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57" r:id="rId3"/>
    <p:sldId id="258" r:id="rId4"/>
    <p:sldId id="259" r:id="rId5"/>
    <p:sldId id="264" r:id="rId6"/>
    <p:sldId id="263" r:id="rId7"/>
    <p:sldId id="260" r:id="rId8"/>
    <p:sldId id="261" r:id="rId9"/>
    <p:sldId id="262" r:id="rId10"/>
    <p:sldId id="267" r:id="rId11"/>
    <p:sldId id="266" r:id="rId12"/>
    <p:sldId id="268" r:id="rId13"/>
    <p:sldId id="269" r:id="rId14"/>
    <p:sldId id="270" r:id="rId15"/>
    <p:sldId id="271" r:id="rId16"/>
    <p:sldId id="272" r:id="rId17"/>
    <p:sldId id="273" r:id="rId18"/>
    <p:sldId id="274" r:id="rId19"/>
    <p:sldId id="275" r:id="rId20"/>
    <p:sldId id="277" r:id="rId21"/>
    <p:sldId id="276" r:id="rId22"/>
    <p:sldId id="278" r:id="rId23"/>
    <p:sldId id="280" r:id="rId24"/>
    <p:sldId id="281" r:id="rId25"/>
    <p:sldId id="282" r:id="rId26"/>
    <p:sldId id="279" r:id="rId27"/>
    <p:sldId id="283" r:id="rId28"/>
    <p:sldId id="284" r:id="rId29"/>
    <p:sldId id="285"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E1A4"/>
    <a:srgbClr val="AAF172"/>
    <a:srgbClr val="4F98AF"/>
    <a:srgbClr val="519AAF"/>
    <a:srgbClr val="448EA5"/>
    <a:srgbClr val="3A849D"/>
    <a:srgbClr val="4994A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3" d="100"/>
          <a:sy n="93" d="100"/>
        </p:scale>
        <p:origin x="274"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46B95D32-495A-40FC-98B9-5649DC30E3CB}" type="datetimeFigureOut">
              <a:rPr lang="bg-BG" smtClean="0"/>
              <a:t>19.8.2025 г.</a:t>
            </a:fld>
            <a:endParaRPr lang="bg-BG"/>
          </a:p>
        </p:txBody>
      </p:sp>
      <p:sp>
        <p:nvSpPr>
          <p:cNvPr id="5" name="Footer Placeholder 4"/>
          <p:cNvSpPr>
            <a:spLocks noGrp="1"/>
          </p:cNvSpPr>
          <p:nvPr>
            <p:ph type="ftr" sz="quarter" idx="11"/>
          </p:nvPr>
        </p:nvSpPr>
        <p:spPr>
          <a:xfrm>
            <a:off x="3962399" y="5870575"/>
            <a:ext cx="4893958" cy="377825"/>
          </a:xfrm>
        </p:spPr>
        <p:txBody>
          <a:bodyPr/>
          <a:lstStyle/>
          <a:p>
            <a:endParaRPr lang="bg-BG"/>
          </a:p>
        </p:txBody>
      </p:sp>
      <p:sp>
        <p:nvSpPr>
          <p:cNvPr id="6" name="Slide Number Placeholder 5"/>
          <p:cNvSpPr>
            <a:spLocks noGrp="1"/>
          </p:cNvSpPr>
          <p:nvPr>
            <p:ph type="sldNum" sz="quarter" idx="12"/>
          </p:nvPr>
        </p:nvSpPr>
        <p:spPr>
          <a:xfrm>
            <a:off x="10608958" y="5870575"/>
            <a:ext cx="551167" cy="377825"/>
          </a:xfrm>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20791202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6B95D32-495A-40FC-98B9-5649DC30E3CB}" type="datetimeFigureOut">
              <a:rPr lang="bg-BG" smtClean="0"/>
              <a:t>19.8.2025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2611286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B95D32-495A-40FC-98B9-5649DC30E3CB}" type="datetimeFigureOut">
              <a:rPr lang="bg-BG" smtClean="0"/>
              <a:t>19.8.2025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2475025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B95D32-495A-40FC-98B9-5649DC30E3CB}" type="datetimeFigureOut">
              <a:rPr lang="bg-BG" smtClean="0"/>
              <a:t>19.8.2025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500725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B95D32-495A-40FC-98B9-5649DC30E3CB}" type="datetimeFigureOut">
              <a:rPr lang="bg-BG" smtClean="0"/>
              <a:t>19.8.2025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3667407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B95D32-495A-40FC-98B9-5649DC30E3CB}" type="datetimeFigureOut">
              <a:rPr lang="bg-BG" smtClean="0"/>
              <a:t>19.8.2025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897581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B95D32-495A-40FC-98B9-5649DC30E3CB}" type="datetimeFigureOut">
              <a:rPr lang="bg-BG" smtClean="0"/>
              <a:t>19.8.2025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2604559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8" name="Title 1"/>
          <p:cNvSpPr>
            <a:spLocks noGrp="1"/>
          </p:cNvSpPr>
          <p:nvPr>
            <p:ph type="title"/>
          </p:nvPr>
        </p:nvSpPr>
        <p:spPr>
          <a:xfrm>
            <a:off x="685801" y="609600"/>
            <a:ext cx="10131425" cy="1456267"/>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B95D32-495A-40FC-98B9-5649DC30E3CB}" type="datetimeFigureOut">
              <a:rPr lang="bg-BG" smtClean="0"/>
              <a:t>19.8.2025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1685903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B95D32-495A-40FC-98B9-5649DC30E3CB}" type="datetimeFigureOut">
              <a:rPr lang="bg-BG" smtClean="0"/>
              <a:t>19.8.2025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2023616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B95D32-495A-40FC-98B9-5649DC30E3CB}" type="datetimeFigureOut">
              <a:rPr lang="bg-BG" smtClean="0"/>
              <a:t>19.8.2025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3734083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B95D32-495A-40FC-98B9-5649DC30E3CB}" type="datetimeFigureOut">
              <a:rPr lang="bg-BG" smtClean="0"/>
              <a:t>19.8.2025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2070671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6B95D32-495A-40FC-98B9-5649DC30E3CB}" type="datetimeFigureOut">
              <a:rPr lang="bg-BG" smtClean="0"/>
              <a:t>19.8.2025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2230278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6B95D32-495A-40FC-98B9-5649DC30E3CB}" type="datetimeFigureOut">
              <a:rPr lang="bg-BG" smtClean="0"/>
              <a:t>19.8.2025 г.</a:t>
            </a:fld>
            <a:endParaRPr lang="bg-BG"/>
          </a:p>
        </p:txBody>
      </p:sp>
      <p:sp>
        <p:nvSpPr>
          <p:cNvPr id="8" name="Footer Placeholder 7"/>
          <p:cNvSpPr>
            <a:spLocks noGrp="1"/>
          </p:cNvSpPr>
          <p:nvPr>
            <p:ph type="ftr" sz="quarter" idx="11"/>
          </p:nvPr>
        </p:nvSpPr>
        <p:spPr/>
        <p:txBody>
          <a:bodyPr/>
          <a:lstStyle/>
          <a:p>
            <a:endParaRPr lang="bg-BG"/>
          </a:p>
        </p:txBody>
      </p:sp>
      <p:sp>
        <p:nvSpPr>
          <p:cNvPr id="9" name="Slide Number Placeholder 8"/>
          <p:cNvSpPr>
            <a:spLocks noGrp="1"/>
          </p:cNvSpPr>
          <p:nvPr>
            <p:ph type="sldNum" sz="quarter" idx="12"/>
          </p:nvPr>
        </p:nvSpPr>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3223673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6B95D32-495A-40FC-98B9-5649DC30E3CB}" type="datetimeFigureOut">
              <a:rPr lang="bg-BG" smtClean="0"/>
              <a:t>19.8.2025 г.</a:t>
            </a:fld>
            <a:endParaRPr lang="bg-BG"/>
          </a:p>
        </p:txBody>
      </p:sp>
      <p:sp>
        <p:nvSpPr>
          <p:cNvPr id="4" name="Footer Placeholder 3"/>
          <p:cNvSpPr>
            <a:spLocks noGrp="1"/>
          </p:cNvSpPr>
          <p:nvPr>
            <p:ph type="ftr" sz="quarter" idx="11"/>
          </p:nvPr>
        </p:nvSpPr>
        <p:spPr/>
        <p:txBody>
          <a:bodyPr/>
          <a:lstStyle/>
          <a:p>
            <a:endParaRPr lang="bg-BG"/>
          </a:p>
        </p:txBody>
      </p:sp>
      <p:sp>
        <p:nvSpPr>
          <p:cNvPr id="5" name="Slide Number Placeholder 4"/>
          <p:cNvSpPr>
            <a:spLocks noGrp="1"/>
          </p:cNvSpPr>
          <p:nvPr>
            <p:ph type="sldNum" sz="quarter" idx="12"/>
          </p:nvPr>
        </p:nvSpPr>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348036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46B95D32-495A-40FC-98B9-5649DC30E3CB}" type="datetimeFigureOut">
              <a:rPr lang="bg-BG" smtClean="0"/>
              <a:t>19.8.2025 г.</a:t>
            </a:fld>
            <a:endParaRPr lang="bg-BG"/>
          </a:p>
        </p:txBody>
      </p:sp>
      <p:sp>
        <p:nvSpPr>
          <p:cNvPr id="3" name="Footer Placeholder 2"/>
          <p:cNvSpPr>
            <a:spLocks noGrp="1"/>
          </p:cNvSpPr>
          <p:nvPr>
            <p:ph type="ftr" sz="quarter" idx="11"/>
          </p:nvPr>
        </p:nvSpPr>
        <p:spPr/>
        <p:txBody>
          <a:bodyPr/>
          <a:lstStyle/>
          <a:p>
            <a:endParaRPr lang="bg-BG"/>
          </a:p>
        </p:txBody>
      </p:sp>
      <p:sp>
        <p:nvSpPr>
          <p:cNvPr id="4" name="Slide Number Placeholder 3"/>
          <p:cNvSpPr>
            <a:spLocks noGrp="1"/>
          </p:cNvSpPr>
          <p:nvPr>
            <p:ph type="sldNum" sz="quarter" idx="12"/>
          </p:nvPr>
        </p:nvSpPr>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1272010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6B95D32-495A-40FC-98B9-5649DC30E3CB}" type="datetimeFigureOut">
              <a:rPr lang="bg-BG" smtClean="0"/>
              <a:t>19.8.2025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4086947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6B95D32-495A-40FC-98B9-5649DC30E3CB}" type="datetimeFigureOut">
              <a:rPr lang="bg-BG" smtClean="0"/>
              <a:t>19.8.2025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75EA6869-0DB1-4788-82A2-DB3CE6D4DCC6}" type="slidenum">
              <a:rPr lang="bg-BG" smtClean="0"/>
              <a:t>‹#›</a:t>
            </a:fld>
            <a:endParaRPr lang="bg-BG"/>
          </a:p>
        </p:txBody>
      </p:sp>
    </p:spTree>
    <p:extLst>
      <p:ext uri="{BB962C8B-B14F-4D97-AF65-F5344CB8AC3E}">
        <p14:creationId xmlns:p14="http://schemas.microsoft.com/office/powerpoint/2010/main" val="2522395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6B95D32-495A-40FC-98B9-5649DC30E3CB}" type="datetimeFigureOut">
              <a:rPr lang="bg-BG" smtClean="0"/>
              <a:t>19.8.2025 г.</a:t>
            </a:fld>
            <a:endParaRPr lang="bg-BG"/>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bg-BG"/>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75EA6869-0DB1-4788-82A2-DB3CE6D4DCC6}" type="slidenum">
              <a:rPr lang="bg-BG" smtClean="0"/>
              <a:t>‹#›</a:t>
            </a:fld>
            <a:endParaRPr lang="bg-BG"/>
          </a:p>
        </p:txBody>
      </p:sp>
    </p:spTree>
    <p:extLst>
      <p:ext uri="{BB962C8B-B14F-4D97-AF65-F5344CB8AC3E}">
        <p14:creationId xmlns:p14="http://schemas.microsoft.com/office/powerpoint/2010/main" val="4081909680"/>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infos.infosbg.com/files/Contests/ZSI/2011/A/statements/breakdown.pdf" TargetMode="Externa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codeforces.com/contest/1292/problem/D" TargetMode="Externa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infos.infosbg.com/files/Contests/ZSI/2011/A/statements/breakdown.pdf" TargetMode="Externa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hyperlink" Target="https://www.codechef.com/problems/ADJLEAF2" TargetMode="External"/><Relationship Id="rId5" Type="http://schemas.openxmlformats.org/officeDocument/2006/relationships/hyperlink" Target="https://codeforces.com/contest/613/problem/D" TargetMode="External"/><Relationship Id="rId4" Type="http://schemas.openxmlformats.org/officeDocument/2006/relationships/hyperlink" Target="https://codeforces.com/contest/1292/problem/D"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infos.infosbg.com/files/Contests/K/2023/C/K3/statements/CK2_chase.pdf" TargetMode="Externa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infos.infosbg.com/files/Schools/2024/Bankya/day2/A/statements/AT22_chase.pdf" TargetMode="Externa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111F6-470C-9211-004A-96D1314BA54E}"/>
              </a:ext>
            </a:extLst>
          </p:cNvPr>
          <p:cNvSpPr>
            <a:spLocks noGrp="1"/>
          </p:cNvSpPr>
          <p:nvPr>
            <p:ph type="ctrTitle"/>
          </p:nvPr>
        </p:nvSpPr>
        <p:spPr>
          <a:xfrm>
            <a:off x="3962399" y="3021281"/>
            <a:ext cx="7197726" cy="2421464"/>
          </a:xfrm>
        </p:spPr>
        <p:txBody>
          <a:bodyPr/>
          <a:lstStyle/>
          <a:p>
            <a:r>
              <a:rPr lang="bg-BG" dirty="0"/>
              <a:t>ВИРТУАЛНО ДЪРВО</a:t>
            </a:r>
          </a:p>
        </p:txBody>
      </p:sp>
      <p:sp>
        <p:nvSpPr>
          <p:cNvPr id="3" name="Subtitle 2">
            <a:extLst>
              <a:ext uri="{FF2B5EF4-FFF2-40B4-BE49-F238E27FC236}">
                <a16:creationId xmlns:a16="http://schemas.microsoft.com/office/drawing/2014/main" id="{C0DF0C09-9BD8-3A58-256F-A7534214CCC2}"/>
              </a:ext>
            </a:extLst>
          </p:cNvPr>
          <p:cNvSpPr>
            <a:spLocks noGrp="1"/>
          </p:cNvSpPr>
          <p:nvPr>
            <p:ph type="subTitle" idx="1"/>
          </p:nvPr>
        </p:nvSpPr>
        <p:spPr>
          <a:xfrm>
            <a:off x="3962399" y="5442746"/>
            <a:ext cx="7197726" cy="1405467"/>
          </a:xfrm>
        </p:spPr>
        <p:txBody>
          <a:bodyPr/>
          <a:lstStyle/>
          <a:p>
            <a:r>
              <a:rPr lang="bg-BG" dirty="0"/>
              <a:t>НАЦИОНАЛНА ЛАГЕР-ШКОЛА ПО Информатика, </a:t>
            </a:r>
            <a:br>
              <a:rPr lang="bg-BG" dirty="0"/>
            </a:br>
            <a:r>
              <a:rPr lang="bg-BG" dirty="0"/>
              <a:t>19 август 2025 г., ВРАЦА</a:t>
            </a:r>
          </a:p>
        </p:txBody>
      </p:sp>
      <p:sp>
        <p:nvSpPr>
          <p:cNvPr id="4" name="Текстово поле 4">
            <a:extLst>
              <a:ext uri="{FF2B5EF4-FFF2-40B4-BE49-F238E27FC236}">
                <a16:creationId xmlns:a16="http://schemas.microsoft.com/office/drawing/2014/main" id="{E7FC3753-F598-D258-2895-161ACDC43B17}"/>
              </a:ext>
            </a:extLst>
          </p:cNvPr>
          <p:cNvSpPr txBox="1"/>
          <p:nvPr/>
        </p:nvSpPr>
        <p:spPr>
          <a:xfrm>
            <a:off x="8295869" y="6488668"/>
            <a:ext cx="3896131" cy="369332"/>
          </a:xfrm>
          <a:prstGeom prst="rect">
            <a:avLst/>
          </a:prstGeom>
          <a:noFill/>
        </p:spPr>
        <p:txBody>
          <a:bodyPr wrap="square" rtlCol="0">
            <a:spAutoFit/>
          </a:bodyPr>
          <a:lstStyle/>
          <a:p>
            <a:pPr algn="r"/>
            <a:r>
              <a:rPr lang="bg-BG" dirty="0"/>
              <a:t>Изготвил: Илиян Йорданов </a:t>
            </a:r>
            <a:r>
              <a:rPr lang="bg-BG" dirty="0" err="1"/>
              <a:t>Йорданов</a:t>
            </a:r>
            <a:endParaRPr lang="bg-BG" dirty="0"/>
          </a:p>
        </p:txBody>
      </p:sp>
    </p:spTree>
    <p:extLst>
      <p:ext uri="{BB962C8B-B14F-4D97-AF65-F5344CB8AC3E}">
        <p14:creationId xmlns:p14="http://schemas.microsoft.com/office/powerpoint/2010/main" val="32420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30ABA97E-C9D6-AE84-0C19-F789107CCE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5201DB-0F4E-16C6-2790-086C24544A9F}"/>
              </a:ext>
            </a:extLst>
          </p:cNvPr>
          <p:cNvSpPr>
            <a:spLocks noGrp="1"/>
          </p:cNvSpPr>
          <p:nvPr>
            <p:ph type="title"/>
          </p:nvPr>
        </p:nvSpPr>
        <p:spPr/>
        <p:txBody>
          <a:bodyPr/>
          <a:lstStyle/>
          <a:p>
            <a:r>
              <a:rPr lang="bg-BG" dirty="0"/>
              <a:t>ПРИМЕРНА ЗАДАЧА – </a:t>
            </a:r>
            <a:r>
              <a:rPr lang="en-US" dirty="0"/>
              <a:t>AT22. CHASE, </a:t>
            </a:r>
            <a:r>
              <a:rPr lang="bg-BG" dirty="0"/>
              <a:t>ТРЕНИРОВЪЧНО №2, Банкя, 2024 година</a:t>
            </a:r>
          </a:p>
        </p:txBody>
      </p:sp>
      <p:pic>
        <p:nvPicPr>
          <p:cNvPr id="13" name="Content Placeholder 12">
            <a:extLst>
              <a:ext uri="{FF2B5EF4-FFF2-40B4-BE49-F238E27FC236}">
                <a16:creationId xmlns:a16="http://schemas.microsoft.com/office/drawing/2014/main" id="{C8B08767-E728-2CE5-5C92-B5755F4140DC}"/>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p:pic>
        <p:nvPicPr>
          <p:cNvPr id="7" name="Picture 6">
            <a:extLst>
              <a:ext uri="{FF2B5EF4-FFF2-40B4-BE49-F238E27FC236}">
                <a16:creationId xmlns:a16="http://schemas.microsoft.com/office/drawing/2014/main" id="{4922C48F-440E-9F3F-BB88-1B7C1FF21F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1" y="2065867"/>
            <a:ext cx="10130400" cy="4047026"/>
          </a:xfrm>
          <a:prstGeom prst="rect">
            <a:avLst/>
          </a:prstGeom>
        </p:spPr>
      </p:pic>
    </p:spTree>
    <p:extLst>
      <p:ext uri="{BB962C8B-B14F-4D97-AF65-F5344CB8AC3E}">
        <p14:creationId xmlns:p14="http://schemas.microsoft.com/office/powerpoint/2010/main" val="897427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85317015-0589-96CC-ACB9-7F888BD894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0252C3-247E-63B0-4F02-90E6624F2D4B}"/>
              </a:ext>
            </a:extLst>
          </p:cNvPr>
          <p:cNvSpPr>
            <a:spLocks noGrp="1"/>
          </p:cNvSpPr>
          <p:nvPr>
            <p:ph type="title"/>
          </p:nvPr>
        </p:nvSpPr>
        <p:spPr/>
        <p:txBody>
          <a:bodyPr/>
          <a:lstStyle/>
          <a:p>
            <a:r>
              <a:rPr lang="bg-BG" dirty="0"/>
              <a:t>ПОСТРОЯВАНЕ НА ВИРТУАЛНОТО ДЪРВО</a:t>
            </a:r>
          </a:p>
        </p:txBody>
      </p:sp>
      <p:pic>
        <p:nvPicPr>
          <p:cNvPr id="13" name="Content Placeholder 12">
            <a:extLst>
              <a:ext uri="{FF2B5EF4-FFF2-40B4-BE49-F238E27FC236}">
                <a16:creationId xmlns:a16="http://schemas.microsoft.com/office/drawing/2014/main" id="{408CBA2A-1C2E-662A-0FA5-A3B6CCF1D59F}"/>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p:sp>
        <p:nvSpPr>
          <p:cNvPr id="14" name="Content Placeholder 2">
            <a:extLst>
              <a:ext uri="{FF2B5EF4-FFF2-40B4-BE49-F238E27FC236}">
                <a16:creationId xmlns:a16="http://schemas.microsoft.com/office/drawing/2014/main" id="{6F20B9E1-6416-7F1D-8417-F3C6BA216931}"/>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Можем да го разглеждаме като дърво, наподобяващо по топология началното кореново дърво, и включващо всички върхове от подмножеството.</a:t>
            </a:r>
          </a:p>
          <a:p>
            <a:pPr marL="0" indent="0" algn="just">
              <a:buNone/>
            </a:pPr>
            <a:r>
              <a:rPr lang="bg-BG" dirty="0"/>
              <a:t>Понякога се налага да добавим още върхове от началното дърво.</a:t>
            </a:r>
          </a:p>
          <a:p>
            <a:pPr marL="0" indent="0" algn="just">
              <a:buNone/>
            </a:pPr>
            <a:r>
              <a:rPr lang="bg-BG" dirty="0"/>
              <a:t>Кои?</a:t>
            </a:r>
            <a:endParaRPr lang="en-US" dirty="0"/>
          </a:p>
          <a:p>
            <a:pPr marL="0" indent="0" algn="just">
              <a:buNone/>
            </a:pPr>
            <a:endParaRPr lang="bg-BG" dirty="0"/>
          </a:p>
          <a:p>
            <a:pPr marL="0" indent="0" algn="just">
              <a:buNone/>
            </a:pPr>
            <a:endParaRPr lang="bg-BG" dirty="0"/>
          </a:p>
        </p:txBody>
      </p:sp>
      <p:pic>
        <p:nvPicPr>
          <p:cNvPr id="5" name="Picture 4">
            <a:extLst>
              <a:ext uri="{FF2B5EF4-FFF2-40B4-BE49-F238E27FC236}">
                <a16:creationId xmlns:a16="http://schemas.microsoft.com/office/drawing/2014/main" id="{D334DAB8-833E-6378-1E27-914441A785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1" y="3202484"/>
            <a:ext cx="6480000" cy="2588716"/>
          </a:xfrm>
          <a:prstGeom prst="rect">
            <a:avLst/>
          </a:prstGeom>
        </p:spPr>
      </p:pic>
    </p:spTree>
    <p:extLst>
      <p:ext uri="{BB962C8B-B14F-4D97-AF65-F5344CB8AC3E}">
        <p14:creationId xmlns:p14="http://schemas.microsoft.com/office/powerpoint/2010/main" val="4152008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45BE9CAA-1EA1-7104-829B-0B1A989415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505737-9BBA-56BC-25CD-D0F34C26BAE5}"/>
              </a:ext>
            </a:extLst>
          </p:cNvPr>
          <p:cNvSpPr>
            <a:spLocks noGrp="1"/>
          </p:cNvSpPr>
          <p:nvPr>
            <p:ph type="title"/>
          </p:nvPr>
        </p:nvSpPr>
        <p:spPr/>
        <p:txBody>
          <a:bodyPr/>
          <a:lstStyle/>
          <a:p>
            <a:r>
              <a:rPr lang="bg-BG" dirty="0"/>
              <a:t>ПОСТРОЯВАНЕ НА ВИРТУАЛНОТО ДЪРВО</a:t>
            </a:r>
          </a:p>
        </p:txBody>
      </p:sp>
      <p:pic>
        <p:nvPicPr>
          <p:cNvPr id="13" name="Content Placeholder 12">
            <a:extLst>
              <a:ext uri="{FF2B5EF4-FFF2-40B4-BE49-F238E27FC236}">
                <a16:creationId xmlns:a16="http://schemas.microsoft.com/office/drawing/2014/main" id="{074C579A-100D-EFC4-5424-7298FDAC8152}"/>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DD8B759B-CC44-7970-0D3F-599BA9BB6991}"/>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Ако върховете от подмножеството са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2</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𝑘</m:t>
                        </m:r>
                      </m:sub>
                    </m:sSub>
                  </m:oMath>
                </a14:m>
                <a:r>
                  <a:rPr lang="bg-BG" dirty="0"/>
                  <a:t>, то е достатъчно да добавим всички </a:t>
                </a:r>
                <a14:m>
                  <m:oMath xmlns:m="http://schemas.openxmlformats.org/officeDocument/2006/math">
                    <m:r>
                      <a:rPr lang="en-US" b="0" i="1" smtClean="0">
                        <a:latin typeface="Cambria Math" panose="02040503050406030204" pitchFamily="18" charset="0"/>
                      </a:rPr>
                      <m:t>𝐿𝐶𝐴</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𝑖</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𝑗</m:t>
                        </m:r>
                      </m:sub>
                    </m:sSub>
                    <m:r>
                      <a:rPr lang="en-US" b="0" i="1" smtClean="0">
                        <a:latin typeface="Cambria Math" panose="02040503050406030204" pitchFamily="18" charset="0"/>
                      </a:rPr>
                      <m:t>)</m:t>
                    </m:r>
                  </m:oMath>
                </a14:m>
                <a:r>
                  <a:rPr lang="en-US" dirty="0"/>
                  <a:t>.</a:t>
                </a:r>
                <a:r>
                  <a:rPr lang="bg-BG" dirty="0"/>
                  <a:t> </a:t>
                </a:r>
                <a:endParaRPr lang="en-US" dirty="0"/>
              </a:p>
              <a:p>
                <a:pPr marL="0" indent="0" algn="just">
                  <a:buNone/>
                </a:pPr>
                <a:endParaRPr lang="bg-BG" dirty="0"/>
              </a:p>
              <a:p>
                <a:pPr marL="0" indent="0" algn="just">
                  <a:buNone/>
                </a:pPr>
                <a:endParaRPr lang="bg-BG" dirty="0"/>
              </a:p>
            </p:txBody>
          </p:sp>
        </mc:Choice>
        <mc:Fallback xmlns="">
          <p:sp>
            <p:nvSpPr>
              <p:cNvPr id="14" name="Content Placeholder 2">
                <a:extLst>
                  <a:ext uri="{FF2B5EF4-FFF2-40B4-BE49-F238E27FC236}">
                    <a16:creationId xmlns:a16="http://schemas.microsoft.com/office/drawing/2014/main" id="{DD8B759B-CC44-7970-0D3F-599BA9BB6991}"/>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3"/>
                <a:stretch>
                  <a:fillRect l="-542" t="-668"/>
                </a:stretch>
              </a:blipFill>
            </p:spPr>
            <p:txBody>
              <a:bodyPr/>
              <a:lstStyle/>
              <a:p>
                <a:r>
                  <a:rPr lang="bg-BG">
                    <a:noFill/>
                  </a:rPr>
                  <a:t> </a:t>
                </a:r>
              </a:p>
            </p:txBody>
          </p:sp>
        </mc:Fallback>
      </mc:AlternateContent>
      <p:pic>
        <p:nvPicPr>
          <p:cNvPr id="8" name="Picture 7">
            <a:extLst>
              <a:ext uri="{FF2B5EF4-FFF2-40B4-BE49-F238E27FC236}">
                <a16:creationId xmlns:a16="http://schemas.microsoft.com/office/drawing/2014/main" id="{87A86BF6-7151-41AE-A863-4EF934C128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1" y="3202484"/>
            <a:ext cx="6480000" cy="2588716"/>
          </a:xfrm>
          <a:prstGeom prst="rect">
            <a:avLst/>
          </a:prstGeom>
        </p:spPr>
      </p:pic>
    </p:spTree>
    <p:extLst>
      <p:ext uri="{BB962C8B-B14F-4D97-AF65-F5344CB8AC3E}">
        <p14:creationId xmlns:p14="http://schemas.microsoft.com/office/powerpoint/2010/main" val="1863896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EE3A7124-8F17-421C-DA72-D6B2AA3E53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84CC54-572B-25F1-7DFF-7AE3FF60572D}"/>
              </a:ext>
            </a:extLst>
          </p:cNvPr>
          <p:cNvSpPr>
            <a:spLocks noGrp="1"/>
          </p:cNvSpPr>
          <p:nvPr>
            <p:ph type="title"/>
          </p:nvPr>
        </p:nvSpPr>
        <p:spPr/>
        <p:txBody>
          <a:bodyPr/>
          <a:lstStyle/>
          <a:p>
            <a:r>
              <a:rPr lang="bg-BG" dirty="0"/>
              <a:t>ПОСТРОЯВАНЕ НА ВИРТУАЛНОТО ДЪРВО</a:t>
            </a:r>
          </a:p>
        </p:txBody>
      </p:sp>
      <p:pic>
        <p:nvPicPr>
          <p:cNvPr id="13" name="Content Placeholder 12">
            <a:extLst>
              <a:ext uri="{FF2B5EF4-FFF2-40B4-BE49-F238E27FC236}">
                <a16:creationId xmlns:a16="http://schemas.microsoft.com/office/drawing/2014/main" id="{4DC36498-438D-88F9-22BA-C4B434BBDB0E}"/>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36608400-B123-4B13-A29F-6842A83CA9FE}"/>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Ако върховете от подмножеството са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2</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𝑘</m:t>
                        </m:r>
                      </m:sub>
                    </m:sSub>
                  </m:oMath>
                </a14:m>
                <a:r>
                  <a:rPr lang="bg-BG" dirty="0"/>
                  <a:t>, то е достатъчно да добавим всички </a:t>
                </a:r>
                <a14:m>
                  <m:oMath xmlns:m="http://schemas.openxmlformats.org/officeDocument/2006/math">
                    <m:r>
                      <a:rPr lang="en-US" b="0" i="1" smtClean="0">
                        <a:latin typeface="Cambria Math" panose="02040503050406030204" pitchFamily="18" charset="0"/>
                      </a:rPr>
                      <m:t>𝐿𝐶𝐴</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𝑖</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𝑗</m:t>
                        </m:r>
                      </m:sub>
                    </m:sSub>
                    <m:r>
                      <a:rPr lang="en-US" b="0" i="1" smtClean="0">
                        <a:latin typeface="Cambria Math" panose="02040503050406030204" pitchFamily="18" charset="0"/>
                      </a:rPr>
                      <m:t>)</m:t>
                    </m:r>
                  </m:oMath>
                </a14:m>
                <a:r>
                  <a:rPr lang="en-US" dirty="0"/>
                  <a:t>.</a:t>
                </a:r>
                <a:endParaRPr lang="bg-BG" dirty="0"/>
              </a:p>
              <a:p>
                <a:pPr marL="0" indent="0" algn="just">
                  <a:buNone/>
                </a:pPr>
                <a:r>
                  <a:rPr lang="bg-BG" dirty="0"/>
                  <a:t>Трябва да свържем всички върхове, което налага компресиране на някои пътища в ребра според задачата. </a:t>
                </a:r>
                <a:endParaRPr lang="en-US" dirty="0"/>
              </a:p>
              <a:p>
                <a:pPr marL="0" indent="0" algn="just">
                  <a:buNone/>
                </a:pPr>
                <a:endParaRPr lang="bg-BG" dirty="0"/>
              </a:p>
              <a:p>
                <a:pPr marL="0" indent="0" algn="just">
                  <a:buNone/>
                </a:pPr>
                <a:endParaRPr lang="bg-BG" dirty="0"/>
              </a:p>
            </p:txBody>
          </p:sp>
        </mc:Choice>
        <mc:Fallback xmlns="">
          <p:sp>
            <p:nvSpPr>
              <p:cNvPr id="14" name="Content Placeholder 2">
                <a:extLst>
                  <a:ext uri="{FF2B5EF4-FFF2-40B4-BE49-F238E27FC236}">
                    <a16:creationId xmlns:a16="http://schemas.microsoft.com/office/drawing/2014/main" id="{36608400-B123-4B13-A29F-6842A83CA9FE}"/>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3"/>
                <a:stretch>
                  <a:fillRect l="-542" t="-668" r="-542"/>
                </a:stretch>
              </a:blipFill>
            </p:spPr>
            <p:txBody>
              <a:bodyPr/>
              <a:lstStyle/>
              <a:p>
                <a:r>
                  <a:rPr lang="bg-BG">
                    <a:noFill/>
                  </a:rPr>
                  <a:t> </a:t>
                </a:r>
              </a:p>
            </p:txBody>
          </p:sp>
        </mc:Fallback>
      </mc:AlternateContent>
      <p:pic>
        <p:nvPicPr>
          <p:cNvPr id="3" name="Picture 2">
            <a:extLst>
              <a:ext uri="{FF2B5EF4-FFF2-40B4-BE49-F238E27FC236}">
                <a16:creationId xmlns:a16="http://schemas.microsoft.com/office/drawing/2014/main" id="{8ED3AE0A-C979-3A56-B292-7C8BD6F743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1" y="3202484"/>
            <a:ext cx="6480000" cy="2588716"/>
          </a:xfrm>
          <a:prstGeom prst="rect">
            <a:avLst/>
          </a:prstGeom>
        </p:spPr>
      </p:pic>
    </p:spTree>
    <p:extLst>
      <p:ext uri="{BB962C8B-B14F-4D97-AF65-F5344CB8AC3E}">
        <p14:creationId xmlns:p14="http://schemas.microsoft.com/office/powerpoint/2010/main" val="2873219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33794A10-4C34-0774-38C8-6DCD415A23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26A9EF-8BE3-E4C9-98BD-6692B0BBB7BB}"/>
              </a:ext>
            </a:extLst>
          </p:cNvPr>
          <p:cNvSpPr>
            <a:spLocks noGrp="1"/>
          </p:cNvSpPr>
          <p:nvPr>
            <p:ph type="title"/>
          </p:nvPr>
        </p:nvSpPr>
        <p:spPr/>
        <p:txBody>
          <a:bodyPr/>
          <a:lstStyle/>
          <a:p>
            <a:r>
              <a:rPr lang="bg-BG" dirty="0"/>
              <a:t>ПОСТРОЯВАНЕ НА ВИРТУАЛНОТО ДЪРВО</a:t>
            </a:r>
          </a:p>
        </p:txBody>
      </p:sp>
      <p:pic>
        <p:nvPicPr>
          <p:cNvPr id="13" name="Content Placeholder 12">
            <a:extLst>
              <a:ext uri="{FF2B5EF4-FFF2-40B4-BE49-F238E27FC236}">
                <a16:creationId xmlns:a16="http://schemas.microsoft.com/office/drawing/2014/main" id="{D1801D81-FCA4-8B19-9064-B9A2D124EFEF}"/>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F3F76B99-CA03-4FB5-0FFA-3D4AC89A4ECF}"/>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Ако върховете от подмножеството са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2</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𝑘</m:t>
                        </m:r>
                      </m:sub>
                    </m:sSub>
                  </m:oMath>
                </a14:m>
                <a:r>
                  <a:rPr lang="bg-BG" dirty="0"/>
                  <a:t>, то </a:t>
                </a:r>
                <a14:m>
                  <m:oMath xmlns:m="http://schemas.openxmlformats.org/officeDocument/2006/math">
                    <m:d>
                      <m:dPr>
                        <m:begChr m:val="|"/>
                        <m:endChr m:val="|"/>
                        <m:ctrlPr>
                          <a:rPr lang="en-US" b="0" i="1" smtClean="0">
                            <a:latin typeface="Cambria Math" panose="02040503050406030204" pitchFamily="18" charset="0"/>
                          </a:rPr>
                        </m:ctrlPr>
                      </m:dPr>
                      <m:e>
                        <m:d>
                          <m:dPr>
                            <m:begChr m:val="{"/>
                            <m:endChr m:val="}"/>
                            <m:ctrlPr>
                              <a:rPr lang="en-US" b="0" i="1" smtClean="0">
                                <a:latin typeface="Cambria Math" panose="02040503050406030204" pitchFamily="18" charset="0"/>
                              </a:rPr>
                            </m:ctrlPr>
                          </m:dPr>
                          <m:e>
                            <m:r>
                              <a:rPr lang="en-US" i="1">
                                <a:latin typeface="Cambria Math" panose="02040503050406030204" pitchFamily="18" charset="0"/>
                              </a:rPr>
                              <m:t>𝐿𝐶𝐴</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𝑗</m:t>
                                </m:r>
                              </m:sub>
                            </m:sSub>
                            <m:r>
                              <a:rPr lang="en-US" i="1">
                                <a:latin typeface="Cambria Math" panose="02040503050406030204" pitchFamily="18" charset="0"/>
                              </a:rPr>
                              <m:t>)</m:t>
                            </m:r>
                          </m:e>
                          <m:e>
                            <m:r>
                              <a:rPr lang="en-US" b="0" i="1" smtClean="0">
                                <a:latin typeface="Cambria Math" panose="02040503050406030204" pitchFamily="18" charset="0"/>
                              </a:rPr>
                              <m:t>1≤</m:t>
                            </m:r>
                            <m:r>
                              <a:rPr lang="en-US" b="0" i="1" smtClean="0">
                                <a:latin typeface="Cambria Math" panose="02040503050406030204" pitchFamily="18" charset="0"/>
                              </a:rPr>
                              <m:t>𝑖</m:t>
                            </m:r>
                            <m:r>
                              <a:rPr lang="en-US" b="0" i="1" smtClean="0">
                                <a:latin typeface="Cambria Math" panose="02040503050406030204" pitchFamily="18" charset="0"/>
                              </a:rPr>
                              <m:t>, </m:t>
                            </m:r>
                            <m:r>
                              <a:rPr lang="en-US" b="0" i="1" smtClean="0">
                                <a:latin typeface="Cambria Math" panose="02040503050406030204" pitchFamily="18" charset="0"/>
                              </a:rPr>
                              <m:t>𝑗</m:t>
                            </m:r>
                            <m:r>
                              <a:rPr lang="en-US" b="0" i="1" smtClean="0">
                                <a:latin typeface="Cambria Math" panose="02040503050406030204" pitchFamily="18" charset="0"/>
                              </a:rPr>
                              <m:t>≤</m:t>
                            </m:r>
                            <m:r>
                              <a:rPr lang="en-US" b="0" i="1" smtClean="0">
                                <a:latin typeface="Cambria Math" panose="02040503050406030204" pitchFamily="18" charset="0"/>
                              </a:rPr>
                              <m:t>𝑘</m:t>
                            </m:r>
                          </m:e>
                        </m:d>
                      </m:e>
                    </m:d>
                  </m:oMath>
                </a14:m>
                <a:r>
                  <a:rPr lang="en-US" dirty="0"/>
                  <a:t> e </a:t>
                </a:r>
                <a14:m>
                  <m:oMath xmlns:m="http://schemas.openxmlformats.org/officeDocument/2006/math">
                    <m:r>
                      <a:rPr lang="en-US" b="0" i="1" smtClean="0">
                        <a:latin typeface="Cambria Math" panose="02040503050406030204" pitchFamily="18" charset="0"/>
                      </a:rPr>
                      <m:t>𝑂</m:t>
                    </m:r>
                    <m:d>
                      <m:dPr>
                        <m:ctrlPr>
                          <a:rPr lang="en-US" b="0" i="1" smtClean="0">
                            <a:latin typeface="Cambria Math" panose="02040503050406030204" pitchFamily="18" charset="0"/>
                          </a:rPr>
                        </m:ctrlPr>
                      </m:dPr>
                      <m:e>
                        <m:r>
                          <a:rPr lang="en-US" b="0" i="1" smtClean="0">
                            <a:latin typeface="Cambria Math" panose="02040503050406030204" pitchFamily="18" charset="0"/>
                          </a:rPr>
                          <m:t>𝑘</m:t>
                        </m:r>
                      </m:e>
                    </m:d>
                  </m:oMath>
                </a14:m>
                <a:r>
                  <a:rPr lang="en-US" dirty="0"/>
                  <a:t>.</a:t>
                </a:r>
              </a:p>
              <a:p>
                <a:pPr marL="0" indent="0" algn="just">
                  <a:buNone/>
                </a:pPr>
                <a:r>
                  <a:rPr lang="bg-BG" dirty="0"/>
                  <a:t>Защо?</a:t>
                </a:r>
              </a:p>
              <a:p>
                <a:pPr marL="0" indent="0" algn="just">
                  <a:buNone/>
                </a:pPr>
                <a:endParaRPr lang="bg-BG" dirty="0"/>
              </a:p>
            </p:txBody>
          </p:sp>
        </mc:Choice>
        <mc:Fallback xmlns="">
          <p:sp>
            <p:nvSpPr>
              <p:cNvPr id="14" name="Content Placeholder 2">
                <a:extLst>
                  <a:ext uri="{FF2B5EF4-FFF2-40B4-BE49-F238E27FC236}">
                    <a16:creationId xmlns:a16="http://schemas.microsoft.com/office/drawing/2014/main" id="{F3F76B99-CA03-4FB5-0FFA-3D4AC89A4ECF}"/>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3"/>
                <a:stretch>
                  <a:fillRect l="-542" t="-167"/>
                </a:stretch>
              </a:blipFill>
            </p:spPr>
            <p:txBody>
              <a:bodyPr/>
              <a:lstStyle/>
              <a:p>
                <a:r>
                  <a:rPr lang="bg-BG">
                    <a:noFill/>
                  </a:rPr>
                  <a:t> </a:t>
                </a:r>
              </a:p>
            </p:txBody>
          </p:sp>
        </mc:Fallback>
      </mc:AlternateContent>
    </p:spTree>
    <p:extLst>
      <p:ext uri="{BB962C8B-B14F-4D97-AF65-F5344CB8AC3E}">
        <p14:creationId xmlns:p14="http://schemas.microsoft.com/office/powerpoint/2010/main" val="255806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B7935F7F-D1D0-EA57-4597-7D824B8BBE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73651B-D43D-C37D-1EE5-B508ACF6C423}"/>
              </a:ext>
            </a:extLst>
          </p:cNvPr>
          <p:cNvSpPr>
            <a:spLocks noGrp="1"/>
          </p:cNvSpPr>
          <p:nvPr>
            <p:ph type="title"/>
          </p:nvPr>
        </p:nvSpPr>
        <p:spPr/>
        <p:txBody>
          <a:bodyPr/>
          <a:lstStyle/>
          <a:p>
            <a:r>
              <a:rPr lang="bg-BG" dirty="0"/>
              <a:t>ПОСТРОЯВАНЕ НА ВИРТУАЛНОТО ДЪРВО</a:t>
            </a:r>
          </a:p>
        </p:txBody>
      </p:sp>
      <p:pic>
        <p:nvPicPr>
          <p:cNvPr id="13" name="Content Placeholder 12">
            <a:extLst>
              <a:ext uri="{FF2B5EF4-FFF2-40B4-BE49-F238E27FC236}">
                <a16:creationId xmlns:a16="http://schemas.microsoft.com/office/drawing/2014/main" id="{5F3F11F8-FEDE-B2E0-51E3-20216969F96D}"/>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37055352-649B-C25F-2B04-037AC8E6CC2A}"/>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Ако върховете от подмножеството са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2</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𝑘</m:t>
                        </m:r>
                      </m:sub>
                    </m:sSub>
                  </m:oMath>
                </a14:m>
                <a:r>
                  <a:rPr lang="bg-BG" dirty="0"/>
                  <a:t>, то </a:t>
                </a:r>
                <a14:m>
                  <m:oMath xmlns:m="http://schemas.openxmlformats.org/officeDocument/2006/math">
                    <m:d>
                      <m:dPr>
                        <m:begChr m:val="|"/>
                        <m:endChr m:val="|"/>
                        <m:ctrlPr>
                          <a:rPr lang="en-US" b="0" i="1" smtClean="0">
                            <a:latin typeface="Cambria Math" panose="02040503050406030204" pitchFamily="18" charset="0"/>
                          </a:rPr>
                        </m:ctrlPr>
                      </m:dPr>
                      <m:e>
                        <m:d>
                          <m:dPr>
                            <m:begChr m:val="{"/>
                            <m:endChr m:val="}"/>
                            <m:ctrlPr>
                              <a:rPr lang="en-US" b="0" i="1" smtClean="0">
                                <a:latin typeface="Cambria Math" panose="02040503050406030204" pitchFamily="18" charset="0"/>
                              </a:rPr>
                            </m:ctrlPr>
                          </m:dPr>
                          <m:e>
                            <m:r>
                              <a:rPr lang="en-US" i="1">
                                <a:latin typeface="Cambria Math" panose="02040503050406030204" pitchFamily="18" charset="0"/>
                              </a:rPr>
                              <m:t>𝐿𝐶𝐴</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𝑗</m:t>
                                </m:r>
                              </m:sub>
                            </m:sSub>
                            <m:r>
                              <a:rPr lang="en-US" i="1">
                                <a:latin typeface="Cambria Math" panose="02040503050406030204" pitchFamily="18" charset="0"/>
                              </a:rPr>
                              <m:t>)</m:t>
                            </m:r>
                          </m:e>
                          <m:e>
                            <m:r>
                              <a:rPr lang="en-US" b="0" i="1" smtClean="0">
                                <a:latin typeface="Cambria Math" panose="02040503050406030204" pitchFamily="18" charset="0"/>
                              </a:rPr>
                              <m:t>1≤</m:t>
                            </m:r>
                            <m:r>
                              <a:rPr lang="en-US" b="0" i="1" smtClean="0">
                                <a:latin typeface="Cambria Math" panose="02040503050406030204" pitchFamily="18" charset="0"/>
                              </a:rPr>
                              <m:t>𝑖</m:t>
                            </m:r>
                            <m:r>
                              <a:rPr lang="en-US" b="0" i="1" smtClean="0">
                                <a:latin typeface="Cambria Math" panose="02040503050406030204" pitchFamily="18" charset="0"/>
                              </a:rPr>
                              <m:t>, </m:t>
                            </m:r>
                            <m:r>
                              <a:rPr lang="en-US" b="0" i="1" smtClean="0">
                                <a:latin typeface="Cambria Math" panose="02040503050406030204" pitchFamily="18" charset="0"/>
                              </a:rPr>
                              <m:t>𝑗</m:t>
                            </m:r>
                            <m:r>
                              <a:rPr lang="en-US" b="0" i="1" smtClean="0">
                                <a:latin typeface="Cambria Math" panose="02040503050406030204" pitchFamily="18" charset="0"/>
                              </a:rPr>
                              <m:t>≤</m:t>
                            </m:r>
                            <m:r>
                              <a:rPr lang="en-US" b="0" i="1" smtClean="0">
                                <a:latin typeface="Cambria Math" panose="02040503050406030204" pitchFamily="18" charset="0"/>
                              </a:rPr>
                              <m:t>𝑘</m:t>
                            </m:r>
                          </m:e>
                        </m:d>
                      </m:e>
                    </m:d>
                    <m:r>
                      <a:rPr lang="en-US" b="0" i="1" smtClean="0">
                        <a:latin typeface="Cambria Math" panose="02040503050406030204" pitchFamily="18" charset="0"/>
                      </a:rPr>
                      <m:t>≤</m:t>
                    </m:r>
                    <m:r>
                      <a:rPr lang="en-US" b="0" i="1" smtClean="0">
                        <a:latin typeface="Cambria Math" panose="02040503050406030204" pitchFamily="18" charset="0"/>
                      </a:rPr>
                      <m:t>𝑘</m:t>
                    </m:r>
                    <m:r>
                      <a:rPr lang="en-US" b="0" i="1" smtClean="0">
                        <a:latin typeface="Cambria Math" panose="02040503050406030204" pitchFamily="18" charset="0"/>
                      </a:rPr>
                      <m:t>−1</m:t>
                    </m:r>
                  </m:oMath>
                </a14:m>
                <a:r>
                  <a:rPr lang="en-US" dirty="0"/>
                  <a:t>.</a:t>
                </a:r>
              </a:p>
              <a:p>
                <a:pPr marL="0" indent="0" algn="just">
                  <a:buNone/>
                </a:pPr>
                <a:r>
                  <a:rPr lang="bg-BG" dirty="0"/>
                  <a:t>БОО върховете са наредени по</a:t>
                </a:r>
                <a:r>
                  <a:rPr lang="en-US" dirty="0"/>
                  <a:t> </a:t>
                </a:r>
                <a14:m>
                  <m:oMath xmlns:m="http://schemas.openxmlformats.org/officeDocument/2006/math">
                    <m:r>
                      <a:rPr lang="en-US" i="1" dirty="0" smtClean="0">
                        <a:latin typeface="Cambria Math" panose="02040503050406030204" pitchFamily="18" charset="0"/>
                      </a:rPr>
                      <m:t>𝑖𝑛</m:t>
                    </m:r>
                  </m:oMath>
                </a14:m>
                <a:r>
                  <a:rPr lang="en-US" dirty="0"/>
                  <a:t> </a:t>
                </a:r>
                <a:r>
                  <a:rPr lang="bg-BG" dirty="0"/>
                  <a:t>време. Тогава може да се докаже, че </a:t>
                </a:r>
                <a14:m>
                  <m:oMath xmlns:m="http://schemas.openxmlformats.org/officeDocument/2006/math">
                    <m:d>
                      <m:dPr>
                        <m:begChr m:val="{"/>
                        <m:endChr m:val="}"/>
                        <m:ctrlPr>
                          <a:rPr lang="en-US" i="1">
                            <a:latin typeface="Cambria Math" panose="02040503050406030204" pitchFamily="18" charset="0"/>
                          </a:rPr>
                        </m:ctrlPr>
                      </m:dPr>
                      <m:e>
                        <m:r>
                          <a:rPr lang="en-US" i="1">
                            <a:latin typeface="Cambria Math" panose="02040503050406030204" pitchFamily="18" charset="0"/>
                          </a:rPr>
                          <m:t>𝐿𝐶𝐴</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𝑗</m:t>
                            </m:r>
                          </m:sub>
                        </m:sSub>
                        <m:r>
                          <a:rPr lang="en-US" i="1">
                            <a:latin typeface="Cambria Math" panose="02040503050406030204" pitchFamily="18" charset="0"/>
                          </a:rPr>
                          <m:t>)</m:t>
                        </m:r>
                      </m:e>
                      <m:e>
                        <m:r>
                          <a:rPr lang="en-US" i="1">
                            <a:latin typeface="Cambria Math" panose="02040503050406030204" pitchFamily="18" charset="0"/>
                          </a:rPr>
                          <m:t>1≤</m:t>
                        </m:r>
                        <m:r>
                          <a:rPr lang="en-US" i="1">
                            <a:latin typeface="Cambria Math" panose="02040503050406030204" pitchFamily="18" charset="0"/>
                          </a:rPr>
                          <m:t>𝑖</m:t>
                        </m:r>
                        <m:r>
                          <a:rPr lang="en-US" i="1">
                            <a:latin typeface="Cambria Math" panose="02040503050406030204" pitchFamily="18" charset="0"/>
                          </a:rPr>
                          <m:t>, </m:t>
                        </m:r>
                        <m:r>
                          <a:rPr lang="en-US" i="1">
                            <a:latin typeface="Cambria Math" panose="02040503050406030204" pitchFamily="18" charset="0"/>
                          </a:rPr>
                          <m:t>𝑗</m:t>
                        </m:r>
                        <m:r>
                          <a:rPr lang="en-US" i="1">
                            <a:latin typeface="Cambria Math" panose="02040503050406030204" pitchFamily="18" charset="0"/>
                          </a:rPr>
                          <m:t>≤</m:t>
                        </m:r>
                        <m:r>
                          <a:rPr lang="en-US" i="1">
                            <a:latin typeface="Cambria Math" panose="02040503050406030204" pitchFamily="18" charset="0"/>
                          </a:rPr>
                          <m:t>𝑘</m:t>
                        </m:r>
                      </m:e>
                    </m:d>
                    <m:r>
                      <a:rPr lang="en-US" b="0" i="1" smtClean="0">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𝐿𝐶𝐴</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r>
                              <a:rPr lang="en-US" i="1">
                                <a:latin typeface="Cambria Math" panose="02040503050406030204" pitchFamily="18" charset="0"/>
                              </a:rPr>
                              <m:t>+1</m:t>
                            </m:r>
                          </m:sub>
                        </m:sSub>
                        <m:r>
                          <a:rPr lang="en-US" i="1">
                            <a:latin typeface="Cambria Math" panose="02040503050406030204" pitchFamily="18" charset="0"/>
                          </a:rPr>
                          <m:t>)</m:t>
                        </m:r>
                      </m:e>
                      <m:e>
                        <m:r>
                          <a:rPr lang="en-US" i="1">
                            <a:latin typeface="Cambria Math" panose="02040503050406030204" pitchFamily="18" charset="0"/>
                          </a:rPr>
                          <m:t>1≤</m:t>
                        </m:r>
                        <m:r>
                          <a:rPr lang="en-US" i="1">
                            <a:latin typeface="Cambria Math" panose="02040503050406030204" pitchFamily="18" charset="0"/>
                          </a:rPr>
                          <m:t>𝑖</m:t>
                        </m:r>
                        <m:r>
                          <a:rPr lang="en-US" i="1">
                            <a:latin typeface="Cambria Math" panose="02040503050406030204" pitchFamily="18" charset="0"/>
                          </a:rPr>
                          <m:t>≤</m:t>
                        </m:r>
                        <m:r>
                          <a:rPr lang="en-US" i="1">
                            <a:latin typeface="Cambria Math" panose="02040503050406030204" pitchFamily="18" charset="0"/>
                          </a:rPr>
                          <m:t>𝑘</m:t>
                        </m:r>
                        <m:r>
                          <a:rPr lang="en-US" i="1">
                            <a:latin typeface="Cambria Math" panose="02040503050406030204" pitchFamily="18" charset="0"/>
                          </a:rPr>
                          <m:t>−1</m:t>
                        </m:r>
                      </m:e>
                    </m:d>
                  </m:oMath>
                </a14:m>
                <a:r>
                  <a:rPr lang="bg-BG" dirty="0"/>
                  <a:t>.</a:t>
                </a:r>
              </a:p>
            </p:txBody>
          </p:sp>
        </mc:Choice>
        <mc:Fallback xmlns="">
          <p:sp>
            <p:nvSpPr>
              <p:cNvPr id="14" name="Content Placeholder 2">
                <a:extLst>
                  <a:ext uri="{FF2B5EF4-FFF2-40B4-BE49-F238E27FC236}">
                    <a16:creationId xmlns:a16="http://schemas.microsoft.com/office/drawing/2014/main" id="{37055352-649B-C25F-2B04-037AC8E6CC2A}"/>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3"/>
                <a:stretch>
                  <a:fillRect l="-542" t="-167"/>
                </a:stretch>
              </a:blipFill>
            </p:spPr>
            <p:txBody>
              <a:bodyPr/>
              <a:lstStyle/>
              <a:p>
                <a:r>
                  <a:rPr lang="bg-BG">
                    <a:noFill/>
                  </a:rPr>
                  <a:t> </a:t>
                </a:r>
              </a:p>
            </p:txBody>
          </p:sp>
        </mc:Fallback>
      </mc:AlternateContent>
    </p:spTree>
    <p:extLst>
      <p:ext uri="{BB962C8B-B14F-4D97-AF65-F5344CB8AC3E}">
        <p14:creationId xmlns:p14="http://schemas.microsoft.com/office/powerpoint/2010/main" val="1428244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8F7907FE-8A24-F299-7F59-896E1A6775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5FB341-F406-038D-1B8F-315F1D5E032D}"/>
              </a:ext>
            </a:extLst>
          </p:cNvPr>
          <p:cNvSpPr>
            <a:spLocks noGrp="1"/>
          </p:cNvSpPr>
          <p:nvPr>
            <p:ph type="title"/>
          </p:nvPr>
        </p:nvSpPr>
        <p:spPr/>
        <p:txBody>
          <a:bodyPr/>
          <a:lstStyle/>
          <a:p>
            <a:r>
              <a:rPr lang="bg-BG" dirty="0"/>
              <a:t>ПОСТРОЯВАНЕ НА ВИРТУАЛНОТО ДЪРВО</a:t>
            </a:r>
          </a:p>
        </p:txBody>
      </p:sp>
      <p:pic>
        <p:nvPicPr>
          <p:cNvPr id="13" name="Content Placeholder 12">
            <a:extLst>
              <a:ext uri="{FF2B5EF4-FFF2-40B4-BE49-F238E27FC236}">
                <a16:creationId xmlns:a16="http://schemas.microsoft.com/office/drawing/2014/main" id="{89D4A4E2-AAEE-5A06-5481-211725554EC2}"/>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mc:Choice xmlns:a14="http://schemas.microsoft.com/office/drawing/2010/main" Requires="a14">
          <p:sp>
            <p:nvSpPr>
              <p:cNvPr id="14" name="Content Placeholder 2">
                <a:extLst>
                  <a:ext uri="{FF2B5EF4-FFF2-40B4-BE49-F238E27FC236}">
                    <a16:creationId xmlns:a16="http://schemas.microsoft.com/office/drawing/2014/main" id="{1567A152-0D69-BBA3-4971-8833DC51FFD0}"/>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Ако върховете от подмножеството са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2</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𝑘</m:t>
                        </m:r>
                      </m:sub>
                    </m:sSub>
                  </m:oMath>
                </a14:m>
                <a:r>
                  <a:rPr lang="bg-BG" dirty="0"/>
                  <a:t>, то </a:t>
                </a:r>
                <a14:m>
                  <m:oMath xmlns:m="http://schemas.openxmlformats.org/officeDocument/2006/math">
                    <m:d>
                      <m:dPr>
                        <m:begChr m:val="|"/>
                        <m:endChr m:val="|"/>
                        <m:ctrlPr>
                          <a:rPr lang="en-US" b="0" i="1" smtClean="0">
                            <a:latin typeface="Cambria Math" panose="02040503050406030204" pitchFamily="18" charset="0"/>
                          </a:rPr>
                        </m:ctrlPr>
                      </m:dPr>
                      <m:e>
                        <m:d>
                          <m:dPr>
                            <m:begChr m:val="{"/>
                            <m:endChr m:val="}"/>
                            <m:ctrlPr>
                              <a:rPr lang="en-US" b="0" i="1" smtClean="0">
                                <a:latin typeface="Cambria Math" panose="02040503050406030204" pitchFamily="18" charset="0"/>
                              </a:rPr>
                            </m:ctrlPr>
                          </m:dPr>
                          <m:e>
                            <m:r>
                              <a:rPr lang="en-US" i="1">
                                <a:latin typeface="Cambria Math" panose="02040503050406030204" pitchFamily="18" charset="0"/>
                              </a:rPr>
                              <m:t>𝐿𝐶𝐴</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𝑗</m:t>
                                </m:r>
                              </m:sub>
                            </m:sSub>
                            <m:r>
                              <a:rPr lang="en-US" i="1">
                                <a:latin typeface="Cambria Math" panose="02040503050406030204" pitchFamily="18" charset="0"/>
                              </a:rPr>
                              <m:t>)</m:t>
                            </m:r>
                          </m:e>
                          <m:e>
                            <m:r>
                              <a:rPr lang="en-US" b="0" i="1" smtClean="0">
                                <a:latin typeface="Cambria Math" panose="02040503050406030204" pitchFamily="18" charset="0"/>
                              </a:rPr>
                              <m:t>1≤</m:t>
                            </m:r>
                            <m:r>
                              <a:rPr lang="en-US" b="0" i="1" smtClean="0">
                                <a:latin typeface="Cambria Math" panose="02040503050406030204" pitchFamily="18" charset="0"/>
                              </a:rPr>
                              <m:t>𝑖</m:t>
                            </m:r>
                            <m:r>
                              <a:rPr lang="en-US" b="0" i="1" smtClean="0">
                                <a:latin typeface="Cambria Math" panose="02040503050406030204" pitchFamily="18" charset="0"/>
                              </a:rPr>
                              <m:t>, </m:t>
                            </m:r>
                            <m:r>
                              <a:rPr lang="en-US" b="0" i="1" smtClean="0">
                                <a:latin typeface="Cambria Math" panose="02040503050406030204" pitchFamily="18" charset="0"/>
                              </a:rPr>
                              <m:t>𝑗</m:t>
                            </m:r>
                            <m:r>
                              <a:rPr lang="en-US" b="0" i="1" smtClean="0">
                                <a:latin typeface="Cambria Math" panose="02040503050406030204" pitchFamily="18" charset="0"/>
                              </a:rPr>
                              <m:t>≤</m:t>
                            </m:r>
                            <m:r>
                              <a:rPr lang="en-US" b="0" i="1" smtClean="0">
                                <a:latin typeface="Cambria Math" panose="02040503050406030204" pitchFamily="18" charset="0"/>
                              </a:rPr>
                              <m:t>𝑘</m:t>
                            </m:r>
                          </m:e>
                        </m:d>
                      </m:e>
                    </m:d>
                    <m:r>
                      <a:rPr lang="en-US" b="0" i="1" smtClean="0">
                        <a:latin typeface="Cambria Math" panose="02040503050406030204" pitchFamily="18" charset="0"/>
                      </a:rPr>
                      <m:t>≤</m:t>
                    </m:r>
                    <m:r>
                      <a:rPr lang="en-US" b="0" i="1" smtClean="0">
                        <a:latin typeface="Cambria Math" panose="02040503050406030204" pitchFamily="18" charset="0"/>
                      </a:rPr>
                      <m:t>𝑘</m:t>
                    </m:r>
                    <m:r>
                      <a:rPr lang="en-US" b="0" i="1" smtClean="0">
                        <a:latin typeface="Cambria Math" panose="02040503050406030204" pitchFamily="18" charset="0"/>
                      </a:rPr>
                      <m:t>−1</m:t>
                    </m:r>
                  </m:oMath>
                </a14:m>
                <a:r>
                  <a:rPr lang="en-US" dirty="0"/>
                  <a:t>.</a:t>
                </a:r>
              </a:p>
              <a:p>
                <a:pPr marL="0" indent="0" algn="just">
                  <a:buNone/>
                </a:pPr>
                <a:r>
                  <a:rPr lang="bg-BG" dirty="0"/>
                  <a:t>БОО върховете са наредени по</a:t>
                </a:r>
                <a:r>
                  <a:rPr lang="en-US" dirty="0"/>
                  <a:t> </a:t>
                </a:r>
                <a14:m>
                  <m:oMath xmlns:m="http://schemas.openxmlformats.org/officeDocument/2006/math">
                    <m:r>
                      <a:rPr lang="en-US" i="1" dirty="0">
                        <a:latin typeface="Cambria Math" panose="02040503050406030204" pitchFamily="18" charset="0"/>
                      </a:rPr>
                      <m:t>𝑖𝑛</m:t>
                    </m:r>
                  </m:oMath>
                </a14:m>
                <a:r>
                  <a:rPr lang="en-US" dirty="0"/>
                  <a:t> </a:t>
                </a:r>
                <a:r>
                  <a:rPr lang="bg-BG" dirty="0"/>
                  <a:t>време. Тогава може да се докаже, че </a:t>
                </a:r>
                <a14:m>
                  <m:oMath xmlns:m="http://schemas.openxmlformats.org/officeDocument/2006/math">
                    <m:d>
                      <m:dPr>
                        <m:begChr m:val="{"/>
                        <m:endChr m:val="}"/>
                        <m:ctrlPr>
                          <a:rPr lang="en-US" i="1">
                            <a:latin typeface="Cambria Math" panose="02040503050406030204" pitchFamily="18" charset="0"/>
                          </a:rPr>
                        </m:ctrlPr>
                      </m:dPr>
                      <m:e>
                        <m:r>
                          <a:rPr lang="en-US" i="1">
                            <a:latin typeface="Cambria Math" panose="02040503050406030204" pitchFamily="18" charset="0"/>
                          </a:rPr>
                          <m:t>𝐿𝐶𝐴</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𝑗</m:t>
                            </m:r>
                          </m:sub>
                        </m:sSub>
                        <m:r>
                          <a:rPr lang="en-US" i="1">
                            <a:latin typeface="Cambria Math" panose="02040503050406030204" pitchFamily="18" charset="0"/>
                          </a:rPr>
                          <m:t>)</m:t>
                        </m:r>
                      </m:e>
                      <m:e>
                        <m:r>
                          <a:rPr lang="en-US" i="1">
                            <a:latin typeface="Cambria Math" panose="02040503050406030204" pitchFamily="18" charset="0"/>
                          </a:rPr>
                          <m:t>1≤</m:t>
                        </m:r>
                        <m:r>
                          <a:rPr lang="en-US" i="1">
                            <a:latin typeface="Cambria Math" panose="02040503050406030204" pitchFamily="18" charset="0"/>
                          </a:rPr>
                          <m:t>𝑖</m:t>
                        </m:r>
                        <m:r>
                          <a:rPr lang="en-US" i="1">
                            <a:latin typeface="Cambria Math" panose="02040503050406030204" pitchFamily="18" charset="0"/>
                          </a:rPr>
                          <m:t>, </m:t>
                        </m:r>
                        <m:r>
                          <a:rPr lang="en-US" i="1">
                            <a:latin typeface="Cambria Math" panose="02040503050406030204" pitchFamily="18" charset="0"/>
                          </a:rPr>
                          <m:t>𝑗</m:t>
                        </m:r>
                        <m:r>
                          <a:rPr lang="en-US" i="1">
                            <a:latin typeface="Cambria Math" panose="02040503050406030204" pitchFamily="18" charset="0"/>
                          </a:rPr>
                          <m:t>≤</m:t>
                        </m:r>
                        <m:r>
                          <a:rPr lang="en-US" i="1">
                            <a:latin typeface="Cambria Math" panose="02040503050406030204" pitchFamily="18" charset="0"/>
                          </a:rPr>
                          <m:t>𝑘</m:t>
                        </m:r>
                      </m:e>
                    </m:d>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𝐿𝐶𝐴</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r>
                              <a:rPr lang="en-US" i="1">
                                <a:latin typeface="Cambria Math" panose="02040503050406030204" pitchFamily="18" charset="0"/>
                              </a:rPr>
                              <m:t>+1</m:t>
                            </m:r>
                          </m:sub>
                        </m:sSub>
                        <m:r>
                          <a:rPr lang="en-US" i="1">
                            <a:latin typeface="Cambria Math" panose="02040503050406030204" pitchFamily="18" charset="0"/>
                          </a:rPr>
                          <m:t>)</m:t>
                        </m:r>
                      </m:e>
                      <m:e>
                        <m:r>
                          <a:rPr lang="en-US" i="1">
                            <a:latin typeface="Cambria Math" panose="02040503050406030204" pitchFamily="18" charset="0"/>
                          </a:rPr>
                          <m:t>1≤</m:t>
                        </m:r>
                        <m:r>
                          <a:rPr lang="en-US" i="1">
                            <a:latin typeface="Cambria Math" panose="02040503050406030204" pitchFamily="18" charset="0"/>
                          </a:rPr>
                          <m:t>𝑖</m:t>
                        </m:r>
                        <m:r>
                          <a:rPr lang="en-US" i="1">
                            <a:latin typeface="Cambria Math" panose="02040503050406030204" pitchFamily="18" charset="0"/>
                          </a:rPr>
                          <m:t>≤</m:t>
                        </m:r>
                        <m:r>
                          <a:rPr lang="en-US" i="1">
                            <a:latin typeface="Cambria Math" panose="02040503050406030204" pitchFamily="18" charset="0"/>
                          </a:rPr>
                          <m:t>𝑘</m:t>
                        </m:r>
                        <m:r>
                          <a:rPr lang="en-US" i="1">
                            <a:latin typeface="Cambria Math" panose="02040503050406030204" pitchFamily="18" charset="0"/>
                          </a:rPr>
                          <m:t>−1</m:t>
                        </m:r>
                      </m:e>
                    </m:d>
                  </m:oMath>
                </a14:m>
                <a:r>
                  <a:rPr lang="bg-BG" dirty="0"/>
                  <a:t>.</a:t>
                </a:r>
              </a:p>
              <a:p>
                <a:pPr marL="0" indent="0" algn="just">
                  <a:buNone/>
                </a:pPr>
                <a:r>
                  <a:rPr lang="bg-BG" dirty="0"/>
                  <a:t>Използвайки намирането на </a:t>
                </a:r>
                <a14:m>
                  <m:oMath xmlns:m="http://schemas.openxmlformats.org/officeDocument/2006/math">
                    <m:r>
                      <a:rPr lang="en-US" i="1" dirty="0">
                        <a:latin typeface="Cambria Math" panose="02040503050406030204" pitchFamily="18" charset="0"/>
                      </a:rPr>
                      <m:t>𝐿𝐶𝐴</m:t>
                    </m:r>
                  </m:oMath>
                </a14:m>
                <a:r>
                  <a:rPr lang="en-US" dirty="0"/>
                  <a:t> </a:t>
                </a:r>
                <a:r>
                  <a:rPr lang="bg-BG" dirty="0"/>
                  <a:t>чрез Ойлеровото обхождане на дървото, то </a:t>
                </a:r>
                <a14:m>
                  <m:oMath xmlns:m="http://schemas.openxmlformats.org/officeDocument/2006/math">
                    <m:r>
                      <a:rPr lang="en-US" i="1">
                        <a:latin typeface="Cambria Math" panose="02040503050406030204" pitchFamily="18" charset="0"/>
                      </a:rPr>
                      <m:t>𝐿𝐶𝐴</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𝑗</m:t>
                        </m:r>
                      </m:sub>
                    </m:sSub>
                    <m:r>
                      <a:rPr lang="en-US" i="1">
                        <a:latin typeface="Cambria Math" panose="02040503050406030204" pitchFamily="18" charset="0"/>
                      </a:rPr>
                      <m:t>)</m:t>
                    </m:r>
                  </m:oMath>
                </a14:m>
                <a:r>
                  <a:rPr lang="bg-BG" dirty="0"/>
                  <a:t> е някое измежду </a:t>
                </a:r>
                <a14:m>
                  <m:oMath xmlns:m="http://schemas.openxmlformats.org/officeDocument/2006/math">
                    <m:r>
                      <a:rPr lang="en-US" i="1">
                        <a:latin typeface="Cambria Math" panose="02040503050406030204" pitchFamily="18" charset="0"/>
                      </a:rPr>
                      <m:t>𝐿𝐶𝐴</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b="0" i="1" smtClean="0">
                                <a:latin typeface="Cambria Math" panose="02040503050406030204" pitchFamily="18" charset="0"/>
                              </a:rPr>
                              <m:t>𝑖</m:t>
                            </m:r>
                            <m:r>
                              <a:rPr lang="en-US" b="0" i="1" smtClean="0">
                                <a:latin typeface="Cambria Math" panose="02040503050406030204" pitchFamily="18" charset="0"/>
                              </a:rPr>
                              <m:t>+1</m:t>
                            </m:r>
                          </m:sub>
                        </m:sSub>
                      </m:e>
                    </m:d>
                    <m:r>
                      <a:rPr lang="en-US" b="0" i="1" smtClean="0">
                        <a:latin typeface="Cambria Math" panose="02040503050406030204" pitchFamily="18" charset="0"/>
                      </a:rPr>
                      <m:t>,</m:t>
                    </m:r>
                    <m:r>
                      <a:rPr lang="en-US" i="1">
                        <a:latin typeface="Cambria Math" panose="02040503050406030204" pitchFamily="18" charset="0"/>
                      </a:rPr>
                      <m:t>𝐿𝐶𝐴</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r>
                              <a:rPr lang="en-US" i="1">
                                <a:latin typeface="Cambria Math" panose="02040503050406030204" pitchFamily="18" charset="0"/>
                              </a:rPr>
                              <m:t>+1</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r>
                              <a:rPr lang="en-US" i="1">
                                <a:latin typeface="Cambria Math" panose="02040503050406030204" pitchFamily="18" charset="0"/>
                              </a:rPr>
                              <m:t>+2</m:t>
                            </m:r>
                          </m:sub>
                        </m:sSub>
                      </m:e>
                    </m:d>
                    <m:r>
                      <a:rPr lang="en-US" b="0" i="1" smtClean="0">
                        <a:latin typeface="Cambria Math" panose="02040503050406030204" pitchFamily="18" charset="0"/>
                      </a:rPr>
                      <m:t>,…,</m:t>
                    </m:r>
                    <m:r>
                      <a:rPr lang="en-US" i="1">
                        <a:latin typeface="Cambria Math" panose="02040503050406030204" pitchFamily="18" charset="0"/>
                      </a:rPr>
                      <m:t>𝐿𝐶𝐴</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b="0" i="1" smtClean="0">
                                <a:latin typeface="Cambria Math" panose="02040503050406030204" pitchFamily="18" charset="0"/>
                              </a:rPr>
                              <m:t>𝑗</m:t>
                            </m:r>
                            <m:r>
                              <a:rPr lang="en-US" b="0" i="1" smtClean="0">
                                <a:latin typeface="Cambria Math" panose="02040503050406030204" pitchFamily="18" charset="0"/>
                              </a:rPr>
                              <m:t>−1</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b="0" i="1" smtClean="0">
                                <a:latin typeface="Cambria Math" panose="02040503050406030204" pitchFamily="18" charset="0"/>
                              </a:rPr>
                              <m:t>𝑗</m:t>
                            </m:r>
                          </m:sub>
                        </m:sSub>
                      </m:e>
                    </m:d>
                  </m:oMath>
                </a14:m>
                <a:r>
                  <a:rPr lang="en-US" dirty="0"/>
                  <a:t>.</a:t>
                </a:r>
                <a:endParaRPr lang="bg-BG" dirty="0"/>
              </a:p>
            </p:txBody>
          </p:sp>
        </mc:Choice>
        <mc:Fallback>
          <p:sp>
            <p:nvSpPr>
              <p:cNvPr id="14" name="Content Placeholder 2">
                <a:extLst>
                  <a:ext uri="{FF2B5EF4-FFF2-40B4-BE49-F238E27FC236}">
                    <a16:creationId xmlns:a16="http://schemas.microsoft.com/office/drawing/2014/main" id="{1567A152-0D69-BBA3-4971-8833DC51FFD0}"/>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3"/>
                <a:stretch>
                  <a:fillRect l="-542" t="-167" r="-542"/>
                </a:stretch>
              </a:blipFill>
            </p:spPr>
            <p:txBody>
              <a:bodyPr/>
              <a:lstStyle/>
              <a:p>
                <a:r>
                  <a:rPr lang="bg-BG">
                    <a:noFill/>
                  </a:rPr>
                  <a:t> </a:t>
                </a:r>
              </a:p>
            </p:txBody>
          </p:sp>
        </mc:Fallback>
      </mc:AlternateContent>
    </p:spTree>
    <p:extLst>
      <p:ext uri="{BB962C8B-B14F-4D97-AF65-F5344CB8AC3E}">
        <p14:creationId xmlns:p14="http://schemas.microsoft.com/office/powerpoint/2010/main" val="1196131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666002BF-3FAF-C92B-8824-A37340B943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7C0DC0-7580-87F9-BEB8-7195018C6251}"/>
              </a:ext>
            </a:extLst>
          </p:cNvPr>
          <p:cNvSpPr>
            <a:spLocks noGrp="1"/>
          </p:cNvSpPr>
          <p:nvPr>
            <p:ph type="title"/>
          </p:nvPr>
        </p:nvSpPr>
        <p:spPr/>
        <p:txBody>
          <a:bodyPr/>
          <a:lstStyle/>
          <a:p>
            <a:r>
              <a:rPr lang="bg-BG" dirty="0"/>
              <a:t>АЛГОРИТЪМ ЗА ВИРТУАЛНО ДЪРВО</a:t>
            </a:r>
          </a:p>
        </p:txBody>
      </p:sp>
      <p:pic>
        <p:nvPicPr>
          <p:cNvPr id="13" name="Content Placeholder 12">
            <a:extLst>
              <a:ext uri="{FF2B5EF4-FFF2-40B4-BE49-F238E27FC236}">
                <a16:creationId xmlns:a16="http://schemas.microsoft.com/office/drawing/2014/main" id="{2305D8CC-28C0-D969-E4ED-6C995DD86673}"/>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7ADFE561-C6B1-F0FA-1471-78742BC901E7}"/>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342900" indent="-342900" algn="just">
                  <a:buFont typeface="+mj-lt"/>
                  <a:buAutoNum type="arabicParenR"/>
                </a:pPr>
                <a:r>
                  <a:rPr lang="bg-BG" dirty="0"/>
                  <a:t>Сортираме върховете от заявката по</a:t>
                </a:r>
                <a:r>
                  <a:rPr lang="en-US" dirty="0"/>
                  <a:t> </a:t>
                </a:r>
                <a14:m>
                  <m:oMath xmlns:m="http://schemas.openxmlformats.org/officeDocument/2006/math">
                    <m:r>
                      <a:rPr lang="en-US" i="1" dirty="0">
                        <a:latin typeface="Cambria Math" panose="02040503050406030204" pitchFamily="18" charset="0"/>
                      </a:rPr>
                      <m:t>𝑖𝑛</m:t>
                    </m:r>
                  </m:oMath>
                </a14:m>
                <a:r>
                  <a:rPr lang="en-US" dirty="0"/>
                  <a:t> </a:t>
                </a:r>
                <a:r>
                  <a:rPr lang="bg-BG" dirty="0"/>
                  <a:t>време във възходящ ред. Нека след това върховете са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2</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𝑘</m:t>
                        </m:r>
                      </m:sub>
                    </m:sSub>
                  </m:oMath>
                </a14:m>
                <a:r>
                  <a:rPr lang="bg-BG" dirty="0"/>
                  <a:t>. </a:t>
                </a:r>
              </a:p>
              <a:p>
                <a:pPr marL="342900" indent="-342900" algn="just">
                  <a:buFont typeface="+mj-lt"/>
                  <a:buAutoNum type="arabicParenR"/>
                </a:pPr>
                <a:r>
                  <a:rPr lang="bg-BG" dirty="0"/>
                  <a:t>Добавяме върховете </a:t>
                </a:r>
                <a14:m>
                  <m:oMath xmlns:m="http://schemas.openxmlformats.org/officeDocument/2006/math">
                    <m:r>
                      <a:rPr lang="en-US" i="1">
                        <a:latin typeface="Cambria Math" panose="02040503050406030204" pitchFamily="18" charset="0"/>
                      </a:rPr>
                      <m:t>𝐿𝐶𝐴</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r>
                              <a:rPr lang="en-US" i="1">
                                <a:latin typeface="Cambria Math" panose="02040503050406030204" pitchFamily="18" charset="0"/>
                              </a:rPr>
                              <m:t>+1</m:t>
                            </m:r>
                          </m:sub>
                        </m:sSub>
                      </m:e>
                    </m:d>
                  </m:oMath>
                </a14:m>
                <a:r>
                  <a:rPr lang="en-US" dirty="0"/>
                  <a:t>.</a:t>
                </a:r>
                <a:endParaRPr lang="bg-BG" dirty="0"/>
              </a:p>
              <a:p>
                <a:pPr marL="342900" indent="-342900" algn="just">
                  <a:buFont typeface="+mj-lt"/>
                  <a:buAutoNum type="arabicParenR"/>
                </a:pPr>
                <a:r>
                  <a:rPr lang="bg-BG" dirty="0"/>
                  <a:t>Сортираме отново всички върхове по </a:t>
                </a:r>
                <a14:m>
                  <m:oMath xmlns:m="http://schemas.openxmlformats.org/officeDocument/2006/math">
                    <m:r>
                      <a:rPr lang="en-US" i="1" dirty="0">
                        <a:latin typeface="Cambria Math" panose="02040503050406030204" pitchFamily="18" charset="0"/>
                      </a:rPr>
                      <m:t>𝑖𝑛</m:t>
                    </m:r>
                  </m:oMath>
                </a14:m>
                <a:r>
                  <a:rPr lang="en-US" dirty="0"/>
                  <a:t> </a:t>
                </a:r>
                <a:r>
                  <a:rPr lang="bg-BG" dirty="0"/>
                  <a:t>време във възходящ ред и премахваме повтарящите се.</a:t>
                </a:r>
                <a:endParaRPr lang="en-US" dirty="0"/>
              </a:p>
              <a:p>
                <a:pPr marL="342900" indent="-342900" algn="just">
                  <a:buFont typeface="+mj-lt"/>
                  <a:buAutoNum type="arabicParenR"/>
                </a:pPr>
                <a:r>
                  <a:rPr lang="bg-BG" dirty="0"/>
                  <a:t>Обхождаме получените върхове и свързваме всеки връх </a:t>
                </a:r>
                <a14:m>
                  <m:oMath xmlns:m="http://schemas.openxmlformats.org/officeDocument/2006/math">
                    <m:r>
                      <a:rPr lang="en-US" i="1">
                        <a:latin typeface="Cambria Math" panose="02040503050406030204" pitchFamily="18" charset="0"/>
                      </a:rPr>
                      <m:t>𝑣</m:t>
                    </m:r>
                  </m:oMath>
                </a14:m>
                <a:r>
                  <a:rPr lang="bg-BG" dirty="0"/>
                  <a:t> с баща си </a:t>
                </a:r>
                <a14:m>
                  <m:oMath xmlns:m="http://schemas.openxmlformats.org/officeDocument/2006/math">
                    <m:r>
                      <a:rPr lang="en-US" b="0" i="1" smtClean="0">
                        <a:latin typeface="Cambria Math" panose="02040503050406030204" pitchFamily="18" charset="0"/>
                      </a:rPr>
                      <m:t>𝑢</m:t>
                    </m:r>
                  </m:oMath>
                </a14:m>
                <a:r>
                  <a:rPr lang="en-US" dirty="0"/>
                  <a:t> </a:t>
                </a:r>
                <a:r>
                  <a:rPr lang="bg-BG" dirty="0"/>
                  <a:t>във виртуалното дърво и компресираме пътя от </a:t>
                </a:r>
                <a14:m>
                  <m:oMath xmlns:m="http://schemas.openxmlformats.org/officeDocument/2006/math">
                    <m:r>
                      <a:rPr lang="en-US" i="1">
                        <a:latin typeface="Cambria Math" panose="02040503050406030204" pitchFamily="18" charset="0"/>
                      </a:rPr>
                      <m:t>𝑣</m:t>
                    </m:r>
                  </m:oMath>
                </a14:m>
                <a:r>
                  <a:rPr lang="bg-BG" dirty="0"/>
                  <a:t> до </a:t>
                </a:r>
                <a14:m>
                  <m:oMath xmlns:m="http://schemas.openxmlformats.org/officeDocument/2006/math">
                    <m:r>
                      <a:rPr lang="en-US" i="1">
                        <a:latin typeface="Cambria Math" panose="02040503050406030204" pitchFamily="18" charset="0"/>
                      </a:rPr>
                      <m:t>𝑢</m:t>
                    </m:r>
                  </m:oMath>
                </a14:m>
                <a:r>
                  <a:rPr lang="bg-BG" dirty="0"/>
                  <a:t> в едно ребро.</a:t>
                </a:r>
              </a:p>
              <a:p>
                <a:pPr marL="0" indent="0" algn="just">
                  <a:buNone/>
                </a:pPr>
                <a:r>
                  <a:rPr lang="bg-BG" dirty="0"/>
                  <a:t>Как намираме бащите </a:t>
                </a:r>
                <a14:m>
                  <m:oMath xmlns:m="http://schemas.openxmlformats.org/officeDocument/2006/math">
                    <m:r>
                      <a:rPr lang="en-US" i="1">
                        <a:latin typeface="Cambria Math" panose="02040503050406030204" pitchFamily="18" charset="0"/>
                      </a:rPr>
                      <m:t>𝑢</m:t>
                    </m:r>
                  </m:oMath>
                </a14:m>
                <a:r>
                  <a:rPr lang="bg-BG" dirty="0"/>
                  <a:t>?</a:t>
                </a:r>
              </a:p>
              <a:p>
                <a:pPr marL="0" indent="0" algn="just">
                  <a:buNone/>
                </a:pPr>
                <a:endParaRPr lang="bg-BG" dirty="0"/>
              </a:p>
            </p:txBody>
          </p:sp>
        </mc:Choice>
        <mc:Fallback xmlns="">
          <p:sp>
            <p:nvSpPr>
              <p:cNvPr id="14" name="Content Placeholder 2">
                <a:extLst>
                  <a:ext uri="{FF2B5EF4-FFF2-40B4-BE49-F238E27FC236}">
                    <a16:creationId xmlns:a16="http://schemas.microsoft.com/office/drawing/2014/main" id="{7ADFE561-C6B1-F0FA-1471-78742BC901E7}"/>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3"/>
                <a:stretch>
                  <a:fillRect l="-542" t="-835" r="-542"/>
                </a:stretch>
              </a:blipFill>
            </p:spPr>
            <p:txBody>
              <a:bodyPr/>
              <a:lstStyle/>
              <a:p>
                <a:r>
                  <a:rPr lang="bg-BG">
                    <a:noFill/>
                  </a:rPr>
                  <a:t> </a:t>
                </a:r>
              </a:p>
            </p:txBody>
          </p:sp>
        </mc:Fallback>
      </mc:AlternateContent>
    </p:spTree>
    <p:extLst>
      <p:ext uri="{BB962C8B-B14F-4D97-AF65-F5344CB8AC3E}">
        <p14:creationId xmlns:p14="http://schemas.microsoft.com/office/powerpoint/2010/main" val="22165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6C806BC2-173E-C039-2185-16001B512E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EE1232-842B-4B84-76C3-2F2001EAAC6F}"/>
              </a:ext>
            </a:extLst>
          </p:cNvPr>
          <p:cNvSpPr>
            <a:spLocks noGrp="1"/>
          </p:cNvSpPr>
          <p:nvPr>
            <p:ph type="title"/>
          </p:nvPr>
        </p:nvSpPr>
        <p:spPr/>
        <p:txBody>
          <a:bodyPr/>
          <a:lstStyle/>
          <a:p>
            <a:r>
              <a:rPr lang="bg-BG" dirty="0"/>
              <a:t>АЛГОРИТЪМ ЗА ВИРТУАЛНО ДЪРВО</a:t>
            </a:r>
          </a:p>
        </p:txBody>
      </p:sp>
      <p:pic>
        <p:nvPicPr>
          <p:cNvPr id="13" name="Content Placeholder 12">
            <a:extLst>
              <a:ext uri="{FF2B5EF4-FFF2-40B4-BE49-F238E27FC236}">
                <a16:creationId xmlns:a16="http://schemas.microsoft.com/office/drawing/2014/main" id="{25B76840-0F6E-B714-51FA-B8136C79CD32}"/>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DD0C06A0-F192-7512-C94A-3A82F7653C3B}"/>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342900" indent="-342900" algn="just">
                  <a:buFont typeface="+mj-lt"/>
                  <a:buAutoNum type="arabicParenR"/>
                </a:pPr>
                <a:r>
                  <a:rPr lang="bg-BG" dirty="0"/>
                  <a:t>Сортираме върховете от заявката по</a:t>
                </a:r>
                <a:r>
                  <a:rPr lang="en-US" dirty="0"/>
                  <a:t> </a:t>
                </a:r>
                <a14:m>
                  <m:oMath xmlns:m="http://schemas.openxmlformats.org/officeDocument/2006/math">
                    <m:r>
                      <a:rPr lang="en-US" i="1" dirty="0">
                        <a:latin typeface="Cambria Math" panose="02040503050406030204" pitchFamily="18" charset="0"/>
                      </a:rPr>
                      <m:t>𝑖𝑛</m:t>
                    </m:r>
                  </m:oMath>
                </a14:m>
                <a:r>
                  <a:rPr lang="en-US" dirty="0"/>
                  <a:t> </a:t>
                </a:r>
                <a:r>
                  <a:rPr lang="bg-BG" dirty="0"/>
                  <a:t>време във възходящ ред. Нека след това върховете са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2</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𝑘</m:t>
                        </m:r>
                      </m:sub>
                    </m:sSub>
                  </m:oMath>
                </a14:m>
                <a:r>
                  <a:rPr lang="bg-BG" dirty="0"/>
                  <a:t>. </a:t>
                </a:r>
              </a:p>
              <a:p>
                <a:pPr marL="342900" indent="-342900" algn="just">
                  <a:buFont typeface="+mj-lt"/>
                  <a:buAutoNum type="arabicParenR"/>
                </a:pPr>
                <a:r>
                  <a:rPr lang="bg-BG" dirty="0"/>
                  <a:t>Добавяме върховете </a:t>
                </a:r>
                <a14:m>
                  <m:oMath xmlns:m="http://schemas.openxmlformats.org/officeDocument/2006/math">
                    <m:r>
                      <a:rPr lang="en-US" i="1">
                        <a:latin typeface="Cambria Math" panose="02040503050406030204" pitchFamily="18" charset="0"/>
                      </a:rPr>
                      <m:t>𝐿𝐶𝐴</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r>
                              <a:rPr lang="en-US" i="1">
                                <a:latin typeface="Cambria Math" panose="02040503050406030204" pitchFamily="18" charset="0"/>
                              </a:rPr>
                              <m:t>+1</m:t>
                            </m:r>
                          </m:sub>
                        </m:sSub>
                      </m:e>
                    </m:d>
                  </m:oMath>
                </a14:m>
                <a:r>
                  <a:rPr lang="en-US" dirty="0"/>
                  <a:t>.</a:t>
                </a:r>
                <a:endParaRPr lang="bg-BG" dirty="0"/>
              </a:p>
              <a:p>
                <a:pPr marL="342900" indent="-342900" algn="just">
                  <a:buFont typeface="+mj-lt"/>
                  <a:buAutoNum type="arabicParenR"/>
                </a:pPr>
                <a:r>
                  <a:rPr lang="bg-BG" dirty="0"/>
                  <a:t>Сортираме отново всички върхове по </a:t>
                </a:r>
                <a14:m>
                  <m:oMath xmlns:m="http://schemas.openxmlformats.org/officeDocument/2006/math">
                    <m:r>
                      <a:rPr lang="en-US" i="1" dirty="0">
                        <a:latin typeface="Cambria Math" panose="02040503050406030204" pitchFamily="18" charset="0"/>
                      </a:rPr>
                      <m:t>𝑖𝑛</m:t>
                    </m:r>
                  </m:oMath>
                </a14:m>
                <a:r>
                  <a:rPr lang="en-US" dirty="0"/>
                  <a:t> </a:t>
                </a:r>
                <a:r>
                  <a:rPr lang="bg-BG" dirty="0"/>
                  <a:t>време във възходящ ред и премахваме повтарящите се. Така имаме </a:t>
                </a:r>
                <a14:m>
                  <m:oMath xmlns:m="http://schemas.openxmlformats.org/officeDocument/2006/math">
                    <m:r>
                      <a:rPr lang="en-US" i="1" dirty="0">
                        <a:latin typeface="Cambria Math" panose="02040503050406030204" pitchFamily="18" charset="0"/>
                      </a:rPr>
                      <m:t>𝑖𝑛</m:t>
                    </m:r>
                  </m:oMath>
                </a14:m>
                <a:r>
                  <a:rPr lang="en-US" dirty="0"/>
                  <a:t> </a:t>
                </a:r>
                <a:r>
                  <a:rPr lang="bg-BG" dirty="0"/>
                  <a:t>обхождането на върховете.</a:t>
                </a:r>
                <a:endParaRPr lang="en-US" dirty="0"/>
              </a:p>
              <a:p>
                <a:pPr marL="342900" indent="-342900" algn="just">
                  <a:buFont typeface="+mj-lt"/>
                  <a:buAutoNum type="arabicParenR"/>
                </a:pPr>
                <a:r>
                  <a:rPr lang="bg-BG" dirty="0"/>
                  <a:t>Обхождаме получените върхове и поддържаме в стек предшествениците. За всеки връх </a:t>
                </a:r>
                <a14:m>
                  <m:oMath xmlns:m="http://schemas.openxmlformats.org/officeDocument/2006/math">
                    <m:r>
                      <a:rPr lang="en-US" i="1">
                        <a:latin typeface="Cambria Math" panose="02040503050406030204" pitchFamily="18" charset="0"/>
                      </a:rPr>
                      <m:t>𝑣</m:t>
                    </m:r>
                  </m:oMath>
                </a14:m>
                <a:r>
                  <a:rPr lang="bg-BG" dirty="0"/>
                  <a:t> (без първия, който е корен на виртуалното дърво) премахваме всички върхове в стека, които не са му предшественици. Тогава свързваме </a:t>
                </a:r>
                <a14:m>
                  <m:oMath xmlns:m="http://schemas.openxmlformats.org/officeDocument/2006/math">
                    <m:r>
                      <a:rPr lang="en-US" i="1">
                        <a:latin typeface="Cambria Math" panose="02040503050406030204" pitchFamily="18" charset="0"/>
                      </a:rPr>
                      <m:t>𝑣</m:t>
                    </m:r>
                  </m:oMath>
                </a14:m>
                <a:r>
                  <a:rPr lang="bg-BG" dirty="0"/>
                  <a:t> с баща си </a:t>
                </a:r>
                <a14:m>
                  <m:oMath xmlns:m="http://schemas.openxmlformats.org/officeDocument/2006/math">
                    <m:r>
                      <a:rPr lang="en-US" b="0" i="1" smtClean="0">
                        <a:latin typeface="Cambria Math" panose="02040503050406030204" pitchFamily="18" charset="0"/>
                      </a:rPr>
                      <m:t>𝑢</m:t>
                    </m:r>
                  </m:oMath>
                </a14:m>
                <a:r>
                  <a:rPr lang="bg-BG" dirty="0"/>
                  <a:t> във виртуалното дърво, който е във върха на стека, и компресираме пътя от </a:t>
                </a:r>
                <a14:m>
                  <m:oMath xmlns:m="http://schemas.openxmlformats.org/officeDocument/2006/math">
                    <m:r>
                      <a:rPr lang="en-US" i="1">
                        <a:latin typeface="Cambria Math" panose="02040503050406030204" pitchFamily="18" charset="0"/>
                      </a:rPr>
                      <m:t>𝑣</m:t>
                    </m:r>
                  </m:oMath>
                </a14:m>
                <a:r>
                  <a:rPr lang="bg-BG" dirty="0"/>
                  <a:t> до </a:t>
                </a:r>
                <a14:m>
                  <m:oMath xmlns:m="http://schemas.openxmlformats.org/officeDocument/2006/math">
                    <m:r>
                      <a:rPr lang="en-US" i="1">
                        <a:latin typeface="Cambria Math" panose="02040503050406030204" pitchFamily="18" charset="0"/>
                      </a:rPr>
                      <m:t>𝑢</m:t>
                    </m:r>
                  </m:oMath>
                </a14:m>
                <a:r>
                  <a:rPr lang="bg-BG" dirty="0"/>
                  <a:t> в едно ребро. Добавяме </a:t>
                </a:r>
                <a14:m>
                  <m:oMath xmlns:m="http://schemas.openxmlformats.org/officeDocument/2006/math">
                    <m:r>
                      <a:rPr lang="en-US" i="1">
                        <a:latin typeface="Cambria Math" panose="02040503050406030204" pitchFamily="18" charset="0"/>
                      </a:rPr>
                      <m:t>𝑣</m:t>
                    </m:r>
                  </m:oMath>
                </a14:m>
                <a:r>
                  <a:rPr lang="bg-BG" dirty="0"/>
                  <a:t> към стека.</a:t>
                </a:r>
              </a:p>
            </p:txBody>
          </p:sp>
        </mc:Choice>
        <mc:Fallback xmlns="">
          <p:sp>
            <p:nvSpPr>
              <p:cNvPr id="14" name="Content Placeholder 2">
                <a:extLst>
                  <a:ext uri="{FF2B5EF4-FFF2-40B4-BE49-F238E27FC236}">
                    <a16:creationId xmlns:a16="http://schemas.microsoft.com/office/drawing/2014/main" id="{DD0C06A0-F192-7512-C94A-3A82F7653C3B}"/>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3"/>
                <a:stretch>
                  <a:fillRect l="-542" t="-835" r="-542"/>
                </a:stretch>
              </a:blipFill>
            </p:spPr>
            <p:txBody>
              <a:bodyPr/>
              <a:lstStyle/>
              <a:p>
                <a:r>
                  <a:rPr lang="bg-BG">
                    <a:noFill/>
                  </a:rPr>
                  <a:t> </a:t>
                </a:r>
              </a:p>
            </p:txBody>
          </p:sp>
        </mc:Fallback>
      </mc:AlternateContent>
    </p:spTree>
    <p:extLst>
      <p:ext uri="{BB962C8B-B14F-4D97-AF65-F5344CB8AC3E}">
        <p14:creationId xmlns:p14="http://schemas.microsoft.com/office/powerpoint/2010/main" val="1759933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E4F9DE40-9FA1-0BDD-C0F2-56415E56FE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FADBD1-F91F-9D09-D61E-DE5114156EA9}"/>
              </a:ext>
            </a:extLst>
          </p:cNvPr>
          <p:cNvSpPr>
            <a:spLocks noGrp="1"/>
          </p:cNvSpPr>
          <p:nvPr>
            <p:ph type="title"/>
          </p:nvPr>
        </p:nvSpPr>
        <p:spPr/>
        <p:txBody>
          <a:bodyPr/>
          <a:lstStyle/>
          <a:p>
            <a:r>
              <a:rPr lang="bg-BG" dirty="0"/>
              <a:t>АЛГОРИТЪМ ЗА ВИРТУАЛНО ДЪРВО</a:t>
            </a:r>
          </a:p>
        </p:txBody>
      </p:sp>
      <p:pic>
        <p:nvPicPr>
          <p:cNvPr id="13" name="Content Placeholder 12">
            <a:extLst>
              <a:ext uri="{FF2B5EF4-FFF2-40B4-BE49-F238E27FC236}">
                <a16:creationId xmlns:a16="http://schemas.microsoft.com/office/drawing/2014/main" id="{C15EB761-4BA8-BC04-4303-169C9D7C2CBA}"/>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22675798-5BFC-0F09-9E37-3B377545FA00}"/>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За 3) е удобно да използваме следното</a:t>
                </a:r>
                <a:r>
                  <a:rPr lang="en-US" dirty="0"/>
                  <a:t>:</a:t>
                </a:r>
              </a:p>
              <a:p>
                <a:pPr marL="0" indent="0" algn="just">
                  <a:buNone/>
                </a:pPr>
                <a:endParaRPr lang="en-US" dirty="0"/>
              </a:p>
              <a:p>
                <a:pPr marL="0" indent="0" algn="just">
                  <a:buNone/>
                </a:pPr>
                <a:r>
                  <a:rPr lang="bg-BG" dirty="0"/>
                  <a:t>Заради 4) ни трябва </a:t>
                </a:r>
                <a14:m>
                  <m:oMath xmlns:m="http://schemas.openxmlformats.org/officeDocument/2006/math">
                    <m:r>
                      <a:rPr lang="en-US" i="1" dirty="0" smtClean="0">
                        <a:latin typeface="Cambria Math" panose="02040503050406030204" pitchFamily="18" charset="0"/>
                      </a:rPr>
                      <m:t>𝐿𝐶𝐴</m:t>
                    </m:r>
                  </m:oMath>
                </a14:m>
                <a:r>
                  <a:rPr lang="en-US" dirty="0"/>
                  <a:t> </a:t>
                </a:r>
                <a:r>
                  <a:rPr lang="bg-BG" dirty="0"/>
                  <a:t>с двоично повдигане, за да правим и компресията на пътищата.</a:t>
                </a:r>
              </a:p>
              <a:p>
                <a:pPr marL="0" indent="0" algn="just">
                  <a:buNone/>
                </a:pPr>
                <a:endParaRPr lang="en-US" dirty="0"/>
              </a:p>
              <a:p>
                <a:pPr marL="0" indent="0" algn="just">
                  <a:buNone/>
                </a:pPr>
                <a:r>
                  <a:rPr lang="bg-BG" dirty="0"/>
                  <a:t>Сложност: </a:t>
                </a:r>
                <a14:m>
                  <m:oMath xmlns:m="http://schemas.openxmlformats.org/officeDocument/2006/math">
                    <m:r>
                      <a:rPr lang="en-US" b="0" i="1" smtClean="0">
                        <a:latin typeface="Cambria Math" panose="02040503050406030204" pitchFamily="18" charset="0"/>
                      </a:rPr>
                      <m:t>𝑂</m:t>
                    </m:r>
                    <m:d>
                      <m:dPr>
                        <m:ctrlPr>
                          <a:rPr lang="en-US" b="0" i="1" smtClean="0">
                            <a:latin typeface="Cambria Math" panose="02040503050406030204" pitchFamily="18" charset="0"/>
                          </a:rPr>
                        </m:ctrlPr>
                      </m:dPr>
                      <m:e>
                        <m:r>
                          <a:rPr lang="en-US" b="0" i="1" smtClean="0">
                            <a:latin typeface="Cambria Math" panose="02040503050406030204" pitchFamily="18" charset="0"/>
                          </a:rPr>
                          <m:t>𝑘</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log</m:t>
                            </m:r>
                          </m:fName>
                          <m:e>
                            <m:r>
                              <a:rPr lang="en-US" b="0" i="1" smtClean="0">
                                <a:latin typeface="Cambria Math" panose="02040503050406030204" pitchFamily="18" charset="0"/>
                              </a:rPr>
                              <m:t>𝑁</m:t>
                            </m:r>
                          </m:e>
                        </m:func>
                      </m:e>
                    </m:d>
                  </m:oMath>
                </a14:m>
                <a:r>
                  <a:rPr lang="bg-BG" dirty="0"/>
                  <a:t>, а ако трябва само да свържем върховете е </a:t>
                </a:r>
                <a14:m>
                  <m:oMath xmlns:m="http://schemas.openxmlformats.org/officeDocument/2006/math">
                    <m:r>
                      <a:rPr lang="en-US" i="1">
                        <a:latin typeface="Cambria Math" panose="02040503050406030204" pitchFamily="18" charset="0"/>
                      </a:rPr>
                      <m:t>𝑂</m:t>
                    </m:r>
                    <m:d>
                      <m:dPr>
                        <m:ctrlPr>
                          <a:rPr lang="en-US" i="1">
                            <a:latin typeface="Cambria Math" panose="02040503050406030204" pitchFamily="18" charset="0"/>
                          </a:rPr>
                        </m:ctrlPr>
                      </m:dPr>
                      <m:e>
                        <m:r>
                          <a:rPr lang="en-US" i="1">
                            <a:latin typeface="Cambria Math" panose="02040503050406030204" pitchFamily="18" charset="0"/>
                          </a:rPr>
                          <m:t>𝑘</m:t>
                        </m:r>
                        <m:func>
                          <m:funcPr>
                            <m:ctrlPr>
                              <a:rPr lang="en-US" i="1">
                                <a:latin typeface="Cambria Math" panose="02040503050406030204" pitchFamily="18" charset="0"/>
                              </a:rPr>
                            </m:ctrlPr>
                          </m:funcPr>
                          <m:fName>
                            <m:r>
                              <m:rPr>
                                <m:sty m:val="p"/>
                              </m:rPr>
                              <a:rPr lang="en-US">
                                <a:latin typeface="Cambria Math" panose="02040503050406030204" pitchFamily="18" charset="0"/>
                              </a:rPr>
                              <m:t>log</m:t>
                            </m:r>
                          </m:fName>
                          <m:e>
                            <m:r>
                              <a:rPr lang="en-US" b="0" i="1" smtClean="0">
                                <a:latin typeface="Cambria Math" panose="02040503050406030204" pitchFamily="18" charset="0"/>
                              </a:rPr>
                              <m:t>𝑘</m:t>
                            </m:r>
                          </m:e>
                        </m:func>
                      </m:e>
                    </m:d>
                  </m:oMath>
                </a14:m>
                <a:r>
                  <a:rPr lang="en-US" dirty="0"/>
                  <a:t>.</a:t>
                </a:r>
                <a:endParaRPr lang="bg-BG" dirty="0"/>
              </a:p>
            </p:txBody>
          </p:sp>
        </mc:Choice>
        <mc:Fallback xmlns="">
          <p:sp>
            <p:nvSpPr>
              <p:cNvPr id="14" name="Content Placeholder 2">
                <a:extLst>
                  <a:ext uri="{FF2B5EF4-FFF2-40B4-BE49-F238E27FC236}">
                    <a16:creationId xmlns:a16="http://schemas.microsoft.com/office/drawing/2014/main" id="{22675798-5BFC-0F09-9E37-3B377545FA00}"/>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3"/>
                <a:stretch>
                  <a:fillRect l="-542" t="-835"/>
                </a:stretch>
              </a:blipFill>
            </p:spPr>
            <p:txBody>
              <a:bodyPr/>
              <a:lstStyle/>
              <a:p>
                <a:r>
                  <a:rPr lang="bg-BG">
                    <a:noFill/>
                  </a:rPr>
                  <a:t> </a:t>
                </a:r>
              </a:p>
            </p:txBody>
          </p:sp>
        </mc:Fallback>
      </mc:AlternateContent>
      <p:pic>
        <p:nvPicPr>
          <p:cNvPr id="4" name="Picture 3">
            <a:extLst>
              <a:ext uri="{FF2B5EF4-FFF2-40B4-BE49-F238E27FC236}">
                <a16:creationId xmlns:a16="http://schemas.microsoft.com/office/drawing/2014/main" id="{59BFA880-AC49-36A2-8424-F1AF399A1665}"/>
              </a:ext>
            </a:extLst>
          </p:cNvPr>
          <p:cNvPicPr>
            <a:picLocks noChangeAspect="1"/>
          </p:cNvPicPr>
          <p:nvPr/>
        </p:nvPicPr>
        <p:blipFill>
          <a:blip r:embed="rId4"/>
          <a:stretch>
            <a:fillRect/>
          </a:stretch>
        </p:blipFill>
        <p:spPr>
          <a:xfrm>
            <a:off x="784655" y="2586382"/>
            <a:ext cx="7565698" cy="272148"/>
          </a:xfrm>
          <a:prstGeom prst="rect">
            <a:avLst/>
          </a:prstGeom>
        </p:spPr>
      </p:pic>
    </p:spTree>
    <p:extLst>
      <p:ext uri="{BB962C8B-B14F-4D97-AF65-F5344CB8AC3E}">
        <p14:creationId xmlns:p14="http://schemas.microsoft.com/office/powerpoint/2010/main" val="3193760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E0098-37C1-678E-C2F4-9BBB393689AD}"/>
              </a:ext>
            </a:extLst>
          </p:cNvPr>
          <p:cNvSpPr>
            <a:spLocks noGrp="1"/>
          </p:cNvSpPr>
          <p:nvPr>
            <p:ph type="title"/>
          </p:nvPr>
        </p:nvSpPr>
        <p:spPr/>
        <p:txBody>
          <a:bodyPr/>
          <a:lstStyle/>
          <a:p>
            <a:r>
              <a:rPr lang="bg-BG" dirty="0"/>
              <a:t>Стандартна постановка</a:t>
            </a:r>
          </a:p>
        </p:txBody>
      </p:sp>
      <p:pic>
        <p:nvPicPr>
          <p:cNvPr id="13" name="Content Placeholder 12">
            <a:extLst>
              <a:ext uri="{FF2B5EF4-FFF2-40B4-BE49-F238E27FC236}">
                <a16:creationId xmlns:a16="http://schemas.microsoft.com/office/drawing/2014/main" id="{8D5E3775-3F61-F9CA-4D03-98BBB5EFA8B6}"/>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6CB35EA8-4775-EC4C-DCEF-32C997A4459C}"/>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Дадено е дърво</a:t>
                </a:r>
                <a:r>
                  <a:rPr lang="en-US" dirty="0"/>
                  <a:t> </a:t>
                </a:r>
                <a:r>
                  <a:rPr lang="bg-BG" dirty="0"/>
                  <a:t>с </a:t>
                </a:r>
                <a14:m>
                  <m:oMath xmlns:m="http://schemas.openxmlformats.org/officeDocument/2006/math">
                    <m:r>
                      <a:rPr lang="en-US" i="1" dirty="0" smtClean="0">
                        <a:latin typeface="Cambria Math" panose="02040503050406030204" pitchFamily="18" charset="0"/>
                      </a:rPr>
                      <m:t>𝑁</m:t>
                    </m:r>
                  </m:oMath>
                </a14:m>
                <a:r>
                  <a:rPr lang="en-US" dirty="0"/>
                  <a:t> </a:t>
                </a:r>
                <a:r>
                  <a:rPr lang="bg-BG" dirty="0"/>
                  <a:t>върха.</a:t>
                </a:r>
              </a:p>
              <a:p>
                <a:pPr marL="0" indent="0" algn="just">
                  <a:buNone/>
                </a:pPr>
                <a:r>
                  <a:rPr lang="bg-BG" dirty="0"/>
                  <a:t>Интересуваме се многократно от различни подмножества на върховете.</a:t>
                </a:r>
              </a:p>
              <a:p>
                <a:pPr marL="0" indent="0" algn="just">
                  <a:buNone/>
                </a:pPr>
                <a:endParaRPr lang="bg-BG" dirty="0"/>
              </a:p>
            </p:txBody>
          </p:sp>
        </mc:Choice>
        <mc:Fallback xmlns="">
          <p:sp>
            <p:nvSpPr>
              <p:cNvPr id="14" name="Content Placeholder 2">
                <a:extLst>
                  <a:ext uri="{FF2B5EF4-FFF2-40B4-BE49-F238E27FC236}">
                    <a16:creationId xmlns:a16="http://schemas.microsoft.com/office/drawing/2014/main" id="{6CB35EA8-4775-EC4C-DCEF-32C997A4459C}"/>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3"/>
                <a:stretch>
                  <a:fillRect l="-542" t="-835"/>
                </a:stretch>
              </a:blipFill>
            </p:spPr>
            <p:txBody>
              <a:bodyPr/>
              <a:lstStyle/>
              <a:p>
                <a:r>
                  <a:rPr lang="bg-BG">
                    <a:noFill/>
                  </a:rPr>
                  <a:t> </a:t>
                </a:r>
              </a:p>
            </p:txBody>
          </p:sp>
        </mc:Fallback>
      </mc:AlternateContent>
    </p:spTree>
    <p:extLst>
      <p:ext uri="{BB962C8B-B14F-4D97-AF65-F5344CB8AC3E}">
        <p14:creationId xmlns:p14="http://schemas.microsoft.com/office/powerpoint/2010/main" val="3760287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92DBFC39-9C1B-6114-1F3B-CC3BC2BAC5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3A40BC7-217C-2EB6-1FA5-F8E236902D6A}"/>
              </a:ext>
            </a:extLst>
          </p:cNvPr>
          <p:cNvSpPr>
            <a:spLocks noGrp="1"/>
          </p:cNvSpPr>
          <p:nvPr>
            <p:ph type="title"/>
          </p:nvPr>
        </p:nvSpPr>
        <p:spPr/>
        <p:txBody>
          <a:bodyPr/>
          <a:lstStyle/>
          <a:p>
            <a:r>
              <a:rPr lang="bg-BG" dirty="0"/>
              <a:t>ПРИМЕРНА</a:t>
            </a:r>
            <a:r>
              <a:rPr lang="en-US" dirty="0"/>
              <a:t> </a:t>
            </a:r>
            <a:r>
              <a:rPr lang="bg-BG" dirty="0"/>
              <a:t>ЗАДАЧА – </a:t>
            </a:r>
            <a:r>
              <a:rPr lang="en-US" dirty="0"/>
              <a:t>AT22. CHASE, </a:t>
            </a:r>
            <a:r>
              <a:rPr lang="bg-BG" dirty="0"/>
              <a:t>ТРЕНИРОВЪЧНО №2, Банкя, 2024 година</a:t>
            </a:r>
          </a:p>
        </p:txBody>
      </p:sp>
      <p:pic>
        <p:nvPicPr>
          <p:cNvPr id="13" name="Content Placeholder 12">
            <a:extLst>
              <a:ext uri="{FF2B5EF4-FFF2-40B4-BE49-F238E27FC236}">
                <a16:creationId xmlns:a16="http://schemas.microsoft.com/office/drawing/2014/main" id="{3E48D9DA-A4DE-BA82-9545-A1E2E8A171AC}"/>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1C4753B7-4AAF-5031-CBC5-719D9D8A0A0F}"/>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Дадено е дърво</a:t>
                </a:r>
                <a:r>
                  <a:rPr lang="en-US" dirty="0"/>
                  <a:t> </a:t>
                </a:r>
                <a:r>
                  <a:rPr lang="bg-BG" dirty="0"/>
                  <a:t>с </a:t>
                </a:r>
                <a14:m>
                  <m:oMath xmlns:m="http://schemas.openxmlformats.org/officeDocument/2006/math">
                    <m:r>
                      <a:rPr lang="en-US" i="1" dirty="0">
                        <a:latin typeface="Cambria Math" panose="02040503050406030204" pitchFamily="18" charset="0"/>
                      </a:rPr>
                      <m:t>𝑁</m:t>
                    </m:r>
                  </m:oMath>
                </a14:m>
                <a:r>
                  <a:rPr lang="en-US" dirty="0"/>
                  <a:t> </a:t>
                </a:r>
                <a:r>
                  <a:rPr lang="bg-BG" dirty="0"/>
                  <a:t>върха, като всеки връх има уникална стойност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𝐴</m:t>
                        </m:r>
                      </m:e>
                      <m:sub>
                        <m:r>
                          <a:rPr lang="en-US" i="1" dirty="0">
                            <a:latin typeface="Cambria Math" panose="02040503050406030204" pitchFamily="18" charset="0"/>
                          </a:rPr>
                          <m:t>𝑖</m:t>
                        </m:r>
                      </m:sub>
                    </m:sSub>
                  </m:oMath>
                </a14:m>
                <a:r>
                  <a:rPr lang="bg-BG" dirty="0"/>
                  <a:t>.</a:t>
                </a:r>
                <a:r>
                  <a:rPr lang="en-US" dirty="0"/>
                  <a:t> </a:t>
                </a:r>
                <a:r>
                  <a:rPr lang="bg-BG" dirty="0"/>
                  <a:t>Търсим най-дългия прост път</a:t>
                </a:r>
                <a:r>
                  <a:rPr lang="en-US" dirty="0"/>
                  <a:t>, </a:t>
                </a:r>
                <a:r>
                  <a:rPr lang="bg-BG" dirty="0"/>
                  <a:t>за който НОД от стойностите на началото и края е повече от 1.</a:t>
                </a:r>
              </a:p>
              <a:p>
                <a:pPr marL="0" indent="0" algn="just">
                  <a:buNone/>
                </a:pPr>
                <a:r>
                  <a:rPr lang="bg-BG" dirty="0"/>
                  <a:t>Ограничения: </a:t>
                </a:r>
                <a14:m>
                  <m:oMath xmlns:m="http://schemas.openxmlformats.org/officeDocument/2006/math">
                    <m:r>
                      <a:rPr lang="en-US" i="1" dirty="0">
                        <a:latin typeface="Cambria Math" panose="02040503050406030204" pitchFamily="18" charset="0"/>
                      </a:rPr>
                      <m:t>𝑁</m:t>
                    </m:r>
                    <m:r>
                      <a:rPr lang="en-US" i="1" dirty="0">
                        <a:latin typeface="Cambria Math" panose="02040503050406030204" pitchFamily="18" charset="0"/>
                      </a:rPr>
                      <m:t>≤4.</m:t>
                    </m:r>
                    <m:sSup>
                      <m:sSupPr>
                        <m:ctrlPr>
                          <a:rPr lang="en-US" i="1" dirty="0">
                            <a:latin typeface="Cambria Math" panose="02040503050406030204" pitchFamily="18" charset="0"/>
                          </a:rPr>
                        </m:ctrlPr>
                      </m:sSupPr>
                      <m:e>
                        <m:r>
                          <a:rPr lang="en-US" i="1" dirty="0">
                            <a:latin typeface="Cambria Math" panose="02040503050406030204" pitchFamily="18" charset="0"/>
                          </a:rPr>
                          <m:t>10</m:t>
                        </m:r>
                      </m:e>
                      <m:sup>
                        <m:r>
                          <a:rPr lang="en-US" i="1" dirty="0">
                            <a:latin typeface="Cambria Math" panose="02040503050406030204" pitchFamily="18" charset="0"/>
                          </a:rPr>
                          <m:t>5</m:t>
                        </m:r>
                      </m:sup>
                    </m:sSup>
                  </m:oMath>
                </a14:m>
                <a:r>
                  <a:rPr lang="en-US" dirty="0"/>
                  <a:t>,</a:t>
                </a:r>
                <a:r>
                  <a:rPr lang="bg-BG"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𝐴</m:t>
                        </m:r>
                      </m:e>
                      <m:sub>
                        <m:r>
                          <a:rPr lang="en-US" i="1" dirty="0">
                            <a:latin typeface="Cambria Math" panose="02040503050406030204" pitchFamily="18" charset="0"/>
                          </a:rPr>
                          <m:t>𝑖</m:t>
                        </m:r>
                      </m:sub>
                    </m:sSub>
                    <m:r>
                      <a:rPr lang="en-US" i="1" dirty="0">
                        <a:latin typeface="Cambria Math" panose="02040503050406030204" pitchFamily="18" charset="0"/>
                      </a:rPr>
                      <m:t>≤4.</m:t>
                    </m:r>
                    <m:sSup>
                      <m:sSupPr>
                        <m:ctrlPr>
                          <a:rPr lang="en-US" i="1" dirty="0">
                            <a:latin typeface="Cambria Math" panose="02040503050406030204" pitchFamily="18" charset="0"/>
                          </a:rPr>
                        </m:ctrlPr>
                      </m:sSupPr>
                      <m:e>
                        <m:r>
                          <a:rPr lang="en-US" i="1" dirty="0">
                            <a:latin typeface="Cambria Math" panose="02040503050406030204" pitchFamily="18" charset="0"/>
                          </a:rPr>
                          <m:t>10</m:t>
                        </m:r>
                      </m:e>
                      <m:sup>
                        <m:r>
                          <a:rPr lang="en-US" i="1" dirty="0">
                            <a:latin typeface="Cambria Math" panose="02040503050406030204" pitchFamily="18" charset="0"/>
                          </a:rPr>
                          <m:t>5</m:t>
                        </m:r>
                      </m:sup>
                    </m:sSup>
                  </m:oMath>
                </a14:m>
                <a:r>
                  <a:rPr lang="en-US" dirty="0"/>
                  <a:t>.</a:t>
                </a:r>
                <a:endParaRPr lang="bg-BG" dirty="0"/>
              </a:p>
              <a:p>
                <a:pPr marL="0" indent="0" algn="just">
                  <a:buNone/>
                </a:pPr>
                <a:r>
                  <a:rPr lang="bg-BG" dirty="0"/>
                  <a:t>Решение: Достатъчно е за всяко просто число да построим виртуално дърво за върховете със стойност, деляща се на него. При компресията заменяме всеки път с броя оригинални ребра в него. Накрая намираме големината на диаметъра и отговорът е дължината на най-големия намерен диаметър.</a:t>
                </a:r>
              </a:p>
              <a:p>
                <a:pPr marL="0" indent="0" algn="just">
                  <a:buNone/>
                </a:pPr>
                <a:r>
                  <a:rPr lang="bg-BG" dirty="0"/>
                  <a:t>Сложност: </a:t>
                </a:r>
                <a14:m>
                  <m:oMath xmlns:m="http://schemas.openxmlformats.org/officeDocument/2006/math">
                    <m:r>
                      <a:rPr lang="en-US" i="1">
                        <a:latin typeface="Cambria Math" panose="02040503050406030204" pitchFamily="18" charset="0"/>
                      </a:rPr>
                      <m:t>𝑂</m:t>
                    </m:r>
                    <m:d>
                      <m:dPr>
                        <m:ctrlPr>
                          <a:rPr lang="en-US" i="1">
                            <a:latin typeface="Cambria Math" panose="02040503050406030204" pitchFamily="18" charset="0"/>
                          </a:rPr>
                        </m:ctrlPr>
                      </m:dPr>
                      <m:e>
                        <m:r>
                          <a:rPr lang="en-US" i="1">
                            <a:latin typeface="Cambria Math" panose="02040503050406030204" pitchFamily="18" charset="0"/>
                          </a:rPr>
                          <m:t>𝑁</m:t>
                        </m:r>
                        <m:func>
                          <m:funcPr>
                            <m:ctrlPr>
                              <a:rPr lang="en-US" i="1">
                                <a:latin typeface="Cambria Math" panose="02040503050406030204" pitchFamily="18" charset="0"/>
                              </a:rPr>
                            </m:ctrlPr>
                          </m:funcPr>
                          <m:fName>
                            <m:r>
                              <m:rPr>
                                <m:sty m:val="p"/>
                              </m:rPr>
                              <a:rPr lang="en-US">
                                <a:latin typeface="Cambria Math" panose="02040503050406030204" pitchFamily="18" charset="0"/>
                              </a:rPr>
                              <m:t>log</m:t>
                            </m:r>
                          </m:fName>
                          <m:e>
                            <m:r>
                              <a:rPr lang="en-US" b="0" i="1" smtClean="0">
                                <a:latin typeface="Cambria Math" panose="02040503050406030204" pitchFamily="18" charset="0"/>
                              </a:rPr>
                              <m:t>𝑁</m:t>
                            </m:r>
                          </m:e>
                        </m:func>
                        <m:func>
                          <m:funcPr>
                            <m:ctrlPr>
                              <a:rPr lang="en-US" i="1">
                                <a:latin typeface="Cambria Math" panose="02040503050406030204" pitchFamily="18" charset="0"/>
                              </a:rPr>
                            </m:ctrlPr>
                          </m:funcPr>
                          <m:fName>
                            <m:r>
                              <m:rPr>
                                <m:sty m:val="p"/>
                              </m:rPr>
                              <a:rPr lang="en-US">
                                <a:latin typeface="Cambria Math" panose="02040503050406030204" pitchFamily="18" charset="0"/>
                              </a:rPr>
                              <m:t>log</m:t>
                            </m:r>
                          </m:fName>
                          <m:e>
                            <m:func>
                              <m:funcPr>
                                <m:ctrlPr>
                                  <a:rPr lang="en-US" i="1" smtClean="0">
                                    <a:latin typeface="Cambria Math" panose="02040503050406030204" pitchFamily="18" charset="0"/>
                                  </a:rPr>
                                </m:ctrlPr>
                              </m:funcPr>
                              <m:fName>
                                <m:r>
                                  <m:rPr>
                                    <m:sty m:val="p"/>
                                  </m:rPr>
                                  <a:rPr lang="en-US" i="0" smtClean="0">
                                    <a:latin typeface="Cambria Math" panose="02040503050406030204" pitchFamily="18" charset="0"/>
                                  </a:rPr>
                                  <m:t>log</m:t>
                                </m:r>
                              </m:fName>
                              <m:e>
                                <m:r>
                                  <a:rPr lang="en-US" b="0" i="1" smtClean="0">
                                    <a:latin typeface="Cambria Math" panose="02040503050406030204" pitchFamily="18" charset="0"/>
                                  </a:rPr>
                                  <m:t>𝑀𝐴𝑋</m:t>
                                </m:r>
                              </m:e>
                            </m:func>
                          </m:e>
                        </m:func>
                      </m:e>
                    </m:d>
                  </m:oMath>
                </a14:m>
                <a:r>
                  <a:rPr lang="bg-BG" dirty="0"/>
                  <a:t>.</a:t>
                </a:r>
              </a:p>
            </p:txBody>
          </p:sp>
        </mc:Choice>
        <mc:Fallback xmlns="">
          <p:sp>
            <p:nvSpPr>
              <p:cNvPr id="14" name="Content Placeholder 2">
                <a:extLst>
                  <a:ext uri="{FF2B5EF4-FFF2-40B4-BE49-F238E27FC236}">
                    <a16:creationId xmlns:a16="http://schemas.microsoft.com/office/drawing/2014/main" id="{1C4753B7-4AAF-5031-CBC5-719D9D8A0A0F}"/>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3"/>
                <a:stretch>
                  <a:fillRect l="-542" t="-835" r="-542"/>
                </a:stretch>
              </a:blipFill>
            </p:spPr>
            <p:txBody>
              <a:bodyPr/>
              <a:lstStyle/>
              <a:p>
                <a:r>
                  <a:rPr lang="bg-BG">
                    <a:noFill/>
                  </a:rPr>
                  <a:t> </a:t>
                </a:r>
              </a:p>
            </p:txBody>
          </p:sp>
        </mc:Fallback>
      </mc:AlternateContent>
    </p:spTree>
    <p:extLst>
      <p:ext uri="{BB962C8B-B14F-4D97-AF65-F5344CB8AC3E}">
        <p14:creationId xmlns:p14="http://schemas.microsoft.com/office/powerpoint/2010/main" val="72584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51FF6758-1F61-3A2D-0AFF-B79000B467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A205A7-2FF5-F47C-572F-D418DE00F197}"/>
              </a:ext>
            </a:extLst>
          </p:cNvPr>
          <p:cNvSpPr>
            <a:spLocks noGrp="1"/>
          </p:cNvSpPr>
          <p:nvPr>
            <p:ph type="title"/>
          </p:nvPr>
        </p:nvSpPr>
        <p:spPr/>
        <p:txBody>
          <a:bodyPr/>
          <a:lstStyle/>
          <a:p>
            <a:r>
              <a:rPr lang="bg-BG" dirty="0"/>
              <a:t>Задача </a:t>
            </a:r>
            <a:r>
              <a:rPr lang="en-US" dirty="0"/>
              <a:t>A3. BREAKDOWN</a:t>
            </a:r>
            <a:r>
              <a:rPr lang="bg-BG" dirty="0"/>
              <a:t>, Зимен турнир, 2011 година</a:t>
            </a:r>
          </a:p>
        </p:txBody>
      </p:sp>
      <p:pic>
        <p:nvPicPr>
          <p:cNvPr id="13" name="Content Placeholder 12">
            <a:extLst>
              <a:ext uri="{FF2B5EF4-FFF2-40B4-BE49-F238E27FC236}">
                <a16:creationId xmlns:a16="http://schemas.microsoft.com/office/drawing/2014/main" id="{AA2D4575-BD25-7FD9-BECC-263DBE359DB7}"/>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DCF17BF9-F4D0-041D-B837-0074468A70AD}"/>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Дадено е претеглено дърво</a:t>
                </a:r>
                <a:r>
                  <a:rPr lang="en-US" dirty="0"/>
                  <a:t> </a:t>
                </a:r>
                <a:r>
                  <a:rPr lang="bg-BG" dirty="0"/>
                  <a:t>с </a:t>
                </a:r>
                <a14:m>
                  <m:oMath xmlns:m="http://schemas.openxmlformats.org/officeDocument/2006/math">
                    <m:r>
                      <a:rPr lang="en-US" i="1" dirty="0">
                        <a:latin typeface="Cambria Math" panose="02040503050406030204" pitchFamily="18" charset="0"/>
                      </a:rPr>
                      <m:t>𝑁</m:t>
                    </m:r>
                  </m:oMath>
                </a14:m>
                <a:r>
                  <a:rPr lang="en-US" dirty="0"/>
                  <a:t> </a:t>
                </a:r>
                <a:r>
                  <a:rPr lang="bg-BG" dirty="0"/>
                  <a:t>върха.</a:t>
                </a:r>
                <a:r>
                  <a:rPr lang="en-US" dirty="0"/>
                  <a:t> </a:t>
                </a:r>
                <a:r>
                  <a:rPr lang="bg-BG" dirty="0"/>
                  <a:t>Имаме </a:t>
                </a:r>
                <a14:m>
                  <m:oMath xmlns:m="http://schemas.openxmlformats.org/officeDocument/2006/math">
                    <m:r>
                      <a:rPr lang="en-US" i="1" dirty="0" smtClean="0">
                        <a:latin typeface="Cambria Math" panose="02040503050406030204" pitchFamily="18" charset="0"/>
                      </a:rPr>
                      <m:t>𝑄</m:t>
                    </m:r>
                  </m:oMath>
                </a14:m>
                <a:r>
                  <a:rPr lang="en-US" dirty="0"/>
                  <a:t> </a:t>
                </a:r>
                <a:r>
                  <a:rPr lang="bg-BG" dirty="0"/>
                  <a:t>заявки, като за всяка търсим най-малката сума ребра, които да премахнем, за да отделим даден връх от някои други.</a:t>
                </a:r>
              </a:p>
              <a:p>
                <a:pPr marL="0" indent="0" algn="just">
                  <a:buNone/>
                </a:pPr>
                <a:r>
                  <a:rPr lang="bg-BG" dirty="0"/>
                  <a:t>Ограничения: </a:t>
                </a:r>
                <a14:m>
                  <m:oMath xmlns:m="http://schemas.openxmlformats.org/officeDocument/2006/math">
                    <m:r>
                      <a:rPr lang="en-US" i="1" dirty="0">
                        <a:latin typeface="Cambria Math" panose="02040503050406030204" pitchFamily="18" charset="0"/>
                      </a:rPr>
                      <m:t>𝑁</m:t>
                    </m:r>
                    <m:r>
                      <a:rPr lang="en-US" i="1" dirty="0">
                        <a:latin typeface="Cambria Math" panose="02040503050406030204" pitchFamily="18" charset="0"/>
                      </a:rPr>
                      <m:t>≤2,5.</m:t>
                    </m:r>
                    <m:sSup>
                      <m:sSupPr>
                        <m:ctrlPr>
                          <a:rPr lang="en-US" i="1" dirty="0">
                            <a:latin typeface="Cambria Math" panose="02040503050406030204" pitchFamily="18" charset="0"/>
                          </a:rPr>
                        </m:ctrlPr>
                      </m:sSupPr>
                      <m:e>
                        <m:r>
                          <a:rPr lang="en-US" i="1" dirty="0">
                            <a:latin typeface="Cambria Math" panose="02040503050406030204" pitchFamily="18" charset="0"/>
                          </a:rPr>
                          <m:t>10</m:t>
                        </m:r>
                      </m:e>
                      <m:sup>
                        <m:r>
                          <a:rPr lang="en-US" i="1" dirty="0">
                            <a:latin typeface="Cambria Math" panose="02040503050406030204" pitchFamily="18" charset="0"/>
                          </a:rPr>
                          <m:t>5</m:t>
                        </m:r>
                      </m:sup>
                    </m:sSup>
                  </m:oMath>
                </a14:m>
                <a:r>
                  <a:rPr lang="en-US" dirty="0"/>
                  <a:t>,</a:t>
                </a:r>
                <a:r>
                  <a:rPr lang="bg-BG" dirty="0"/>
                  <a:t> сумата от броя върхове в заявките </a:t>
                </a:r>
                <a14:m>
                  <m:oMath xmlns:m="http://schemas.openxmlformats.org/officeDocument/2006/math">
                    <m:r>
                      <a:rPr lang="en-US" i="1" dirty="0">
                        <a:latin typeface="Cambria Math" panose="02040503050406030204" pitchFamily="18" charset="0"/>
                      </a:rPr>
                      <m:t>≤</m:t>
                    </m:r>
                    <m:r>
                      <a:rPr lang="bg-BG" b="0" i="1" dirty="0" smtClean="0">
                        <a:latin typeface="Cambria Math" panose="02040503050406030204" pitchFamily="18" charset="0"/>
                      </a:rPr>
                      <m:t>5</m:t>
                    </m:r>
                    <m:r>
                      <a:rPr lang="en-US" i="1" dirty="0">
                        <a:latin typeface="Cambria Math" panose="02040503050406030204" pitchFamily="18" charset="0"/>
                      </a:rPr>
                      <m:t>.</m:t>
                    </m:r>
                    <m:sSup>
                      <m:sSupPr>
                        <m:ctrlPr>
                          <a:rPr lang="en-US" i="1" dirty="0">
                            <a:latin typeface="Cambria Math" panose="02040503050406030204" pitchFamily="18" charset="0"/>
                          </a:rPr>
                        </m:ctrlPr>
                      </m:sSupPr>
                      <m:e>
                        <m:r>
                          <a:rPr lang="en-US" i="1" dirty="0">
                            <a:latin typeface="Cambria Math" panose="02040503050406030204" pitchFamily="18" charset="0"/>
                          </a:rPr>
                          <m:t>10</m:t>
                        </m:r>
                      </m:e>
                      <m:sup>
                        <m:r>
                          <a:rPr lang="en-US" i="1" dirty="0">
                            <a:latin typeface="Cambria Math" panose="02040503050406030204" pitchFamily="18" charset="0"/>
                          </a:rPr>
                          <m:t>5</m:t>
                        </m:r>
                      </m:sup>
                    </m:sSup>
                  </m:oMath>
                </a14:m>
                <a:r>
                  <a:rPr lang="bg-BG" dirty="0"/>
                  <a:t>.</a:t>
                </a:r>
              </a:p>
              <a:p>
                <a:pPr marL="0" indent="0" algn="just">
                  <a:buNone/>
                </a:pPr>
                <a:r>
                  <a:rPr lang="bg-BG" dirty="0">
                    <a:hlinkClick r:id="rId3"/>
                  </a:rPr>
                  <a:t>Линк</a:t>
                </a:r>
                <a:r>
                  <a:rPr lang="bg-BG" dirty="0"/>
                  <a:t> към условието.</a:t>
                </a:r>
              </a:p>
            </p:txBody>
          </p:sp>
        </mc:Choice>
        <mc:Fallback xmlns="">
          <p:sp>
            <p:nvSpPr>
              <p:cNvPr id="14" name="Content Placeholder 2">
                <a:extLst>
                  <a:ext uri="{FF2B5EF4-FFF2-40B4-BE49-F238E27FC236}">
                    <a16:creationId xmlns:a16="http://schemas.microsoft.com/office/drawing/2014/main" id="{DCF17BF9-F4D0-041D-B837-0074468A70AD}"/>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4"/>
                <a:stretch>
                  <a:fillRect l="-542" t="-835" r="-542"/>
                </a:stretch>
              </a:blipFill>
            </p:spPr>
            <p:txBody>
              <a:bodyPr/>
              <a:lstStyle/>
              <a:p>
                <a:r>
                  <a:rPr lang="bg-BG">
                    <a:noFill/>
                  </a:rPr>
                  <a:t> </a:t>
                </a:r>
              </a:p>
            </p:txBody>
          </p:sp>
        </mc:Fallback>
      </mc:AlternateContent>
    </p:spTree>
    <p:extLst>
      <p:ext uri="{BB962C8B-B14F-4D97-AF65-F5344CB8AC3E}">
        <p14:creationId xmlns:p14="http://schemas.microsoft.com/office/powerpoint/2010/main" val="1201385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8E487F2B-4802-6CB2-0E80-51B20E0202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371B33-0C84-44E4-BD65-1D729F7CE6FB}"/>
              </a:ext>
            </a:extLst>
          </p:cNvPr>
          <p:cNvSpPr>
            <a:spLocks noGrp="1"/>
          </p:cNvSpPr>
          <p:nvPr>
            <p:ph type="title"/>
          </p:nvPr>
        </p:nvSpPr>
        <p:spPr/>
        <p:txBody>
          <a:bodyPr/>
          <a:lstStyle/>
          <a:p>
            <a:r>
              <a:rPr lang="bg-BG" dirty="0"/>
              <a:t>Задача </a:t>
            </a:r>
            <a:r>
              <a:rPr lang="en-US" dirty="0"/>
              <a:t>A3. BREAKDOWN</a:t>
            </a:r>
            <a:r>
              <a:rPr lang="bg-BG" dirty="0"/>
              <a:t>, Зимен турнир, 2011 година</a:t>
            </a:r>
          </a:p>
        </p:txBody>
      </p:sp>
      <p:pic>
        <p:nvPicPr>
          <p:cNvPr id="13" name="Content Placeholder 12">
            <a:extLst>
              <a:ext uri="{FF2B5EF4-FFF2-40B4-BE49-F238E27FC236}">
                <a16:creationId xmlns:a16="http://schemas.microsoft.com/office/drawing/2014/main" id="{8AFAE5AC-3F7F-8BDE-37C2-B659ADF8A72D}"/>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3B76AB0A-F60A-FEA4-E62E-7E44C91D2B94}"/>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Дадено е претеглено дърво</a:t>
                </a:r>
                <a:r>
                  <a:rPr lang="en-US" dirty="0"/>
                  <a:t> </a:t>
                </a:r>
                <a:r>
                  <a:rPr lang="bg-BG" dirty="0"/>
                  <a:t>с </a:t>
                </a:r>
                <a14:m>
                  <m:oMath xmlns:m="http://schemas.openxmlformats.org/officeDocument/2006/math">
                    <m:r>
                      <a:rPr lang="en-US" i="1" dirty="0">
                        <a:latin typeface="Cambria Math" panose="02040503050406030204" pitchFamily="18" charset="0"/>
                      </a:rPr>
                      <m:t>𝑁</m:t>
                    </m:r>
                  </m:oMath>
                </a14:m>
                <a:r>
                  <a:rPr lang="en-US" dirty="0"/>
                  <a:t> </a:t>
                </a:r>
                <a:r>
                  <a:rPr lang="bg-BG" dirty="0"/>
                  <a:t>върха.</a:t>
                </a:r>
                <a:r>
                  <a:rPr lang="en-US" dirty="0"/>
                  <a:t> </a:t>
                </a:r>
                <a:r>
                  <a:rPr lang="bg-BG" dirty="0"/>
                  <a:t>Имаме </a:t>
                </a:r>
                <a14:m>
                  <m:oMath xmlns:m="http://schemas.openxmlformats.org/officeDocument/2006/math">
                    <m:r>
                      <a:rPr lang="en-US" i="1" dirty="0" smtClean="0">
                        <a:latin typeface="Cambria Math" panose="02040503050406030204" pitchFamily="18" charset="0"/>
                      </a:rPr>
                      <m:t>𝑄</m:t>
                    </m:r>
                  </m:oMath>
                </a14:m>
                <a:r>
                  <a:rPr lang="en-US" dirty="0"/>
                  <a:t> </a:t>
                </a:r>
                <a:r>
                  <a:rPr lang="bg-BG" dirty="0"/>
                  <a:t>заявки, като за всяка търсим най-малката сума ребра, които да премахнем, за да отделим даден връх от някои други.</a:t>
                </a:r>
              </a:p>
              <a:p>
                <a:pPr marL="0" indent="0" algn="just">
                  <a:buNone/>
                </a:pPr>
                <a:r>
                  <a:rPr lang="bg-BG" dirty="0"/>
                  <a:t>Ограничения: </a:t>
                </a:r>
                <a14:m>
                  <m:oMath xmlns:m="http://schemas.openxmlformats.org/officeDocument/2006/math">
                    <m:r>
                      <a:rPr lang="en-US" i="1" dirty="0">
                        <a:latin typeface="Cambria Math" panose="02040503050406030204" pitchFamily="18" charset="0"/>
                      </a:rPr>
                      <m:t>𝑁</m:t>
                    </m:r>
                    <m:r>
                      <a:rPr lang="en-US" i="1" dirty="0">
                        <a:latin typeface="Cambria Math" panose="02040503050406030204" pitchFamily="18" charset="0"/>
                      </a:rPr>
                      <m:t>≤2,5.</m:t>
                    </m:r>
                    <m:sSup>
                      <m:sSupPr>
                        <m:ctrlPr>
                          <a:rPr lang="en-US" i="1" dirty="0">
                            <a:latin typeface="Cambria Math" panose="02040503050406030204" pitchFamily="18" charset="0"/>
                          </a:rPr>
                        </m:ctrlPr>
                      </m:sSupPr>
                      <m:e>
                        <m:r>
                          <a:rPr lang="en-US" i="1" dirty="0">
                            <a:latin typeface="Cambria Math" panose="02040503050406030204" pitchFamily="18" charset="0"/>
                          </a:rPr>
                          <m:t>10</m:t>
                        </m:r>
                      </m:e>
                      <m:sup>
                        <m:r>
                          <a:rPr lang="en-US" i="1" dirty="0">
                            <a:latin typeface="Cambria Math" panose="02040503050406030204" pitchFamily="18" charset="0"/>
                          </a:rPr>
                          <m:t>5</m:t>
                        </m:r>
                      </m:sup>
                    </m:sSup>
                  </m:oMath>
                </a14:m>
                <a:r>
                  <a:rPr lang="en-US" dirty="0"/>
                  <a:t>,</a:t>
                </a:r>
                <a:r>
                  <a:rPr lang="bg-BG" dirty="0"/>
                  <a:t> сумата от броя върхове в заявките </a:t>
                </a:r>
                <a14:m>
                  <m:oMath xmlns:m="http://schemas.openxmlformats.org/officeDocument/2006/math">
                    <m:r>
                      <a:rPr lang="en-US" i="1" dirty="0">
                        <a:latin typeface="Cambria Math" panose="02040503050406030204" pitchFamily="18" charset="0"/>
                      </a:rPr>
                      <m:t>≤</m:t>
                    </m:r>
                    <m:r>
                      <a:rPr lang="bg-BG" b="0" i="1" dirty="0" smtClean="0">
                        <a:latin typeface="Cambria Math" panose="02040503050406030204" pitchFamily="18" charset="0"/>
                      </a:rPr>
                      <m:t>5</m:t>
                    </m:r>
                    <m:r>
                      <a:rPr lang="en-US" i="1" dirty="0">
                        <a:latin typeface="Cambria Math" panose="02040503050406030204" pitchFamily="18" charset="0"/>
                      </a:rPr>
                      <m:t>.</m:t>
                    </m:r>
                    <m:sSup>
                      <m:sSupPr>
                        <m:ctrlPr>
                          <a:rPr lang="en-US" i="1" dirty="0">
                            <a:latin typeface="Cambria Math" panose="02040503050406030204" pitchFamily="18" charset="0"/>
                          </a:rPr>
                        </m:ctrlPr>
                      </m:sSupPr>
                      <m:e>
                        <m:r>
                          <a:rPr lang="en-US" i="1" dirty="0">
                            <a:latin typeface="Cambria Math" panose="02040503050406030204" pitchFamily="18" charset="0"/>
                          </a:rPr>
                          <m:t>10</m:t>
                        </m:r>
                      </m:e>
                      <m:sup>
                        <m:r>
                          <a:rPr lang="en-US" i="1" dirty="0">
                            <a:latin typeface="Cambria Math" panose="02040503050406030204" pitchFamily="18" charset="0"/>
                          </a:rPr>
                          <m:t>5</m:t>
                        </m:r>
                      </m:sup>
                    </m:sSup>
                  </m:oMath>
                </a14:m>
                <a:r>
                  <a:rPr lang="bg-BG" dirty="0"/>
                  <a:t>.</a:t>
                </a:r>
              </a:p>
              <a:p>
                <a:pPr marL="0" indent="0" algn="just">
                  <a:buNone/>
                </a:pPr>
                <a:r>
                  <a:rPr lang="bg-BG" dirty="0"/>
                  <a:t>Решение: За всяка заявка построяваме виртуалното дърво като за компресия използваме дължината на съответния път. Коренуваме всяко виртуално дърво във върха, който искаме да отделим. След това с динамично в дървото намираме отговора, като внимаваме за двата вида върхове – тези от заявката и допълнителните </a:t>
                </a:r>
                <a14:m>
                  <m:oMath xmlns:m="http://schemas.openxmlformats.org/officeDocument/2006/math">
                    <m:r>
                      <a:rPr lang="en-US" i="1" dirty="0" smtClean="0">
                        <a:latin typeface="Cambria Math" panose="02040503050406030204" pitchFamily="18" charset="0"/>
                      </a:rPr>
                      <m:t>𝐿𝐶𝐴</m:t>
                    </m:r>
                  </m:oMath>
                </a14:m>
                <a:r>
                  <a:rPr lang="en-US" dirty="0"/>
                  <a:t> </a:t>
                </a:r>
                <a:r>
                  <a:rPr lang="bg-BG" dirty="0"/>
                  <a:t>върхове.</a:t>
                </a:r>
                <a:endParaRPr lang="en-US" dirty="0"/>
              </a:p>
              <a:p>
                <a:pPr marL="0" indent="0" algn="just">
                  <a:buNone/>
                </a:pPr>
                <a:r>
                  <a:rPr lang="bg-BG" dirty="0"/>
                  <a:t>Сложност: </a:t>
                </a:r>
                <a14:m>
                  <m:oMath xmlns:m="http://schemas.openxmlformats.org/officeDocument/2006/math">
                    <m:r>
                      <a:rPr lang="en-US" i="1">
                        <a:latin typeface="Cambria Math" panose="02040503050406030204" pitchFamily="18" charset="0"/>
                      </a:rPr>
                      <m:t>𝑂</m:t>
                    </m:r>
                    <m:d>
                      <m:dPr>
                        <m:ctrlPr>
                          <a:rPr lang="en-US" i="1">
                            <a:latin typeface="Cambria Math" panose="02040503050406030204" pitchFamily="18" charset="0"/>
                          </a:rPr>
                        </m:ctrlPr>
                      </m:dPr>
                      <m:e>
                        <m:r>
                          <a:rPr lang="en-US" b="0" i="1" smtClean="0">
                            <a:latin typeface="Cambria Math" panose="02040503050406030204" pitchFamily="18" charset="0"/>
                          </a:rPr>
                          <m:t>𝑀𝐴𝑋𝑆</m:t>
                        </m:r>
                        <m:func>
                          <m:funcPr>
                            <m:ctrlPr>
                              <a:rPr lang="en-US" i="1">
                                <a:latin typeface="Cambria Math" panose="02040503050406030204" pitchFamily="18" charset="0"/>
                              </a:rPr>
                            </m:ctrlPr>
                          </m:funcPr>
                          <m:fName>
                            <m:r>
                              <m:rPr>
                                <m:sty m:val="p"/>
                              </m:rPr>
                              <a:rPr lang="en-US">
                                <a:latin typeface="Cambria Math" panose="02040503050406030204" pitchFamily="18" charset="0"/>
                              </a:rPr>
                              <m:t>log</m:t>
                            </m:r>
                          </m:fName>
                          <m:e>
                            <m:r>
                              <a:rPr lang="en-US" b="0" i="1" smtClean="0">
                                <a:latin typeface="Cambria Math" panose="02040503050406030204" pitchFamily="18" charset="0"/>
                              </a:rPr>
                              <m:t>𝑀𝐴𝑋𝑆</m:t>
                            </m:r>
                          </m:e>
                        </m:func>
                      </m:e>
                    </m:d>
                  </m:oMath>
                </a14:m>
                <a:r>
                  <a:rPr lang="bg-BG" dirty="0"/>
                  <a:t>.</a:t>
                </a:r>
              </a:p>
              <a:p>
                <a:pPr marL="0" indent="0" algn="just">
                  <a:buNone/>
                </a:pPr>
                <a:endParaRPr lang="bg-BG" dirty="0"/>
              </a:p>
            </p:txBody>
          </p:sp>
        </mc:Choice>
        <mc:Fallback xmlns="">
          <p:sp>
            <p:nvSpPr>
              <p:cNvPr id="14" name="Content Placeholder 2">
                <a:extLst>
                  <a:ext uri="{FF2B5EF4-FFF2-40B4-BE49-F238E27FC236}">
                    <a16:creationId xmlns:a16="http://schemas.microsoft.com/office/drawing/2014/main" id="{3B76AB0A-F60A-FEA4-E62E-7E44C91D2B94}"/>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3"/>
                <a:stretch>
                  <a:fillRect l="-542" t="-835" r="-542"/>
                </a:stretch>
              </a:blipFill>
            </p:spPr>
            <p:txBody>
              <a:bodyPr/>
              <a:lstStyle/>
              <a:p>
                <a:r>
                  <a:rPr lang="bg-BG">
                    <a:noFill/>
                  </a:rPr>
                  <a:t> </a:t>
                </a:r>
              </a:p>
            </p:txBody>
          </p:sp>
        </mc:Fallback>
      </mc:AlternateContent>
    </p:spTree>
    <p:extLst>
      <p:ext uri="{BB962C8B-B14F-4D97-AF65-F5344CB8AC3E}">
        <p14:creationId xmlns:p14="http://schemas.microsoft.com/office/powerpoint/2010/main" val="4182242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F7641583-06B3-78B8-5CC8-E8D5CE3F41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FAACC4-66E2-476D-4848-C2C82B3FFE74}"/>
              </a:ext>
            </a:extLst>
          </p:cNvPr>
          <p:cNvSpPr>
            <a:spLocks noGrp="1"/>
          </p:cNvSpPr>
          <p:nvPr>
            <p:ph type="title"/>
          </p:nvPr>
        </p:nvSpPr>
        <p:spPr/>
        <p:txBody>
          <a:bodyPr/>
          <a:lstStyle/>
          <a:p>
            <a:r>
              <a:rPr lang="bg-BG" dirty="0"/>
              <a:t>Задача </a:t>
            </a:r>
            <a:r>
              <a:rPr lang="en-US" dirty="0"/>
              <a:t>1292D. CHAOTIC V.</a:t>
            </a:r>
            <a:r>
              <a:rPr lang="bg-BG" dirty="0"/>
              <a:t>, </a:t>
            </a:r>
            <a:r>
              <a:rPr lang="en-US" dirty="0"/>
              <a:t>CODEFORCES</a:t>
            </a:r>
            <a:endParaRPr lang="bg-BG" dirty="0"/>
          </a:p>
        </p:txBody>
      </p:sp>
      <p:pic>
        <p:nvPicPr>
          <p:cNvPr id="13" name="Content Placeholder 12">
            <a:extLst>
              <a:ext uri="{FF2B5EF4-FFF2-40B4-BE49-F238E27FC236}">
                <a16:creationId xmlns:a16="http://schemas.microsoft.com/office/drawing/2014/main" id="{5E0B1057-9AE2-1219-5447-8C8DEAA4D62A}"/>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mc:Choice xmlns:a14="http://schemas.microsoft.com/office/drawing/2010/main" Requires="a14">
          <p:sp>
            <p:nvSpPr>
              <p:cNvPr id="14" name="Content Placeholder 2">
                <a:extLst>
                  <a:ext uri="{FF2B5EF4-FFF2-40B4-BE49-F238E27FC236}">
                    <a16:creationId xmlns:a16="http://schemas.microsoft.com/office/drawing/2014/main" id="{B10FE390-C3BD-E2C7-AB18-CFAFD32A3147}"/>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Разглеждаме дърво</a:t>
                </a:r>
                <a:r>
                  <a:rPr lang="en-US" dirty="0"/>
                  <a:t> </a:t>
                </a:r>
                <a:r>
                  <a:rPr lang="bg-BG" dirty="0"/>
                  <a:t>с върхове естествените числа, като корен е числото 1. Бащата на всеки връх </a:t>
                </a:r>
                <a14:m>
                  <m:oMath xmlns:m="http://schemas.openxmlformats.org/officeDocument/2006/math">
                    <m:r>
                      <a:rPr lang="en-US" i="1" dirty="0" smtClean="0">
                        <a:latin typeface="Cambria Math" panose="02040503050406030204" pitchFamily="18" charset="0"/>
                      </a:rPr>
                      <m:t>𝑣</m:t>
                    </m:r>
                  </m:oMath>
                </a14:m>
                <a:r>
                  <a:rPr lang="en-US" dirty="0"/>
                  <a:t> </a:t>
                </a:r>
                <a:r>
                  <a:rPr lang="bg-BG" dirty="0"/>
                  <a:t>се получава, като го разделим на най-малкия прост делител. Дадени са </a:t>
                </a:r>
                <a14:m>
                  <m:oMath xmlns:m="http://schemas.openxmlformats.org/officeDocument/2006/math">
                    <m:r>
                      <a:rPr lang="en-US" i="1" dirty="0">
                        <a:latin typeface="Cambria Math" panose="02040503050406030204" pitchFamily="18" charset="0"/>
                      </a:rPr>
                      <m:t>𝑁</m:t>
                    </m:r>
                  </m:oMath>
                </a14:m>
                <a:r>
                  <a:rPr lang="en-US" dirty="0"/>
                  <a:t> </a:t>
                </a:r>
                <a:r>
                  <a:rPr lang="bg-BG" dirty="0"/>
                  <a:t>върха</a:t>
                </a:r>
                <a:r>
                  <a:rPr lang="en-US" dirty="0"/>
                  <a:t> –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1</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2</m:t>
                        </m:r>
                      </m:sub>
                    </m:sSub>
                    <m:r>
                      <a:rPr lang="en-US" b="0" i="1" smtClean="0">
                        <a:latin typeface="Cambria Math" panose="02040503050406030204" pitchFamily="18" charset="0"/>
                      </a:rPr>
                      <m:t>!, …,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𝑁</m:t>
                        </m:r>
                      </m:sub>
                    </m:sSub>
                    <m:r>
                      <a:rPr lang="en-US" b="0" i="1" smtClean="0">
                        <a:latin typeface="Cambria Math" panose="02040503050406030204" pitchFamily="18" charset="0"/>
                      </a:rPr>
                      <m:t>!</m:t>
                    </m:r>
                  </m:oMath>
                </a14:m>
                <a:r>
                  <a:rPr lang="en-US" dirty="0"/>
                  <a:t> </a:t>
                </a:r>
                <a:r>
                  <a:rPr lang="bg-BG" dirty="0"/>
                  <a:t>и разглеждаме връх на дървото, който минимизира сумата от разстоянията до дадените върхове. Търсим тази минимална сума.</a:t>
                </a:r>
              </a:p>
              <a:p>
                <a:pPr marL="0" indent="0" algn="just">
                  <a:buNone/>
                </a:pPr>
                <a:r>
                  <a:rPr lang="bg-BG" dirty="0"/>
                  <a:t>Ограничения: </a:t>
                </a:r>
                <a14:m>
                  <m:oMath xmlns:m="http://schemas.openxmlformats.org/officeDocument/2006/math">
                    <m:r>
                      <a:rPr lang="en-US" i="1" dirty="0">
                        <a:latin typeface="Cambria Math" panose="02040503050406030204" pitchFamily="18" charset="0"/>
                      </a:rPr>
                      <m:t>𝑁</m:t>
                    </m:r>
                    <m:r>
                      <a:rPr lang="en-US" i="1" dirty="0">
                        <a:latin typeface="Cambria Math" panose="02040503050406030204" pitchFamily="18" charset="0"/>
                      </a:rPr>
                      <m:t>≤</m:t>
                    </m:r>
                    <m:sSup>
                      <m:sSupPr>
                        <m:ctrlPr>
                          <a:rPr lang="en-US" i="1" dirty="0">
                            <a:latin typeface="Cambria Math" panose="02040503050406030204" pitchFamily="18" charset="0"/>
                          </a:rPr>
                        </m:ctrlPr>
                      </m:sSupPr>
                      <m:e>
                        <m:r>
                          <a:rPr lang="en-US" i="1" dirty="0">
                            <a:latin typeface="Cambria Math" panose="02040503050406030204" pitchFamily="18" charset="0"/>
                          </a:rPr>
                          <m:t>10</m:t>
                        </m:r>
                      </m:e>
                      <m:sup>
                        <m:r>
                          <a:rPr lang="bg-BG" b="0" i="1" dirty="0" smtClean="0">
                            <a:latin typeface="Cambria Math" panose="02040503050406030204" pitchFamily="18" charset="0"/>
                          </a:rPr>
                          <m:t>6</m:t>
                        </m:r>
                      </m:sup>
                    </m:sSup>
                  </m:oMath>
                </a14:m>
                <a:r>
                  <a:rPr lang="en-US" dirty="0"/>
                  <a:t>, </a:t>
                </a:r>
                <a14:m>
                  <m:oMath xmlns:m="http://schemas.openxmlformats.org/officeDocument/2006/math">
                    <m:sSub>
                      <m:sSubPr>
                        <m:ctrlPr>
                          <a:rPr lang="en-US" b="0" i="1" smtClean="0">
                            <a:latin typeface="Cambria Math" panose="02040503050406030204" pitchFamily="18" charset="0"/>
                          </a:rPr>
                        </m:ctrlPr>
                      </m:sSubPr>
                      <m:e>
                        <m:r>
                          <a:rPr lang="en-US" i="1">
                            <a:latin typeface="Cambria Math" panose="02040503050406030204" pitchFamily="18" charset="0"/>
                          </a:rPr>
                          <m:t>𝑘</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p>
                      <m:sSupPr>
                        <m:ctrlPr>
                          <a:rPr lang="en-US" i="1" dirty="0">
                            <a:latin typeface="Cambria Math" panose="02040503050406030204" pitchFamily="18" charset="0"/>
                          </a:rPr>
                        </m:ctrlPr>
                      </m:sSupPr>
                      <m:e>
                        <m:r>
                          <a:rPr lang="en-US" i="1" dirty="0">
                            <a:latin typeface="Cambria Math" panose="02040503050406030204" pitchFamily="18" charset="0"/>
                          </a:rPr>
                          <m:t>10</m:t>
                        </m:r>
                      </m:e>
                      <m:sup>
                        <m:r>
                          <a:rPr lang="en-US" b="0" i="1" dirty="0" smtClean="0">
                            <a:latin typeface="Cambria Math" panose="02040503050406030204" pitchFamily="18" charset="0"/>
                          </a:rPr>
                          <m:t>3</m:t>
                        </m:r>
                      </m:sup>
                    </m:sSup>
                  </m:oMath>
                </a14:m>
                <a:r>
                  <a:rPr lang="en-US" dirty="0"/>
                  <a:t> </a:t>
                </a:r>
                <a:r>
                  <a:rPr lang="bg-BG" dirty="0"/>
                  <a:t>(може и до </a:t>
                </a:r>
                <a14:m>
                  <m:oMath xmlns:m="http://schemas.openxmlformats.org/officeDocument/2006/math">
                    <m:sSup>
                      <m:sSupPr>
                        <m:ctrlPr>
                          <a:rPr lang="en-US" i="1" dirty="0">
                            <a:latin typeface="Cambria Math" panose="02040503050406030204" pitchFamily="18" charset="0"/>
                          </a:rPr>
                        </m:ctrlPr>
                      </m:sSupPr>
                      <m:e>
                        <m:r>
                          <a:rPr lang="en-US" i="1" dirty="0">
                            <a:latin typeface="Cambria Math" panose="02040503050406030204" pitchFamily="18" charset="0"/>
                          </a:rPr>
                          <m:t>10</m:t>
                        </m:r>
                      </m:e>
                      <m:sup>
                        <m:r>
                          <a:rPr lang="bg-BG" b="0" i="1" dirty="0" smtClean="0">
                            <a:latin typeface="Cambria Math" panose="02040503050406030204" pitchFamily="18" charset="0"/>
                          </a:rPr>
                          <m:t>5</m:t>
                        </m:r>
                      </m:sup>
                    </m:sSup>
                  </m:oMath>
                </a14:m>
                <a:r>
                  <a:rPr lang="bg-BG" dirty="0"/>
                  <a:t>).</a:t>
                </a:r>
              </a:p>
              <a:p>
                <a:pPr marL="0" indent="0" algn="just">
                  <a:buNone/>
                </a:pPr>
                <a:r>
                  <a:rPr lang="bg-BG" dirty="0">
                    <a:hlinkClick r:id="rId3"/>
                  </a:rPr>
                  <a:t>Линк</a:t>
                </a:r>
                <a:r>
                  <a:rPr lang="bg-BG" dirty="0"/>
                  <a:t> към условието.</a:t>
                </a:r>
              </a:p>
              <a:p>
                <a:pPr marL="0" indent="0" algn="just">
                  <a:buNone/>
                </a:pPr>
                <a:endParaRPr lang="bg-BG" dirty="0"/>
              </a:p>
            </p:txBody>
          </p:sp>
        </mc:Choice>
        <mc:Fallback>
          <p:sp>
            <p:nvSpPr>
              <p:cNvPr id="14" name="Content Placeholder 2">
                <a:extLst>
                  <a:ext uri="{FF2B5EF4-FFF2-40B4-BE49-F238E27FC236}">
                    <a16:creationId xmlns:a16="http://schemas.microsoft.com/office/drawing/2014/main" id="{B10FE390-C3BD-E2C7-AB18-CFAFD32A3147}"/>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4"/>
                <a:stretch>
                  <a:fillRect l="-542" t="-835" r="-542"/>
                </a:stretch>
              </a:blipFill>
            </p:spPr>
            <p:txBody>
              <a:bodyPr/>
              <a:lstStyle/>
              <a:p>
                <a:r>
                  <a:rPr lang="bg-BG">
                    <a:noFill/>
                  </a:rPr>
                  <a:t> </a:t>
                </a:r>
              </a:p>
            </p:txBody>
          </p:sp>
        </mc:Fallback>
      </mc:AlternateContent>
    </p:spTree>
    <p:extLst>
      <p:ext uri="{BB962C8B-B14F-4D97-AF65-F5344CB8AC3E}">
        <p14:creationId xmlns:p14="http://schemas.microsoft.com/office/powerpoint/2010/main" val="1401772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8BBB3ADE-1A88-66DF-8802-6B9E59460D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0E4DA3-1A58-80D1-3180-8AC20B4089D8}"/>
              </a:ext>
            </a:extLst>
          </p:cNvPr>
          <p:cNvSpPr>
            <a:spLocks noGrp="1"/>
          </p:cNvSpPr>
          <p:nvPr>
            <p:ph type="title"/>
          </p:nvPr>
        </p:nvSpPr>
        <p:spPr/>
        <p:txBody>
          <a:bodyPr/>
          <a:lstStyle/>
          <a:p>
            <a:r>
              <a:rPr lang="bg-BG" dirty="0"/>
              <a:t>Задача </a:t>
            </a:r>
            <a:r>
              <a:rPr lang="en-US" dirty="0"/>
              <a:t>1292D. CHAOTIC V.</a:t>
            </a:r>
            <a:r>
              <a:rPr lang="bg-BG" dirty="0"/>
              <a:t>, </a:t>
            </a:r>
            <a:r>
              <a:rPr lang="en-US" dirty="0"/>
              <a:t>CODEFORCES</a:t>
            </a:r>
            <a:endParaRPr lang="bg-BG" dirty="0"/>
          </a:p>
        </p:txBody>
      </p:sp>
      <p:pic>
        <p:nvPicPr>
          <p:cNvPr id="13" name="Content Placeholder 12">
            <a:extLst>
              <a:ext uri="{FF2B5EF4-FFF2-40B4-BE49-F238E27FC236}">
                <a16:creationId xmlns:a16="http://schemas.microsoft.com/office/drawing/2014/main" id="{3B9EF1E2-346D-2DC9-CA27-592F1C28D579}"/>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mc:Choice xmlns:a14="http://schemas.microsoft.com/office/drawing/2010/main" Requires="a14">
          <p:sp>
            <p:nvSpPr>
              <p:cNvPr id="14" name="Content Placeholder 2">
                <a:extLst>
                  <a:ext uri="{FF2B5EF4-FFF2-40B4-BE49-F238E27FC236}">
                    <a16:creationId xmlns:a16="http://schemas.microsoft.com/office/drawing/2014/main" id="{0E6077F9-6D74-C100-4B9A-86804E9A8315}"/>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Разглеждаме дърво</a:t>
                </a:r>
                <a:r>
                  <a:rPr lang="en-US" dirty="0"/>
                  <a:t> </a:t>
                </a:r>
                <a:r>
                  <a:rPr lang="bg-BG" dirty="0"/>
                  <a:t>с върхове естествените числа, като корен е числото 1. Бащата на всеки връх </a:t>
                </a:r>
                <a14:m>
                  <m:oMath xmlns:m="http://schemas.openxmlformats.org/officeDocument/2006/math">
                    <m:r>
                      <a:rPr lang="en-US" i="1" dirty="0">
                        <a:latin typeface="Cambria Math" panose="02040503050406030204" pitchFamily="18" charset="0"/>
                      </a:rPr>
                      <m:t>𝑣</m:t>
                    </m:r>
                  </m:oMath>
                </a14:m>
                <a:r>
                  <a:rPr lang="en-US" dirty="0"/>
                  <a:t> </a:t>
                </a:r>
                <a:r>
                  <a:rPr lang="bg-BG" dirty="0"/>
                  <a:t>се получава, като го разделим на най-малкия прост делител. Дадени са </a:t>
                </a:r>
                <a14:m>
                  <m:oMath xmlns:m="http://schemas.openxmlformats.org/officeDocument/2006/math">
                    <m:r>
                      <a:rPr lang="en-US" i="1" dirty="0">
                        <a:latin typeface="Cambria Math" panose="02040503050406030204" pitchFamily="18" charset="0"/>
                      </a:rPr>
                      <m:t>𝑁</m:t>
                    </m:r>
                  </m:oMath>
                </a14:m>
                <a:r>
                  <a:rPr lang="en-US" dirty="0"/>
                  <a:t> </a:t>
                </a:r>
                <a:r>
                  <a:rPr lang="bg-BG" dirty="0"/>
                  <a:t>върха</a:t>
                </a:r>
                <a:r>
                  <a:rPr lang="en-US" dirty="0"/>
                  <a:t> –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2</m:t>
                        </m:r>
                      </m:sub>
                    </m:sSub>
                    <m:r>
                      <a:rPr lang="en-US" i="1">
                        <a:latin typeface="Cambria Math" panose="02040503050406030204" pitchFamily="18" charset="0"/>
                      </a:rPr>
                      <m:t>!, …, </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𝑁</m:t>
                        </m:r>
                      </m:sub>
                    </m:sSub>
                    <m:r>
                      <a:rPr lang="en-US" i="1">
                        <a:latin typeface="Cambria Math" panose="02040503050406030204" pitchFamily="18" charset="0"/>
                      </a:rPr>
                      <m:t>!</m:t>
                    </m:r>
                  </m:oMath>
                </a14:m>
                <a:r>
                  <a:rPr lang="en-US" dirty="0"/>
                  <a:t> </a:t>
                </a:r>
                <a:r>
                  <a:rPr lang="bg-BG" dirty="0"/>
                  <a:t>и разглеждаме връх на дървото, който минимизира сумата от разстоянията до дадените върхове. Търсим тази минимална сума.</a:t>
                </a:r>
              </a:p>
              <a:p>
                <a:pPr marL="0" indent="0" algn="just">
                  <a:buNone/>
                </a:pPr>
                <a:r>
                  <a:rPr lang="bg-BG" dirty="0"/>
                  <a:t>Ограничения: </a:t>
                </a:r>
                <a14:m>
                  <m:oMath xmlns:m="http://schemas.openxmlformats.org/officeDocument/2006/math">
                    <m:r>
                      <a:rPr lang="en-US" i="1" dirty="0">
                        <a:latin typeface="Cambria Math" panose="02040503050406030204" pitchFamily="18" charset="0"/>
                      </a:rPr>
                      <m:t>𝑁</m:t>
                    </m:r>
                    <m:r>
                      <a:rPr lang="en-US" i="1" dirty="0">
                        <a:latin typeface="Cambria Math" panose="02040503050406030204" pitchFamily="18" charset="0"/>
                      </a:rPr>
                      <m:t>≤</m:t>
                    </m:r>
                    <m:sSup>
                      <m:sSupPr>
                        <m:ctrlPr>
                          <a:rPr lang="en-US" i="1" dirty="0">
                            <a:latin typeface="Cambria Math" panose="02040503050406030204" pitchFamily="18" charset="0"/>
                          </a:rPr>
                        </m:ctrlPr>
                      </m:sSupPr>
                      <m:e>
                        <m:r>
                          <a:rPr lang="en-US" i="1" dirty="0">
                            <a:latin typeface="Cambria Math" panose="02040503050406030204" pitchFamily="18" charset="0"/>
                          </a:rPr>
                          <m:t>10</m:t>
                        </m:r>
                      </m:e>
                      <m:sup>
                        <m:r>
                          <a:rPr lang="bg-BG" b="0" i="1" dirty="0" smtClean="0">
                            <a:latin typeface="Cambria Math" panose="02040503050406030204" pitchFamily="18" charset="0"/>
                          </a:rPr>
                          <m:t>6</m:t>
                        </m:r>
                      </m:sup>
                    </m:sSup>
                  </m:oMath>
                </a14:m>
                <a:r>
                  <a:rPr lang="en-US" dirty="0"/>
                  <a:t>, </a:t>
                </a:r>
                <a14:m>
                  <m:oMath xmlns:m="http://schemas.openxmlformats.org/officeDocument/2006/math">
                    <m:sSub>
                      <m:sSubPr>
                        <m:ctrlPr>
                          <a:rPr lang="en-US" b="0" i="1" smtClean="0">
                            <a:latin typeface="Cambria Math" panose="02040503050406030204" pitchFamily="18" charset="0"/>
                          </a:rPr>
                        </m:ctrlPr>
                      </m:sSubPr>
                      <m:e>
                        <m:r>
                          <a:rPr lang="en-US" i="1">
                            <a:latin typeface="Cambria Math" panose="02040503050406030204" pitchFamily="18" charset="0"/>
                          </a:rPr>
                          <m:t>𝑘</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p>
                      <m:sSupPr>
                        <m:ctrlPr>
                          <a:rPr lang="en-US" i="1" dirty="0">
                            <a:latin typeface="Cambria Math" panose="02040503050406030204" pitchFamily="18" charset="0"/>
                          </a:rPr>
                        </m:ctrlPr>
                      </m:sSupPr>
                      <m:e>
                        <m:r>
                          <a:rPr lang="en-US" i="1" dirty="0">
                            <a:latin typeface="Cambria Math" panose="02040503050406030204" pitchFamily="18" charset="0"/>
                          </a:rPr>
                          <m:t>10</m:t>
                        </m:r>
                      </m:e>
                      <m:sup>
                        <m:r>
                          <a:rPr lang="en-US" b="0" i="1" dirty="0" smtClean="0">
                            <a:latin typeface="Cambria Math" panose="02040503050406030204" pitchFamily="18" charset="0"/>
                          </a:rPr>
                          <m:t>3</m:t>
                        </m:r>
                      </m:sup>
                    </m:sSup>
                  </m:oMath>
                </a14:m>
                <a:r>
                  <a:rPr lang="en-US" dirty="0"/>
                  <a:t> </a:t>
                </a:r>
                <a:r>
                  <a:rPr lang="bg-BG" dirty="0"/>
                  <a:t>(може и до </a:t>
                </a:r>
                <a14:m>
                  <m:oMath xmlns:m="http://schemas.openxmlformats.org/officeDocument/2006/math">
                    <m:sSup>
                      <m:sSupPr>
                        <m:ctrlPr>
                          <a:rPr lang="en-US" i="1" dirty="0">
                            <a:latin typeface="Cambria Math" panose="02040503050406030204" pitchFamily="18" charset="0"/>
                          </a:rPr>
                        </m:ctrlPr>
                      </m:sSupPr>
                      <m:e>
                        <m:r>
                          <a:rPr lang="en-US" i="1" dirty="0">
                            <a:latin typeface="Cambria Math" panose="02040503050406030204" pitchFamily="18" charset="0"/>
                          </a:rPr>
                          <m:t>10</m:t>
                        </m:r>
                      </m:e>
                      <m:sup>
                        <m:r>
                          <a:rPr lang="en-US" b="0" i="1" dirty="0" smtClean="0">
                            <a:latin typeface="Cambria Math" panose="02040503050406030204" pitchFamily="18" charset="0"/>
                          </a:rPr>
                          <m:t>5</m:t>
                        </m:r>
                      </m:sup>
                    </m:sSup>
                  </m:oMath>
                </a14:m>
                <a:r>
                  <a:rPr lang="bg-BG" dirty="0"/>
                  <a:t>).</a:t>
                </a:r>
              </a:p>
              <a:p>
                <a:pPr marL="0" indent="0" algn="just">
                  <a:buNone/>
                </a:pPr>
                <a:r>
                  <a:rPr lang="bg-BG" dirty="0"/>
                  <a:t>Решение: Нека се пробваме да построим виртуалното дърво от дадените върхове. Ако имаме виртуалното дърво, то можем да намерим негов центроид (относно дадените върхове), като някои върхове могат да имат тегло повече от 1 (ако се срещат няколко пъти в </a:t>
                </a:r>
                <a14:m>
                  <m:oMath xmlns:m="http://schemas.openxmlformats.org/officeDocument/2006/math">
                    <m:r>
                      <a:rPr lang="en-US" i="1" dirty="0">
                        <a:latin typeface="Cambria Math" panose="02040503050406030204" pitchFamily="18" charset="0"/>
                      </a:rPr>
                      <m:t>𝑁</m:t>
                    </m:r>
                  </m:oMath>
                </a14:m>
                <a:r>
                  <a:rPr lang="en-US" dirty="0"/>
                  <a:t>-</a:t>
                </a:r>
                <a:r>
                  <a:rPr lang="bg-BG" dirty="0"/>
                  <a:t>те).</a:t>
                </a:r>
              </a:p>
              <a:p>
                <a:pPr marL="0" indent="0" algn="just">
                  <a:buNone/>
                </a:pPr>
                <a:r>
                  <a:rPr lang="bg-BG" dirty="0"/>
                  <a:t>Как построяваме виртуалното дърво?</a:t>
                </a:r>
              </a:p>
              <a:p>
                <a:pPr marL="0" indent="0" algn="just">
                  <a:buNone/>
                </a:pPr>
                <a:endParaRPr lang="bg-BG" dirty="0"/>
              </a:p>
            </p:txBody>
          </p:sp>
        </mc:Choice>
        <mc:Fallback>
          <p:sp>
            <p:nvSpPr>
              <p:cNvPr id="14" name="Content Placeholder 2">
                <a:extLst>
                  <a:ext uri="{FF2B5EF4-FFF2-40B4-BE49-F238E27FC236}">
                    <a16:creationId xmlns:a16="http://schemas.microsoft.com/office/drawing/2014/main" id="{0E6077F9-6D74-C100-4B9A-86804E9A8315}"/>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3"/>
                <a:stretch>
                  <a:fillRect l="-542" t="-835" r="-542"/>
                </a:stretch>
              </a:blipFill>
            </p:spPr>
            <p:txBody>
              <a:bodyPr/>
              <a:lstStyle/>
              <a:p>
                <a:r>
                  <a:rPr lang="bg-BG">
                    <a:noFill/>
                  </a:rPr>
                  <a:t> </a:t>
                </a:r>
              </a:p>
            </p:txBody>
          </p:sp>
        </mc:Fallback>
      </mc:AlternateContent>
    </p:spTree>
    <p:extLst>
      <p:ext uri="{BB962C8B-B14F-4D97-AF65-F5344CB8AC3E}">
        <p14:creationId xmlns:p14="http://schemas.microsoft.com/office/powerpoint/2010/main" val="2768599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3A247B92-6CE0-F1D7-9475-03A590F777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102639-E5C0-FDDD-85BB-F438BEDB8BE0}"/>
              </a:ext>
            </a:extLst>
          </p:cNvPr>
          <p:cNvSpPr>
            <a:spLocks noGrp="1"/>
          </p:cNvSpPr>
          <p:nvPr>
            <p:ph type="title"/>
          </p:nvPr>
        </p:nvSpPr>
        <p:spPr/>
        <p:txBody>
          <a:bodyPr/>
          <a:lstStyle/>
          <a:p>
            <a:r>
              <a:rPr lang="bg-BG" dirty="0"/>
              <a:t>Задача </a:t>
            </a:r>
            <a:r>
              <a:rPr lang="en-US" dirty="0"/>
              <a:t>1292D. CHAOTIC V.</a:t>
            </a:r>
            <a:r>
              <a:rPr lang="bg-BG" dirty="0"/>
              <a:t>, </a:t>
            </a:r>
            <a:r>
              <a:rPr lang="en-US" dirty="0"/>
              <a:t>CODEFORCES</a:t>
            </a:r>
            <a:endParaRPr lang="bg-BG" dirty="0"/>
          </a:p>
        </p:txBody>
      </p:sp>
      <p:pic>
        <p:nvPicPr>
          <p:cNvPr id="13" name="Content Placeholder 12">
            <a:extLst>
              <a:ext uri="{FF2B5EF4-FFF2-40B4-BE49-F238E27FC236}">
                <a16:creationId xmlns:a16="http://schemas.microsoft.com/office/drawing/2014/main" id="{1F3C39D2-279B-9065-D4FE-523D6ACFB007}"/>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922E0CE8-4C97-67D7-4F4C-8D900109A335}"/>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За да сравняваме два върха по </a:t>
                </a:r>
                <a14:m>
                  <m:oMath xmlns:m="http://schemas.openxmlformats.org/officeDocument/2006/math">
                    <m:r>
                      <a:rPr lang="en-US" i="1" dirty="0" smtClean="0">
                        <a:latin typeface="Cambria Math" panose="02040503050406030204" pitchFamily="18" charset="0"/>
                      </a:rPr>
                      <m:t>𝑖𝑛</m:t>
                    </m:r>
                  </m:oMath>
                </a14:m>
                <a:r>
                  <a:rPr lang="en-US" dirty="0"/>
                  <a:t> </a:t>
                </a:r>
                <a:r>
                  <a:rPr lang="bg-BG" dirty="0"/>
                  <a:t>време е достатъчно да сравняваме лексикографски степените на простите им делители в каноничното разлагане – от най-големите до най-малките. Това означава, че факториелите се подреждат по големина спрямо основата. </a:t>
                </a:r>
              </a:p>
              <a:p>
                <a:pPr marL="0" indent="0" algn="just">
                  <a:buNone/>
                </a:pPr>
                <a:r>
                  <a:rPr lang="bg-BG" dirty="0"/>
                  <a:t>Можем да забележим, че </a:t>
                </a:r>
                <a14:m>
                  <m:oMath xmlns:m="http://schemas.openxmlformats.org/officeDocument/2006/math">
                    <m:r>
                      <a:rPr lang="en-US" b="0" i="1" smtClean="0">
                        <a:latin typeface="Cambria Math" panose="02040503050406030204" pitchFamily="18" charset="0"/>
                      </a:rPr>
                      <m:t>𝐿𝐶𝐴</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r>
                          <a:rPr lang="en-US" b="0" i="1" smtClean="0">
                            <a:latin typeface="Cambria Math" panose="02040503050406030204" pitchFamily="18" charset="0"/>
                          </a:rPr>
                          <m:t>!, </m:t>
                        </m:r>
                        <m:r>
                          <a:rPr lang="en-US" b="0" i="1" smtClean="0">
                            <a:latin typeface="Cambria Math" panose="02040503050406030204" pitchFamily="18" charset="0"/>
                          </a:rPr>
                          <m:t>𝑦</m:t>
                        </m:r>
                        <m:r>
                          <a:rPr lang="en-US" b="0" i="1" smtClean="0">
                            <a:latin typeface="Cambria Math" panose="02040503050406030204" pitchFamily="18" charset="0"/>
                          </a:rPr>
                          <m:t>!</m:t>
                        </m:r>
                      </m:e>
                    </m:d>
                  </m:oMath>
                </a14:m>
                <a:r>
                  <a:rPr lang="bg-BG" dirty="0"/>
                  <a:t> за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rPr>
                      <m:t>&lt;</m:t>
                    </m:r>
                    <m:r>
                      <a:rPr lang="en-US" b="0" i="1" smtClean="0">
                        <a:latin typeface="Cambria Math" panose="02040503050406030204" pitchFamily="18" charset="0"/>
                      </a:rPr>
                      <m:t>𝑦</m:t>
                    </m:r>
                  </m:oMath>
                </a14:m>
                <a:r>
                  <a:rPr lang="en-US" dirty="0"/>
                  <a:t> e</a:t>
                </a:r>
                <a:r>
                  <a:rPr lang="bg-BG" dirty="0"/>
                  <a:t> число, което се получава като </a:t>
                </a:r>
                <a:r>
                  <a:rPr lang="en-US" dirty="0"/>
                  <a:t>“</a:t>
                </a:r>
                <a:r>
                  <a:rPr lang="bg-BG" dirty="0"/>
                  <a:t>суфикс</a:t>
                </a:r>
                <a:r>
                  <a:rPr lang="en-US" dirty="0"/>
                  <a:t>”</a:t>
                </a:r>
                <a:r>
                  <a:rPr lang="bg-BG" dirty="0"/>
                  <a:t> на каноничното разлагане на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rPr>
                      <m:t>!</m:t>
                    </m:r>
                  </m:oMath>
                </a14:m>
                <a:r>
                  <a:rPr lang="bg-BG" dirty="0"/>
                  <a:t>, започващ от най-големия прост делител на </a:t>
                </a:r>
                <a14:m>
                  <m:oMath xmlns:m="http://schemas.openxmlformats.org/officeDocument/2006/math">
                    <m:d>
                      <m:dPr>
                        <m:ctrlPr>
                          <a:rPr lang="en-US" b="0" i="1" smtClean="0">
                            <a:latin typeface="Cambria Math" panose="02040503050406030204" pitchFamily="18" charset="0"/>
                          </a:rPr>
                        </m:ctrlPr>
                      </m:dPr>
                      <m:e>
                        <m:r>
                          <a:rPr lang="en-US" b="0" i="1" smtClean="0">
                            <a:latin typeface="Cambria Math" panose="02040503050406030204" pitchFamily="18" charset="0"/>
                          </a:rPr>
                          <m:t>𝑥</m:t>
                        </m:r>
                        <m:r>
                          <a:rPr lang="en-US" b="0" i="1" smtClean="0">
                            <a:latin typeface="Cambria Math" panose="02040503050406030204" pitchFamily="18" charset="0"/>
                          </a:rPr>
                          <m:t>+1</m:t>
                        </m:r>
                      </m:e>
                    </m:d>
                    <m:d>
                      <m:dPr>
                        <m:ctrlPr>
                          <a:rPr lang="en-US" b="0" i="1" smtClean="0">
                            <a:latin typeface="Cambria Math" panose="02040503050406030204" pitchFamily="18" charset="0"/>
                          </a:rPr>
                        </m:ctrlPr>
                      </m:dPr>
                      <m:e>
                        <m:r>
                          <a:rPr lang="en-US" b="0" i="1" smtClean="0">
                            <a:latin typeface="Cambria Math" panose="02040503050406030204" pitchFamily="18" charset="0"/>
                          </a:rPr>
                          <m:t>𝑥</m:t>
                        </m:r>
                        <m:r>
                          <a:rPr lang="en-US" b="0" i="1" smtClean="0">
                            <a:latin typeface="Cambria Math" panose="02040503050406030204" pitchFamily="18" charset="0"/>
                          </a:rPr>
                          <m:t>+2</m:t>
                        </m:r>
                      </m:e>
                    </m:d>
                    <m:r>
                      <a:rPr lang="en-US" b="0" i="1" smtClean="0">
                        <a:latin typeface="Cambria Math" panose="02040503050406030204" pitchFamily="18" charset="0"/>
                      </a:rPr>
                      <m:t>…</m:t>
                    </m:r>
                    <m:r>
                      <a:rPr lang="en-US" b="0" i="1" smtClean="0">
                        <a:latin typeface="Cambria Math" panose="02040503050406030204" pitchFamily="18" charset="0"/>
                      </a:rPr>
                      <m:t>𝑦</m:t>
                    </m:r>
                  </m:oMath>
                </a14:m>
                <a:r>
                  <a:rPr lang="en-US" dirty="0"/>
                  <a:t>.</a:t>
                </a:r>
              </a:p>
              <a:p>
                <a:pPr marL="0" indent="0" algn="just">
                  <a:buNone/>
                </a:pPr>
                <a:r>
                  <a:rPr lang="bg-BG" dirty="0"/>
                  <a:t>Но как сравняваме лесно по </a:t>
                </a:r>
                <a14:m>
                  <m:oMath xmlns:m="http://schemas.openxmlformats.org/officeDocument/2006/math">
                    <m:r>
                      <a:rPr lang="en-US" i="1" dirty="0">
                        <a:latin typeface="Cambria Math" panose="02040503050406030204" pitchFamily="18" charset="0"/>
                      </a:rPr>
                      <m:t>𝑖𝑛</m:t>
                    </m:r>
                  </m:oMath>
                </a14:m>
                <a:r>
                  <a:rPr lang="en-US" dirty="0"/>
                  <a:t> </a:t>
                </a:r>
                <a:r>
                  <a:rPr lang="bg-BG" dirty="0"/>
                  <a:t>време всички тези върхове накрая?</a:t>
                </a:r>
              </a:p>
              <a:p>
                <a:pPr marL="0" indent="0" algn="just">
                  <a:buNone/>
                </a:pPr>
                <a:endParaRPr lang="bg-BG" dirty="0"/>
              </a:p>
            </p:txBody>
          </p:sp>
        </mc:Choice>
        <mc:Fallback xmlns="">
          <p:sp>
            <p:nvSpPr>
              <p:cNvPr id="14" name="Content Placeholder 2">
                <a:extLst>
                  <a:ext uri="{FF2B5EF4-FFF2-40B4-BE49-F238E27FC236}">
                    <a16:creationId xmlns:a16="http://schemas.microsoft.com/office/drawing/2014/main" id="{922E0CE8-4C97-67D7-4F4C-8D900109A335}"/>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3"/>
                <a:stretch>
                  <a:fillRect l="-542" t="-835" r="-542"/>
                </a:stretch>
              </a:blipFill>
            </p:spPr>
            <p:txBody>
              <a:bodyPr/>
              <a:lstStyle/>
              <a:p>
                <a:r>
                  <a:rPr lang="bg-BG">
                    <a:noFill/>
                  </a:rPr>
                  <a:t> </a:t>
                </a:r>
              </a:p>
            </p:txBody>
          </p:sp>
        </mc:Fallback>
      </mc:AlternateContent>
    </p:spTree>
    <p:extLst>
      <p:ext uri="{BB962C8B-B14F-4D97-AF65-F5344CB8AC3E}">
        <p14:creationId xmlns:p14="http://schemas.microsoft.com/office/powerpoint/2010/main" val="2736011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62E9B0E4-8006-3C46-D26D-75FB4B51F2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6270F2-E2CE-C053-7322-31A406C9A70A}"/>
              </a:ext>
            </a:extLst>
          </p:cNvPr>
          <p:cNvSpPr>
            <a:spLocks noGrp="1"/>
          </p:cNvSpPr>
          <p:nvPr>
            <p:ph type="title"/>
          </p:nvPr>
        </p:nvSpPr>
        <p:spPr/>
        <p:txBody>
          <a:bodyPr/>
          <a:lstStyle/>
          <a:p>
            <a:r>
              <a:rPr lang="bg-BG" dirty="0"/>
              <a:t>АЛТЕРНАТИВЕН АЛГОРИТЪМ ЗА ВИРТУАЛНО ДЪРВО</a:t>
            </a:r>
          </a:p>
        </p:txBody>
      </p:sp>
      <p:pic>
        <p:nvPicPr>
          <p:cNvPr id="13" name="Content Placeholder 12">
            <a:extLst>
              <a:ext uri="{FF2B5EF4-FFF2-40B4-BE49-F238E27FC236}">
                <a16:creationId xmlns:a16="http://schemas.microsoft.com/office/drawing/2014/main" id="{7480694C-93BF-76A1-4B1C-C857E0DB7179}"/>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3F29B547-9EA6-F330-096E-67DD7E6C5D9B}"/>
                  </a:ext>
                </a:extLst>
              </p:cNvPr>
              <p:cNvSpPr txBox="1">
                <a:spLocks/>
              </p:cNvSpPr>
              <p:nvPr/>
            </p:nvSpPr>
            <p:spPr>
              <a:xfrm>
                <a:off x="685801" y="2142068"/>
                <a:ext cx="10131425" cy="3879792"/>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342900" indent="-342900" algn="just">
                  <a:buFont typeface="+mj-lt"/>
                  <a:buAutoNum type="arabicParenR"/>
                </a:pPr>
                <a:r>
                  <a:rPr lang="bg-BG" dirty="0"/>
                  <a:t>Сортираме върховете от заявката по</a:t>
                </a:r>
                <a:r>
                  <a:rPr lang="en-US" dirty="0"/>
                  <a:t> </a:t>
                </a:r>
                <a14:m>
                  <m:oMath xmlns:m="http://schemas.openxmlformats.org/officeDocument/2006/math">
                    <m:r>
                      <a:rPr lang="en-US" i="1" dirty="0">
                        <a:latin typeface="Cambria Math" panose="02040503050406030204" pitchFamily="18" charset="0"/>
                      </a:rPr>
                      <m:t>𝑖𝑛</m:t>
                    </m:r>
                  </m:oMath>
                </a14:m>
                <a:r>
                  <a:rPr lang="en-US" dirty="0"/>
                  <a:t> </a:t>
                </a:r>
                <a:r>
                  <a:rPr lang="bg-BG" dirty="0"/>
                  <a:t>време във възходящ ред. Нека след това върховете са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2</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𝑘</m:t>
                        </m:r>
                      </m:sub>
                    </m:sSub>
                  </m:oMath>
                </a14:m>
                <a:r>
                  <a:rPr lang="bg-BG" dirty="0"/>
                  <a:t>.</a:t>
                </a:r>
              </a:p>
              <a:p>
                <a:pPr marL="342900" indent="-342900" algn="just">
                  <a:buFont typeface="+mj-lt"/>
                  <a:buAutoNum type="arabicParenR"/>
                </a:pPr>
                <a:r>
                  <a:rPr lang="bg-BG" dirty="0"/>
                  <a:t>Комбинираме добавянето на </a:t>
                </a:r>
                <a14:m>
                  <m:oMath xmlns:m="http://schemas.openxmlformats.org/officeDocument/2006/math">
                    <m:r>
                      <a:rPr lang="en-US" i="1">
                        <a:latin typeface="Cambria Math" panose="02040503050406030204" pitchFamily="18" charset="0"/>
                      </a:rPr>
                      <m:t>𝐿𝐶𝐴</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r>
                              <a:rPr lang="en-US" i="1">
                                <a:latin typeface="Cambria Math" panose="02040503050406030204" pitchFamily="18" charset="0"/>
                              </a:rPr>
                              <m:t>+1</m:t>
                            </m:r>
                          </m:sub>
                        </m:sSub>
                      </m:e>
                    </m:d>
                  </m:oMath>
                </a14:m>
                <a:r>
                  <a:rPr lang="bg-BG" dirty="0"/>
                  <a:t> и добавянето на ребрата, като се възползваме от подредения ред на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2</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𝑘</m:t>
                        </m:r>
                      </m:sub>
                    </m:sSub>
                  </m:oMath>
                </a14:m>
                <a:r>
                  <a:rPr lang="en-US" dirty="0"/>
                  <a:t>.</a:t>
                </a:r>
                <a:r>
                  <a:rPr lang="bg-BG" dirty="0"/>
                  <a:t> Отново поддържаме стек с предшествениците.</a:t>
                </a:r>
              </a:p>
              <a:p>
                <a:pPr marL="342900" indent="-342900" algn="just">
                  <a:buFont typeface="+mj-lt"/>
                  <a:buAutoNum type="arabicParenR"/>
                </a:pPr>
                <a:r>
                  <a:rPr lang="bg-BG" dirty="0"/>
                  <a:t>Когато сме на връх </a:t>
                </a:r>
                <a14:m>
                  <m:oMath xmlns:m="http://schemas.openxmlformats.org/officeDocument/2006/math">
                    <m:sSub>
                      <m:sSubPr>
                        <m:ctrlPr>
                          <a:rPr lang="en-US" b="0" i="1" smtClean="0">
                            <a:latin typeface="Cambria Math" panose="02040503050406030204" pitchFamily="18" charset="0"/>
                          </a:rPr>
                        </m:ctrlPr>
                      </m:sSubPr>
                      <m:e>
                        <m:r>
                          <a:rPr lang="en-US" i="1">
                            <a:latin typeface="Cambria Math" panose="02040503050406030204" pitchFamily="18" charset="0"/>
                          </a:rPr>
                          <m:t>𝑣</m:t>
                        </m:r>
                      </m:e>
                      <m:sub>
                        <m:r>
                          <a:rPr lang="en-US" b="0" i="1" smtClean="0">
                            <a:latin typeface="Cambria Math" panose="02040503050406030204" pitchFamily="18" charset="0"/>
                          </a:rPr>
                          <m:t>𝑖</m:t>
                        </m:r>
                      </m:sub>
                    </m:sSub>
                  </m:oMath>
                </a14:m>
                <a:r>
                  <a:rPr lang="bg-BG" dirty="0"/>
                  <a:t>, първо трябва да добавим </a:t>
                </a:r>
                <a14:m>
                  <m:oMath xmlns:m="http://schemas.openxmlformats.org/officeDocument/2006/math">
                    <m:r>
                      <a:rPr lang="en-US" i="1">
                        <a:latin typeface="Cambria Math" panose="02040503050406030204" pitchFamily="18" charset="0"/>
                      </a:rPr>
                      <m:t>𝐿𝐶𝐴</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r>
                              <a:rPr lang="bg-BG" b="0" i="1" smtClean="0">
                                <a:latin typeface="Cambria Math" panose="02040503050406030204" pitchFamily="18" charset="0"/>
                              </a:rPr>
                              <m:t>−1</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sub>
                        </m:sSub>
                      </m:e>
                    </m:d>
                  </m:oMath>
                </a14:m>
                <a:r>
                  <a:rPr lang="bg-BG" dirty="0"/>
                  <a:t>. Този връх се намира преди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sub>
                    </m:sSub>
                  </m:oMath>
                </a14:m>
                <a:r>
                  <a:rPr lang="bg-BG" dirty="0"/>
                  <a:t>, както и преди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r>
                          <a:rPr lang="bg-BG" b="0" i="1" smtClean="0">
                            <a:latin typeface="Cambria Math" panose="02040503050406030204" pitchFamily="18" charset="0"/>
                          </a:rPr>
                          <m:t>−1</m:t>
                        </m:r>
                      </m:sub>
                    </m:sSub>
                  </m:oMath>
                </a14:m>
                <a:r>
                  <a:rPr lang="bg-BG" dirty="0"/>
                  <a:t>, така че просто трябва да намерим мястото му в стека.</a:t>
                </a:r>
                <a:r>
                  <a:rPr lang="en-US" dirty="0"/>
                  <a:t> </a:t>
                </a:r>
                <a:r>
                  <a:rPr lang="bg-BG" dirty="0"/>
                  <a:t>(възможно е да се е срещал преди)</a:t>
                </a:r>
              </a:p>
              <a:p>
                <a:pPr marL="342900" indent="-342900" algn="just">
                  <a:buFont typeface="+mj-lt"/>
                  <a:buAutoNum type="arabicParenR"/>
                </a:pPr>
                <a:r>
                  <a:rPr lang="bg-BG" dirty="0"/>
                  <a:t>Когато махаме връх в стека, трябва да се грижим да го свържем с баща му във виртуалното дърво. Трябва да компресираме и пътя между двата върха.</a:t>
                </a:r>
                <a:endParaRPr lang="en-US" dirty="0"/>
              </a:p>
              <a:p>
                <a:pPr marL="342900" indent="-342900" algn="just">
                  <a:buFont typeface="+mj-lt"/>
                  <a:buAutoNum type="arabicParenR"/>
                </a:pPr>
                <a:r>
                  <a:rPr lang="bg-BG" dirty="0"/>
                  <a:t>Добавяме връх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m:t>
                        </m:r>
                      </m:sub>
                    </m:sSub>
                    <m:r>
                      <a:rPr lang="en-US" i="1">
                        <a:latin typeface="Cambria Math" panose="02040503050406030204" pitchFamily="18" charset="0"/>
                      </a:rPr>
                      <m:t> </m:t>
                    </m:r>
                  </m:oMath>
                </a14:m>
                <a:r>
                  <a:rPr lang="bg-BG" dirty="0"/>
                  <a:t>в стека.</a:t>
                </a:r>
              </a:p>
              <a:p>
                <a:pPr marL="342900" indent="-342900" algn="just">
                  <a:buFont typeface="+mj-lt"/>
                  <a:buAutoNum type="arabicParenR"/>
                </a:pPr>
                <a:r>
                  <a:rPr lang="bg-BG" dirty="0"/>
                  <a:t>Накрая изпразваме стека и навързваме останалите върхове там.</a:t>
                </a:r>
              </a:p>
            </p:txBody>
          </p:sp>
        </mc:Choice>
        <mc:Fallback xmlns="">
          <p:sp>
            <p:nvSpPr>
              <p:cNvPr id="14" name="Content Placeholder 2">
                <a:extLst>
                  <a:ext uri="{FF2B5EF4-FFF2-40B4-BE49-F238E27FC236}">
                    <a16:creationId xmlns:a16="http://schemas.microsoft.com/office/drawing/2014/main" id="{3F29B547-9EA6-F330-096E-67DD7E6C5D9B}"/>
                  </a:ext>
                </a:extLst>
              </p:cNvPr>
              <p:cNvSpPr txBox="1">
                <a:spLocks noRot="1" noChangeAspect="1" noMove="1" noResize="1" noEditPoints="1" noAdjustHandles="1" noChangeArrowheads="1" noChangeShapeType="1" noTextEdit="1"/>
              </p:cNvSpPr>
              <p:nvPr/>
            </p:nvSpPr>
            <p:spPr>
              <a:xfrm>
                <a:off x="685801" y="2142068"/>
                <a:ext cx="10131425" cy="3879792"/>
              </a:xfrm>
              <a:prstGeom prst="rect">
                <a:avLst/>
              </a:prstGeom>
              <a:blipFill>
                <a:blip r:embed="rId3"/>
                <a:stretch>
                  <a:fillRect l="-542" t="-785" r="-542"/>
                </a:stretch>
              </a:blipFill>
            </p:spPr>
            <p:txBody>
              <a:bodyPr/>
              <a:lstStyle/>
              <a:p>
                <a:r>
                  <a:rPr lang="bg-BG">
                    <a:noFill/>
                  </a:rPr>
                  <a:t> </a:t>
                </a:r>
              </a:p>
            </p:txBody>
          </p:sp>
        </mc:Fallback>
      </mc:AlternateContent>
    </p:spTree>
    <p:extLst>
      <p:ext uri="{BB962C8B-B14F-4D97-AF65-F5344CB8AC3E}">
        <p14:creationId xmlns:p14="http://schemas.microsoft.com/office/powerpoint/2010/main" val="180365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8FB37C17-5D9A-A284-67E2-9D466B77D8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5A58AD-3B0A-4E52-2107-6CF810693FC8}"/>
              </a:ext>
            </a:extLst>
          </p:cNvPr>
          <p:cNvSpPr>
            <a:spLocks noGrp="1"/>
          </p:cNvSpPr>
          <p:nvPr>
            <p:ph type="title"/>
          </p:nvPr>
        </p:nvSpPr>
        <p:spPr/>
        <p:txBody>
          <a:bodyPr/>
          <a:lstStyle/>
          <a:p>
            <a:r>
              <a:rPr lang="bg-BG" dirty="0"/>
              <a:t>Задача </a:t>
            </a:r>
            <a:r>
              <a:rPr lang="en-US" dirty="0"/>
              <a:t>1292D. CHAOTIC V.</a:t>
            </a:r>
            <a:r>
              <a:rPr lang="bg-BG" dirty="0"/>
              <a:t>, </a:t>
            </a:r>
            <a:r>
              <a:rPr lang="en-US" dirty="0"/>
              <a:t>CODEFORCES</a:t>
            </a:r>
            <a:endParaRPr lang="bg-BG" dirty="0"/>
          </a:p>
        </p:txBody>
      </p:sp>
      <p:pic>
        <p:nvPicPr>
          <p:cNvPr id="13" name="Content Placeholder 12">
            <a:extLst>
              <a:ext uri="{FF2B5EF4-FFF2-40B4-BE49-F238E27FC236}">
                <a16:creationId xmlns:a16="http://schemas.microsoft.com/office/drawing/2014/main" id="{8D919C76-AD63-6EB2-FAAF-1AB76D90946E}"/>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mc:Choice xmlns:a14="http://schemas.microsoft.com/office/drawing/2010/main" Requires="a14">
          <p:sp>
            <p:nvSpPr>
              <p:cNvPr id="14" name="Content Placeholder 2">
                <a:extLst>
                  <a:ext uri="{FF2B5EF4-FFF2-40B4-BE49-F238E27FC236}">
                    <a16:creationId xmlns:a16="http://schemas.microsoft.com/office/drawing/2014/main" id="{9DCCC375-A092-EBCA-3DD9-F5B21FBA6BCA}"/>
                  </a:ext>
                </a:extLst>
              </p:cNvPr>
              <p:cNvSpPr txBox="1">
                <a:spLocks/>
              </p:cNvSpPr>
              <p:nvPr/>
            </p:nvSpPr>
            <p:spPr>
              <a:xfrm>
                <a:off x="685801" y="2142067"/>
                <a:ext cx="10131425" cy="41063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Разглеждаме дърво</a:t>
                </a:r>
                <a:r>
                  <a:rPr lang="en-US" dirty="0"/>
                  <a:t> </a:t>
                </a:r>
                <a:r>
                  <a:rPr lang="bg-BG" dirty="0"/>
                  <a:t>с върхове естествените числа, като корен е числото 1. Бащата на всеки връх </a:t>
                </a:r>
                <a14:m>
                  <m:oMath xmlns:m="http://schemas.openxmlformats.org/officeDocument/2006/math">
                    <m:r>
                      <a:rPr lang="en-US" i="1" dirty="0">
                        <a:latin typeface="Cambria Math" panose="02040503050406030204" pitchFamily="18" charset="0"/>
                      </a:rPr>
                      <m:t>𝑣</m:t>
                    </m:r>
                  </m:oMath>
                </a14:m>
                <a:r>
                  <a:rPr lang="en-US" dirty="0"/>
                  <a:t> </a:t>
                </a:r>
                <a:r>
                  <a:rPr lang="bg-BG" dirty="0"/>
                  <a:t>се получава, като го разделим на най-малкия прост делител. Дадени са </a:t>
                </a:r>
                <a14:m>
                  <m:oMath xmlns:m="http://schemas.openxmlformats.org/officeDocument/2006/math">
                    <m:r>
                      <a:rPr lang="en-US" i="1" dirty="0">
                        <a:latin typeface="Cambria Math" panose="02040503050406030204" pitchFamily="18" charset="0"/>
                      </a:rPr>
                      <m:t>𝑁</m:t>
                    </m:r>
                  </m:oMath>
                </a14:m>
                <a:r>
                  <a:rPr lang="en-US" dirty="0"/>
                  <a:t> </a:t>
                </a:r>
                <a:r>
                  <a:rPr lang="bg-BG" dirty="0"/>
                  <a:t>върха</a:t>
                </a:r>
                <a:r>
                  <a:rPr lang="en-US" dirty="0"/>
                  <a:t> –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2</m:t>
                        </m:r>
                      </m:sub>
                    </m:sSub>
                    <m:r>
                      <a:rPr lang="en-US" i="1">
                        <a:latin typeface="Cambria Math" panose="02040503050406030204" pitchFamily="18" charset="0"/>
                      </a:rPr>
                      <m:t>!, …, </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𝑁</m:t>
                        </m:r>
                      </m:sub>
                    </m:sSub>
                    <m:r>
                      <a:rPr lang="en-US" i="1">
                        <a:latin typeface="Cambria Math" panose="02040503050406030204" pitchFamily="18" charset="0"/>
                      </a:rPr>
                      <m:t>!</m:t>
                    </m:r>
                  </m:oMath>
                </a14:m>
                <a:r>
                  <a:rPr lang="en-US" dirty="0"/>
                  <a:t> </a:t>
                </a:r>
                <a:r>
                  <a:rPr lang="bg-BG" dirty="0"/>
                  <a:t>и разглеждаме връх на дървото, който минимизира сумата от разстоянията до дадените върхове. Търсим тази минимална сума.</a:t>
                </a:r>
              </a:p>
              <a:p>
                <a:pPr marL="0" indent="0" algn="just">
                  <a:buNone/>
                </a:pPr>
                <a:r>
                  <a:rPr lang="bg-BG" dirty="0"/>
                  <a:t>Ограничения: </a:t>
                </a:r>
                <a14:m>
                  <m:oMath xmlns:m="http://schemas.openxmlformats.org/officeDocument/2006/math">
                    <m:r>
                      <a:rPr lang="en-US" i="1" dirty="0">
                        <a:latin typeface="Cambria Math" panose="02040503050406030204" pitchFamily="18" charset="0"/>
                      </a:rPr>
                      <m:t>𝑁</m:t>
                    </m:r>
                    <m:r>
                      <a:rPr lang="en-US" i="1" dirty="0">
                        <a:latin typeface="Cambria Math" panose="02040503050406030204" pitchFamily="18" charset="0"/>
                      </a:rPr>
                      <m:t>≤</m:t>
                    </m:r>
                    <m:sSup>
                      <m:sSupPr>
                        <m:ctrlPr>
                          <a:rPr lang="en-US" i="1" dirty="0">
                            <a:latin typeface="Cambria Math" panose="02040503050406030204" pitchFamily="18" charset="0"/>
                          </a:rPr>
                        </m:ctrlPr>
                      </m:sSupPr>
                      <m:e>
                        <m:r>
                          <a:rPr lang="en-US" i="1" dirty="0">
                            <a:latin typeface="Cambria Math" panose="02040503050406030204" pitchFamily="18" charset="0"/>
                          </a:rPr>
                          <m:t>10</m:t>
                        </m:r>
                      </m:e>
                      <m:sup>
                        <m:r>
                          <a:rPr lang="bg-BG" i="1" dirty="0">
                            <a:latin typeface="Cambria Math" panose="02040503050406030204" pitchFamily="18" charset="0"/>
                          </a:rPr>
                          <m:t>6</m:t>
                        </m:r>
                      </m:sup>
                    </m:sSup>
                  </m:oMath>
                </a14:m>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𝑖</m:t>
                        </m:r>
                      </m:sub>
                    </m:sSub>
                    <m:r>
                      <a:rPr lang="en-US" i="1">
                        <a:latin typeface="Cambria Math" panose="02040503050406030204" pitchFamily="18" charset="0"/>
                      </a:rPr>
                      <m:t>≤</m:t>
                    </m:r>
                    <m:sSup>
                      <m:sSupPr>
                        <m:ctrlPr>
                          <a:rPr lang="en-US" i="1" dirty="0">
                            <a:latin typeface="Cambria Math" panose="02040503050406030204" pitchFamily="18" charset="0"/>
                          </a:rPr>
                        </m:ctrlPr>
                      </m:sSupPr>
                      <m:e>
                        <m:r>
                          <a:rPr lang="en-US" i="1" dirty="0">
                            <a:latin typeface="Cambria Math" panose="02040503050406030204" pitchFamily="18" charset="0"/>
                          </a:rPr>
                          <m:t>10</m:t>
                        </m:r>
                      </m:e>
                      <m:sup>
                        <m:r>
                          <a:rPr lang="en-US" i="1" dirty="0">
                            <a:latin typeface="Cambria Math" panose="02040503050406030204" pitchFamily="18" charset="0"/>
                          </a:rPr>
                          <m:t>3</m:t>
                        </m:r>
                      </m:sup>
                    </m:sSup>
                  </m:oMath>
                </a14:m>
                <a:r>
                  <a:rPr lang="en-US" dirty="0"/>
                  <a:t> </a:t>
                </a:r>
                <a:r>
                  <a:rPr lang="bg-BG" dirty="0"/>
                  <a:t>(може и до </a:t>
                </a:r>
                <a14:m>
                  <m:oMath xmlns:m="http://schemas.openxmlformats.org/officeDocument/2006/math">
                    <m:sSup>
                      <m:sSupPr>
                        <m:ctrlPr>
                          <a:rPr lang="en-US" i="1" dirty="0">
                            <a:latin typeface="Cambria Math" panose="02040503050406030204" pitchFamily="18" charset="0"/>
                          </a:rPr>
                        </m:ctrlPr>
                      </m:sSupPr>
                      <m:e>
                        <m:r>
                          <a:rPr lang="en-US" i="1" dirty="0">
                            <a:latin typeface="Cambria Math" panose="02040503050406030204" pitchFamily="18" charset="0"/>
                          </a:rPr>
                          <m:t>10</m:t>
                        </m:r>
                      </m:e>
                      <m:sup>
                        <m:r>
                          <a:rPr lang="bg-BG" b="0" i="1" dirty="0" smtClean="0">
                            <a:latin typeface="Cambria Math" panose="02040503050406030204" pitchFamily="18" charset="0"/>
                          </a:rPr>
                          <m:t>5</m:t>
                        </m:r>
                      </m:sup>
                    </m:sSup>
                  </m:oMath>
                </a14:m>
                <a:r>
                  <a:rPr lang="bg-BG" dirty="0"/>
                  <a:t>).</a:t>
                </a:r>
              </a:p>
              <a:p>
                <a:pPr marL="0" indent="0" algn="just">
                  <a:buNone/>
                </a:pPr>
                <a:r>
                  <a:rPr lang="bg-BG" dirty="0"/>
                  <a:t>Решение: Нека се пробваме да построим виртуалното дърво от дадените върхове. Ако имаме виртуалното дърво, то можем да намерим негов центроид (относно дадените върхове), като някои върхове могат да имат тегло повече от 1 (ако се срещат няколко пъти в </a:t>
                </a:r>
                <a14:m>
                  <m:oMath xmlns:m="http://schemas.openxmlformats.org/officeDocument/2006/math">
                    <m:r>
                      <a:rPr lang="en-US" i="1" dirty="0">
                        <a:latin typeface="Cambria Math" panose="02040503050406030204" pitchFamily="18" charset="0"/>
                      </a:rPr>
                      <m:t>𝑁</m:t>
                    </m:r>
                  </m:oMath>
                </a14:m>
                <a:r>
                  <a:rPr lang="en-US" dirty="0"/>
                  <a:t>-</a:t>
                </a:r>
                <a:r>
                  <a:rPr lang="bg-BG" dirty="0"/>
                  <a:t>те).</a:t>
                </a:r>
              </a:p>
              <a:p>
                <a:pPr marL="0" indent="0" algn="just">
                  <a:buNone/>
                </a:pPr>
                <a:r>
                  <a:rPr lang="bg-BG" dirty="0"/>
                  <a:t>Използвайки алтернативния алгоритъм за виртуално дърво, характеризираме всеки връх само с дълбочината (което е просто сумата от степените в каноничното разлагане), за да преценяваме дали съответния</a:t>
                </a:r>
                <a:r>
                  <a:rPr lang="en-US" dirty="0"/>
                  <a:t> </a:t>
                </a:r>
                <a14:m>
                  <m:oMath xmlns:m="http://schemas.openxmlformats.org/officeDocument/2006/math">
                    <m:r>
                      <a:rPr lang="en-US" i="1" dirty="0" smtClean="0">
                        <a:latin typeface="Cambria Math" panose="02040503050406030204" pitchFamily="18" charset="0"/>
                      </a:rPr>
                      <m:t>𝐿𝐶𝐴</m:t>
                    </m:r>
                  </m:oMath>
                </a14:m>
                <a:r>
                  <a:rPr lang="en-US" dirty="0"/>
                  <a:t> </a:t>
                </a:r>
                <a:r>
                  <a:rPr lang="bg-BG" dirty="0"/>
                  <a:t>връх е предшественик на даден връх.</a:t>
                </a:r>
                <a:endParaRPr lang="en-US" dirty="0"/>
              </a:p>
              <a:p>
                <a:pPr marL="0" indent="0" algn="just">
                  <a:buNone/>
                </a:pPr>
                <a:r>
                  <a:rPr lang="bg-BG" dirty="0"/>
                  <a:t>Сложност: </a:t>
                </a:r>
                <a14:m>
                  <m:oMath xmlns:m="http://schemas.openxmlformats.org/officeDocument/2006/math">
                    <m:r>
                      <a:rPr lang="en-US" i="1" smtClean="0">
                        <a:latin typeface="Cambria Math" panose="02040503050406030204" pitchFamily="18" charset="0"/>
                      </a:rPr>
                      <m:t>𝑂</m:t>
                    </m:r>
                    <m:d>
                      <m:dPr>
                        <m:ctrlPr>
                          <a:rPr lang="en-US" i="1" smtClean="0">
                            <a:latin typeface="Cambria Math" panose="02040503050406030204" pitchFamily="18" charset="0"/>
                          </a:rPr>
                        </m:ctrlPr>
                      </m:dPr>
                      <m:e>
                        <m:r>
                          <a:rPr lang="en-US" i="1">
                            <a:latin typeface="Cambria Math" panose="02040503050406030204" pitchFamily="18" charset="0"/>
                          </a:rPr>
                          <m:t>𝑀𝐴𝑋</m:t>
                        </m:r>
                        <m:r>
                          <a:rPr lang="en-US" b="0" i="1" smtClean="0">
                            <a:latin typeface="Cambria Math" panose="02040503050406030204" pitchFamily="18" charset="0"/>
                          </a:rPr>
                          <m:t>𝐾</m:t>
                        </m:r>
                        <m:func>
                          <m:funcPr>
                            <m:ctrlPr>
                              <a:rPr lang="en-US" i="1">
                                <a:latin typeface="Cambria Math" panose="02040503050406030204" pitchFamily="18" charset="0"/>
                              </a:rPr>
                            </m:ctrlPr>
                          </m:funcPr>
                          <m:fName>
                            <m:r>
                              <m:rPr>
                                <m:sty m:val="p"/>
                              </m:rPr>
                              <a:rPr lang="en-US">
                                <a:latin typeface="Cambria Math" panose="02040503050406030204" pitchFamily="18" charset="0"/>
                              </a:rPr>
                              <m:t>log</m:t>
                            </m:r>
                          </m:fName>
                          <m:e>
                            <m:r>
                              <a:rPr lang="en-US" i="1">
                                <a:latin typeface="Cambria Math" panose="02040503050406030204" pitchFamily="18" charset="0"/>
                              </a:rPr>
                              <m:t>𝑀𝐴𝑋𝐾</m:t>
                            </m:r>
                          </m:e>
                        </m:func>
                        <m:func>
                          <m:funcPr>
                            <m:ctrlPr>
                              <a:rPr lang="en-US" i="1">
                                <a:latin typeface="Cambria Math" panose="02040503050406030204" pitchFamily="18" charset="0"/>
                              </a:rPr>
                            </m:ctrlPr>
                          </m:funcPr>
                          <m:fName>
                            <m:r>
                              <m:rPr>
                                <m:sty m:val="p"/>
                              </m:rPr>
                              <a:rPr lang="en-US">
                                <a:latin typeface="Cambria Math" panose="02040503050406030204" pitchFamily="18" charset="0"/>
                              </a:rPr>
                              <m:t>log</m:t>
                            </m:r>
                          </m:fName>
                          <m:e>
                            <m:func>
                              <m:funcPr>
                                <m:ctrlPr>
                                  <a:rPr lang="en-US" i="1">
                                    <a:latin typeface="Cambria Math" panose="02040503050406030204" pitchFamily="18" charset="0"/>
                                  </a:rPr>
                                </m:ctrlPr>
                              </m:funcPr>
                              <m:fName>
                                <m:r>
                                  <m:rPr>
                                    <m:sty m:val="p"/>
                                  </m:rPr>
                                  <a:rPr lang="en-US">
                                    <a:latin typeface="Cambria Math" panose="02040503050406030204" pitchFamily="18" charset="0"/>
                                  </a:rPr>
                                  <m:t>log</m:t>
                                </m:r>
                              </m:fName>
                              <m:e>
                                <m:r>
                                  <a:rPr lang="en-US" i="1">
                                    <a:latin typeface="Cambria Math" panose="02040503050406030204" pitchFamily="18" charset="0"/>
                                  </a:rPr>
                                  <m:t>𝑀𝐴𝑋</m:t>
                                </m:r>
                                <m:r>
                                  <a:rPr lang="en-US" b="0" i="1" smtClean="0">
                                    <a:latin typeface="Cambria Math" panose="02040503050406030204" pitchFamily="18" charset="0"/>
                                  </a:rPr>
                                  <m:t>𝐾</m:t>
                                </m:r>
                              </m:e>
                            </m:func>
                          </m:e>
                        </m:func>
                        <m:r>
                          <a:rPr lang="en-US" b="0" i="1" smtClean="0">
                            <a:latin typeface="Cambria Math" panose="02040503050406030204" pitchFamily="18" charset="0"/>
                          </a:rPr>
                          <m:t>+</m:t>
                        </m:r>
                        <m:r>
                          <a:rPr lang="en-US" b="0" i="1" smtClean="0">
                            <a:latin typeface="Cambria Math" panose="02040503050406030204" pitchFamily="18" charset="0"/>
                          </a:rPr>
                          <m:t>𝑁</m:t>
                        </m:r>
                      </m:e>
                    </m:d>
                  </m:oMath>
                </a14:m>
                <a:r>
                  <a:rPr lang="en-US" dirty="0"/>
                  <a:t>.</a:t>
                </a:r>
                <a:endParaRPr lang="bg-BG" dirty="0"/>
              </a:p>
              <a:p>
                <a:pPr marL="0" indent="0" algn="just">
                  <a:buNone/>
                </a:pPr>
                <a:endParaRPr lang="bg-BG" dirty="0"/>
              </a:p>
            </p:txBody>
          </p:sp>
        </mc:Choice>
        <mc:Fallback>
          <p:sp>
            <p:nvSpPr>
              <p:cNvPr id="14" name="Content Placeholder 2">
                <a:extLst>
                  <a:ext uri="{FF2B5EF4-FFF2-40B4-BE49-F238E27FC236}">
                    <a16:creationId xmlns:a16="http://schemas.microsoft.com/office/drawing/2014/main" id="{9DCCC375-A092-EBCA-3DD9-F5B21FBA6BCA}"/>
                  </a:ext>
                </a:extLst>
              </p:cNvPr>
              <p:cNvSpPr txBox="1">
                <a:spLocks noRot="1" noChangeAspect="1" noMove="1" noResize="1" noEditPoints="1" noAdjustHandles="1" noChangeArrowheads="1" noChangeShapeType="1" noTextEdit="1"/>
              </p:cNvSpPr>
              <p:nvPr/>
            </p:nvSpPr>
            <p:spPr>
              <a:xfrm>
                <a:off x="685801" y="2142067"/>
                <a:ext cx="10131425" cy="4106333"/>
              </a:xfrm>
              <a:prstGeom prst="rect">
                <a:avLst/>
              </a:prstGeom>
              <a:blipFill>
                <a:blip r:embed="rId3"/>
                <a:stretch>
                  <a:fillRect l="-542" t="-742" r="-542"/>
                </a:stretch>
              </a:blipFill>
            </p:spPr>
            <p:txBody>
              <a:bodyPr/>
              <a:lstStyle/>
              <a:p>
                <a:r>
                  <a:rPr lang="bg-BG">
                    <a:noFill/>
                  </a:rPr>
                  <a:t> </a:t>
                </a:r>
              </a:p>
            </p:txBody>
          </p:sp>
        </mc:Fallback>
      </mc:AlternateContent>
    </p:spTree>
    <p:extLst>
      <p:ext uri="{BB962C8B-B14F-4D97-AF65-F5344CB8AC3E}">
        <p14:creationId xmlns:p14="http://schemas.microsoft.com/office/powerpoint/2010/main" val="2464371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99FE612C-5818-3754-4B87-31B7825ACA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9C6D21-2030-7220-95F1-E913265E2A40}"/>
              </a:ext>
            </a:extLst>
          </p:cNvPr>
          <p:cNvSpPr>
            <a:spLocks noGrp="1"/>
          </p:cNvSpPr>
          <p:nvPr>
            <p:ph type="title"/>
          </p:nvPr>
        </p:nvSpPr>
        <p:spPr/>
        <p:txBody>
          <a:bodyPr/>
          <a:lstStyle/>
          <a:p>
            <a:r>
              <a:rPr lang="bg-BG" dirty="0"/>
              <a:t>ДОМАШНО (ЗАДАЧИ ЗА УПРАЖНЕНИЕ)</a:t>
            </a:r>
          </a:p>
        </p:txBody>
      </p:sp>
      <p:pic>
        <p:nvPicPr>
          <p:cNvPr id="13" name="Content Placeholder 12">
            <a:extLst>
              <a:ext uri="{FF2B5EF4-FFF2-40B4-BE49-F238E27FC236}">
                <a16:creationId xmlns:a16="http://schemas.microsoft.com/office/drawing/2014/main" id="{4A37340C-664B-2A05-A7B1-04028C3574CE}"/>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p:sp>
        <p:nvSpPr>
          <p:cNvPr id="14" name="Content Placeholder 2">
            <a:extLst>
              <a:ext uri="{FF2B5EF4-FFF2-40B4-BE49-F238E27FC236}">
                <a16:creationId xmlns:a16="http://schemas.microsoft.com/office/drawing/2014/main" id="{39A15988-CD4D-0E1E-F306-9930E80A2D67}"/>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algn="just"/>
            <a:r>
              <a:rPr lang="bg-BG" dirty="0"/>
              <a:t>Дорешаване на</a:t>
            </a:r>
            <a:r>
              <a:rPr lang="en-US" dirty="0"/>
              <a:t> </a:t>
            </a:r>
            <a:r>
              <a:rPr lang="bg-BG" dirty="0"/>
              <a:t>задача </a:t>
            </a:r>
            <a:r>
              <a:rPr lang="en-US" dirty="0"/>
              <a:t>A3. breakdown</a:t>
            </a:r>
            <a:r>
              <a:rPr lang="bg-BG" dirty="0"/>
              <a:t>, Зимен турнир, 2011 година  - </a:t>
            </a:r>
            <a:r>
              <a:rPr lang="bg-BG" dirty="0">
                <a:hlinkClick r:id="rId3"/>
              </a:rPr>
              <a:t>линк</a:t>
            </a:r>
            <a:r>
              <a:rPr lang="bg-BG" dirty="0"/>
              <a:t> към условието. </a:t>
            </a:r>
          </a:p>
          <a:p>
            <a:pPr algn="just"/>
            <a:r>
              <a:rPr lang="bg-BG" dirty="0"/>
              <a:t>Дорешаване на задача </a:t>
            </a:r>
            <a:r>
              <a:rPr lang="en-US" dirty="0"/>
              <a:t>1292D. Chaotic V.</a:t>
            </a:r>
            <a:r>
              <a:rPr lang="bg-BG" dirty="0"/>
              <a:t>, </a:t>
            </a:r>
            <a:r>
              <a:rPr lang="en-US" dirty="0" err="1"/>
              <a:t>Codeforces</a:t>
            </a:r>
            <a:r>
              <a:rPr lang="bg-BG" dirty="0"/>
              <a:t> - </a:t>
            </a:r>
            <a:r>
              <a:rPr lang="bg-BG" dirty="0">
                <a:hlinkClick r:id="rId4"/>
              </a:rPr>
              <a:t>линк</a:t>
            </a:r>
            <a:r>
              <a:rPr lang="bg-BG" dirty="0"/>
              <a:t> към условието.</a:t>
            </a:r>
          </a:p>
          <a:p>
            <a:pPr algn="just"/>
            <a:r>
              <a:rPr lang="bg-BG" dirty="0"/>
              <a:t>Задача 613</a:t>
            </a:r>
            <a:r>
              <a:rPr lang="en-US" dirty="0"/>
              <a:t>D. Kingdom and its Cities</a:t>
            </a:r>
            <a:r>
              <a:rPr lang="bg-BG" dirty="0"/>
              <a:t>, </a:t>
            </a:r>
            <a:r>
              <a:rPr lang="en-US" dirty="0" err="1"/>
              <a:t>Codeforces</a:t>
            </a:r>
            <a:r>
              <a:rPr lang="bg-BG" dirty="0"/>
              <a:t> - </a:t>
            </a:r>
            <a:r>
              <a:rPr lang="bg-BG" dirty="0">
                <a:hlinkClick r:id="rId5"/>
              </a:rPr>
              <a:t>линк</a:t>
            </a:r>
            <a:r>
              <a:rPr lang="bg-BG" dirty="0"/>
              <a:t> към условието.</a:t>
            </a:r>
            <a:endParaRPr lang="en-US" dirty="0"/>
          </a:p>
          <a:p>
            <a:pPr algn="just"/>
            <a:r>
              <a:rPr lang="bg-BG" dirty="0"/>
              <a:t>Задача </a:t>
            </a:r>
            <a:r>
              <a:rPr lang="en-US" dirty="0"/>
              <a:t>Adjacent Leaves</a:t>
            </a:r>
            <a:r>
              <a:rPr lang="bg-BG" dirty="0"/>
              <a:t>, </a:t>
            </a:r>
            <a:r>
              <a:rPr lang="en-US" dirty="0" err="1"/>
              <a:t>CodeChef</a:t>
            </a:r>
            <a:r>
              <a:rPr lang="bg-BG" dirty="0"/>
              <a:t> - </a:t>
            </a:r>
            <a:r>
              <a:rPr lang="bg-BG" dirty="0">
                <a:solidFill>
                  <a:srgbClr val="AAF172"/>
                </a:solidFill>
                <a:hlinkClick r:id="rId6">
                  <a:extLst>
                    <a:ext uri="{A12FA001-AC4F-418D-AE19-62706E023703}">
                      <ahyp:hlinkClr xmlns:ahyp="http://schemas.microsoft.com/office/drawing/2018/hyperlinkcolor" val="tx"/>
                    </a:ext>
                  </a:extLst>
                </a:hlinkClick>
              </a:rPr>
              <a:t>линк</a:t>
            </a:r>
            <a:r>
              <a:rPr lang="bg-BG" dirty="0"/>
              <a:t> към условието.</a:t>
            </a:r>
          </a:p>
          <a:p>
            <a:pPr algn="just"/>
            <a:endParaRPr lang="bg-BG" dirty="0"/>
          </a:p>
          <a:p>
            <a:pPr algn="just"/>
            <a:endParaRPr lang="bg-BG" dirty="0"/>
          </a:p>
          <a:p>
            <a:pPr algn="just"/>
            <a:endParaRPr lang="bg-BG" dirty="0"/>
          </a:p>
        </p:txBody>
      </p:sp>
    </p:spTree>
    <p:extLst>
      <p:ext uri="{BB962C8B-B14F-4D97-AF65-F5344CB8AC3E}">
        <p14:creationId xmlns:p14="http://schemas.microsoft.com/office/powerpoint/2010/main" val="69434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rgbClr val="4F98AF"/>
            </a:gs>
            <a:gs pos="23000">
              <a:srgbClr val="519AAF"/>
            </a:gs>
            <a:gs pos="69000">
              <a:srgbClr val="448EA5"/>
            </a:gs>
            <a:gs pos="97000">
              <a:srgbClr val="3A849D"/>
            </a:gs>
          </a:gsLst>
          <a:path path="circle">
            <a:fillToRect l="50000" t="50000" r="50000" b="50000"/>
          </a:path>
        </a:gradFill>
        <a:effectLst/>
      </p:bgPr>
    </p:bg>
    <p:spTree>
      <p:nvGrpSpPr>
        <p:cNvPr id="1" name="">
          <a:extLst>
            <a:ext uri="{FF2B5EF4-FFF2-40B4-BE49-F238E27FC236}">
              <a16:creationId xmlns:a16="http://schemas.microsoft.com/office/drawing/2014/main" id="{8C7B4299-6BE9-4384-3F00-10648F84D6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3C6288-2A6E-4DD0-6C63-9E402B928519}"/>
              </a:ext>
            </a:extLst>
          </p:cNvPr>
          <p:cNvSpPr>
            <a:spLocks noGrp="1"/>
          </p:cNvSpPr>
          <p:nvPr>
            <p:ph type="ctrTitle"/>
          </p:nvPr>
        </p:nvSpPr>
        <p:spPr>
          <a:xfrm>
            <a:off x="4997687" y="2237602"/>
            <a:ext cx="6596363" cy="2382795"/>
          </a:xfrm>
        </p:spPr>
        <p:txBody>
          <a:bodyPr>
            <a:noAutofit/>
          </a:bodyPr>
          <a:lstStyle/>
          <a:p>
            <a:r>
              <a:rPr lang="bg-BG" sz="8000" b="1" cap="none"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БЛАГОДАРЯ ЗА ВНИМАНИЕТО!</a:t>
            </a:r>
          </a:p>
        </p:txBody>
      </p:sp>
      <p:sp>
        <p:nvSpPr>
          <p:cNvPr id="4" name="Текстово поле 4">
            <a:extLst>
              <a:ext uri="{FF2B5EF4-FFF2-40B4-BE49-F238E27FC236}">
                <a16:creationId xmlns:a16="http://schemas.microsoft.com/office/drawing/2014/main" id="{B9502DCE-67BA-C5CC-4A1A-B3C5D829D11A}"/>
              </a:ext>
            </a:extLst>
          </p:cNvPr>
          <p:cNvSpPr txBox="1"/>
          <p:nvPr/>
        </p:nvSpPr>
        <p:spPr>
          <a:xfrm>
            <a:off x="8311978" y="6488668"/>
            <a:ext cx="3880021" cy="369332"/>
          </a:xfrm>
          <a:prstGeom prst="rect">
            <a:avLst/>
          </a:prstGeom>
          <a:noFill/>
        </p:spPr>
        <p:txBody>
          <a:bodyPr wrap="square" rtlCol="0">
            <a:spAutoFit/>
          </a:bodyPr>
          <a:lstStyle/>
          <a:p>
            <a:pPr algn="r"/>
            <a:r>
              <a:rPr lang="bg-BG" dirty="0">
                <a:solidFill>
                  <a:srgbClr val="BFE1A4"/>
                </a:solidFill>
              </a:rPr>
              <a:t>Изготвил: Илиян Йорданов </a:t>
            </a:r>
            <a:r>
              <a:rPr lang="bg-BG" dirty="0" err="1">
                <a:solidFill>
                  <a:srgbClr val="BFE1A4"/>
                </a:solidFill>
              </a:rPr>
              <a:t>Йорданов</a:t>
            </a:r>
            <a:endParaRPr lang="bg-BG" dirty="0">
              <a:solidFill>
                <a:srgbClr val="BFE1A4"/>
              </a:solidFill>
            </a:endParaRPr>
          </a:p>
        </p:txBody>
      </p:sp>
    </p:spTree>
    <p:extLst>
      <p:ext uri="{BB962C8B-B14F-4D97-AF65-F5344CB8AC3E}">
        <p14:creationId xmlns:p14="http://schemas.microsoft.com/office/powerpoint/2010/main" val="502347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B4402DE2-95A0-78E6-A7C1-8A9D5938A3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F61B94-FAAD-5934-982E-5F0936FF8AAC}"/>
              </a:ext>
            </a:extLst>
          </p:cNvPr>
          <p:cNvSpPr>
            <a:spLocks noGrp="1"/>
          </p:cNvSpPr>
          <p:nvPr>
            <p:ph type="title"/>
          </p:nvPr>
        </p:nvSpPr>
        <p:spPr/>
        <p:txBody>
          <a:bodyPr/>
          <a:lstStyle/>
          <a:p>
            <a:r>
              <a:rPr lang="bg-BG" dirty="0"/>
              <a:t>ПОДГОТВИТЕЛНА ЗАДАЧА – </a:t>
            </a:r>
            <a:r>
              <a:rPr lang="en-US" dirty="0"/>
              <a:t>CK2. CHASE, </a:t>
            </a:r>
            <a:r>
              <a:rPr lang="bg-BG" dirty="0"/>
              <a:t>Контролно №3, 2023 година</a:t>
            </a:r>
          </a:p>
        </p:txBody>
      </p:sp>
      <p:pic>
        <p:nvPicPr>
          <p:cNvPr id="13" name="Content Placeholder 12">
            <a:extLst>
              <a:ext uri="{FF2B5EF4-FFF2-40B4-BE49-F238E27FC236}">
                <a16:creationId xmlns:a16="http://schemas.microsoft.com/office/drawing/2014/main" id="{2D5B2A3B-B774-08BB-119C-8B6E20936DAF}"/>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mc:Choice xmlns:a14="http://schemas.microsoft.com/office/drawing/2010/main" Requires="a14">
          <p:sp>
            <p:nvSpPr>
              <p:cNvPr id="14" name="Content Placeholder 2">
                <a:extLst>
                  <a:ext uri="{FF2B5EF4-FFF2-40B4-BE49-F238E27FC236}">
                    <a16:creationId xmlns:a16="http://schemas.microsoft.com/office/drawing/2014/main" id="{819420AC-D098-BD3C-AAB3-8345F053A5B0}"/>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Дадено е дърво</a:t>
                </a:r>
                <a:r>
                  <a:rPr lang="en-US" dirty="0"/>
                  <a:t> </a:t>
                </a:r>
                <a:r>
                  <a:rPr lang="bg-BG" dirty="0"/>
                  <a:t>с </a:t>
                </a:r>
                <a14:m>
                  <m:oMath xmlns:m="http://schemas.openxmlformats.org/officeDocument/2006/math">
                    <m:r>
                      <a:rPr lang="en-US" i="1" dirty="0">
                        <a:latin typeface="Cambria Math" panose="02040503050406030204" pitchFamily="18" charset="0"/>
                      </a:rPr>
                      <m:t>𝑁</m:t>
                    </m:r>
                  </m:oMath>
                </a14:m>
                <a:r>
                  <a:rPr lang="en-US" dirty="0"/>
                  <a:t> </a:t>
                </a:r>
                <a:r>
                  <a:rPr lang="bg-BG" dirty="0"/>
                  <a:t>върха</a:t>
                </a:r>
                <a:r>
                  <a:rPr lang="en-US" dirty="0"/>
                  <a:t> </a:t>
                </a:r>
                <a:r>
                  <a:rPr lang="bg-BG" dirty="0"/>
                  <a:t>и корен връх 1, като всеки връх има стойност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𝐴</m:t>
                        </m:r>
                      </m:e>
                      <m:sub>
                        <m:r>
                          <a:rPr lang="en-US" i="1" dirty="0">
                            <a:latin typeface="Cambria Math" panose="02040503050406030204" pitchFamily="18" charset="0"/>
                          </a:rPr>
                          <m:t>𝑖</m:t>
                        </m:r>
                      </m:sub>
                    </m:sSub>
                  </m:oMath>
                </a14:m>
                <a:r>
                  <a:rPr lang="bg-BG" dirty="0"/>
                  <a:t>.</a:t>
                </a:r>
                <a:r>
                  <a:rPr lang="en-US" dirty="0"/>
                  <a:t> </a:t>
                </a:r>
                <a:r>
                  <a:rPr lang="bg-BG" dirty="0"/>
                  <a:t>Търсим най-дългия прост път без </a:t>
                </a:r>
                <a:r>
                  <a:rPr lang="en-US" dirty="0"/>
                  <a:t>“</a:t>
                </a:r>
                <a:r>
                  <a:rPr lang="bg-BG" dirty="0"/>
                  <a:t>завой</a:t>
                </a:r>
                <a:r>
                  <a:rPr lang="en-US" dirty="0"/>
                  <a:t>”, </a:t>
                </a:r>
                <a:r>
                  <a:rPr lang="bg-BG" dirty="0"/>
                  <a:t>за който НОД от стойностите е повече от 1.</a:t>
                </a:r>
              </a:p>
              <a:p>
                <a:pPr marL="0" indent="0" algn="just">
                  <a:buNone/>
                </a:pPr>
                <a:r>
                  <a:rPr lang="bg-BG" dirty="0"/>
                  <a:t>Ограничения: </a:t>
                </a:r>
                <a14:m>
                  <m:oMath xmlns:m="http://schemas.openxmlformats.org/officeDocument/2006/math">
                    <m:r>
                      <a:rPr lang="en-US" i="1" dirty="0">
                        <a:latin typeface="Cambria Math" panose="02040503050406030204" pitchFamily="18" charset="0"/>
                      </a:rPr>
                      <m:t>𝑁</m:t>
                    </m:r>
                    <m:r>
                      <a:rPr lang="en-US" b="0" i="1" dirty="0" smtClean="0">
                        <a:latin typeface="Cambria Math" panose="02040503050406030204" pitchFamily="18" charset="0"/>
                      </a:rPr>
                      <m:t>≤</m:t>
                    </m:r>
                    <m:sSup>
                      <m:sSupPr>
                        <m:ctrlPr>
                          <a:rPr lang="en-US" b="0" i="1" dirty="0" smtClean="0">
                            <a:latin typeface="Cambria Math" panose="02040503050406030204" pitchFamily="18" charset="0"/>
                          </a:rPr>
                        </m:ctrlPr>
                      </m:sSupPr>
                      <m:e>
                        <m:r>
                          <a:rPr lang="en-US" b="0" i="1" dirty="0" smtClean="0">
                            <a:latin typeface="Cambria Math" panose="02040503050406030204" pitchFamily="18" charset="0"/>
                          </a:rPr>
                          <m:t>10</m:t>
                        </m:r>
                      </m:e>
                      <m:sup>
                        <m:r>
                          <a:rPr lang="en-US" b="0" i="1" dirty="0" smtClean="0">
                            <a:latin typeface="Cambria Math" panose="02040503050406030204" pitchFamily="18" charset="0"/>
                          </a:rPr>
                          <m:t>5</m:t>
                        </m:r>
                      </m:sup>
                    </m:sSup>
                  </m:oMath>
                </a14:m>
                <a:r>
                  <a:rPr lang="en-US" dirty="0"/>
                  <a:t>,</a:t>
                </a:r>
                <a:r>
                  <a:rPr lang="bg-BG"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𝐴</m:t>
                        </m:r>
                      </m:e>
                      <m:sub>
                        <m:r>
                          <a:rPr lang="en-US" i="1" dirty="0">
                            <a:latin typeface="Cambria Math" panose="02040503050406030204" pitchFamily="18" charset="0"/>
                          </a:rPr>
                          <m:t>𝑖</m:t>
                        </m:r>
                      </m:sub>
                    </m:sSub>
                    <m:r>
                      <a:rPr lang="en-US" b="0" i="1" dirty="0" smtClean="0">
                        <a:latin typeface="Cambria Math" panose="02040503050406030204" pitchFamily="18" charset="0"/>
                      </a:rPr>
                      <m:t>≤2.</m:t>
                    </m:r>
                    <m:sSup>
                      <m:sSupPr>
                        <m:ctrlPr>
                          <a:rPr lang="en-US" b="0" i="1" dirty="0" smtClean="0">
                            <a:latin typeface="Cambria Math" panose="02040503050406030204" pitchFamily="18" charset="0"/>
                          </a:rPr>
                        </m:ctrlPr>
                      </m:sSupPr>
                      <m:e>
                        <m:r>
                          <a:rPr lang="en-US" b="0" i="1" dirty="0" smtClean="0">
                            <a:latin typeface="Cambria Math" panose="02040503050406030204" pitchFamily="18" charset="0"/>
                          </a:rPr>
                          <m:t>10</m:t>
                        </m:r>
                      </m:e>
                      <m:sup>
                        <m:r>
                          <a:rPr lang="en-US" b="0" i="1" dirty="0" smtClean="0">
                            <a:latin typeface="Cambria Math" panose="02040503050406030204" pitchFamily="18" charset="0"/>
                          </a:rPr>
                          <m:t>6</m:t>
                        </m:r>
                      </m:sup>
                    </m:sSup>
                  </m:oMath>
                </a14:m>
                <a:r>
                  <a:rPr lang="en-US" dirty="0"/>
                  <a:t>.</a:t>
                </a:r>
              </a:p>
              <a:p>
                <a:pPr marL="0" indent="0" algn="just">
                  <a:buNone/>
                </a:pPr>
                <a:r>
                  <a:rPr lang="bg-BG" dirty="0">
                    <a:hlinkClick r:id="rId3"/>
                  </a:rPr>
                  <a:t>Линк</a:t>
                </a:r>
                <a:r>
                  <a:rPr lang="bg-BG" dirty="0"/>
                  <a:t> към условието.</a:t>
                </a:r>
              </a:p>
            </p:txBody>
          </p:sp>
        </mc:Choice>
        <mc:Fallback>
          <p:sp>
            <p:nvSpPr>
              <p:cNvPr id="14" name="Content Placeholder 2">
                <a:extLst>
                  <a:ext uri="{FF2B5EF4-FFF2-40B4-BE49-F238E27FC236}">
                    <a16:creationId xmlns:a16="http://schemas.microsoft.com/office/drawing/2014/main" id="{819420AC-D098-BD3C-AAB3-8345F053A5B0}"/>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4"/>
                <a:stretch>
                  <a:fillRect l="-542" t="-835" r="-542"/>
                </a:stretch>
              </a:blipFill>
            </p:spPr>
            <p:txBody>
              <a:bodyPr/>
              <a:lstStyle/>
              <a:p>
                <a:r>
                  <a:rPr lang="bg-BG">
                    <a:noFill/>
                  </a:rPr>
                  <a:t> </a:t>
                </a:r>
              </a:p>
            </p:txBody>
          </p:sp>
        </mc:Fallback>
      </mc:AlternateContent>
    </p:spTree>
    <p:extLst>
      <p:ext uri="{BB962C8B-B14F-4D97-AF65-F5344CB8AC3E}">
        <p14:creationId xmlns:p14="http://schemas.microsoft.com/office/powerpoint/2010/main" val="316804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AE38D962-F666-A2CC-146C-DAC05B1D8E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055D72-5D14-EBFB-65F6-DDF9D3633BF4}"/>
              </a:ext>
            </a:extLst>
          </p:cNvPr>
          <p:cNvSpPr>
            <a:spLocks noGrp="1"/>
          </p:cNvSpPr>
          <p:nvPr>
            <p:ph type="title"/>
          </p:nvPr>
        </p:nvSpPr>
        <p:spPr/>
        <p:txBody>
          <a:bodyPr/>
          <a:lstStyle/>
          <a:p>
            <a:r>
              <a:rPr lang="bg-BG" dirty="0"/>
              <a:t>ПОДГОТВИТЕЛНА ЗАДАЧА – </a:t>
            </a:r>
            <a:r>
              <a:rPr lang="en-US" dirty="0"/>
              <a:t>CK2. CHASE, </a:t>
            </a:r>
            <a:r>
              <a:rPr lang="bg-BG" dirty="0"/>
              <a:t>Контролно №3, 2023 година</a:t>
            </a:r>
          </a:p>
        </p:txBody>
      </p:sp>
      <p:pic>
        <p:nvPicPr>
          <p:cNvPr id="13" name="Content Placeholder 12">
            <a:extLst>
              <a:ext uri="{FF2B5EF4-FFF2-40B4-BE49-F238E27FC236}">
                <a16:creationId xmlns:a16="http://schemas.microsoft.com/office/drawing/2014/main" id="{CF7931E0-2717-F894-382F-974015A99CE1}"/>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mc:Choice xmlns:a14="http://schemas.microsoft.com/office/drawing/2010/main" Requires="a14">
          <p:sp>
            <p:nvSpPr>
              <p:cNvPr id="14" name="Content Placeholder 2">
                <a:extLst>
                  <a:ext uri="{FF2B5EF4-FFF2-40B4-BE49-F238E27FC236}">
                    <a16:creationId xmlns:a16="http://schemas.microsoft.com/office/drawing/2014/main" id="{1417AA6C-4DA1-4189-31EC-4DC1614DEE4E}"/>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Дадено е дърво</a:t>
                </a:r>
                <a:r>
                  <a:rPr lang="en-US" dirty="0"/>
                  <a:t> </a:t>
                </a:r>
                <a:r>
                  <a:rPr lang="bg-BG" dirty="0"/>
                  <a:t>с </a:t>
                </a:r>
                <a14:m>
                  <m:oMath xmlns:m="http://schemas.openxmlformats.org/officeDocument/2006/math">
                    <m:r>
                      <a:rPr lang="en-US" i="1" dirty="0">
                        <a:latin typeface="Cambria Math" panose="02040503050406030204" pitchFamily="18" charset="0"/>
                      </a:rPr>
                      <m:t>𝑁</m:t>
                    </m:r>
                  </m:oMath>
                </a14:m>
                <a:r>
                  <a:rPr lang="en-US" dirty="0"/>
                  <a:t> </a:t>
                </a:r>
                <a:r>
                  <a:rPr lang="bg-BG" dirty="0"/>
                  <a:t>върха</a:t>
                </a:r>
                <a:r>
                  <a:rPr lang="en-US" dirty="0"/>
                  <a:t> </a:t>
                </a:r>
                <a:r>
                  <a:rPr lang="bg-BG" dirty="0"/>
                  <a:t>и корен връх 1, като всеки връх има стойност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𝐴</m:t>
                        </m:r>
                      </m:e>
                      <m:sub>
                        <m:r>
                          <a:rPr lang="en-US" i="1" dirty="0">
                            <a:latin typeface="Cambria Math" panose="02040503050406030204" pitchFamily="18" charset="0"/>
                          </a:rPr>
                          <m:t>𝑖</m:t>
                        </m:r>
                      </m:sub>
                    </m:sSub>
                  </m:oMath>
                </a14:m>
                <a:r>
                  <a:rPr lang="bg-BG" dirty="0"/>
                  <a:t>.</a:t>
                </a:r>
                <a:r>
                  <a:rPr lang="en-US" dirty="0"/>
                  <a:t> </a:t>
                </a:r>
                <a:r>
                  <a:rPr lang="bg-BG" dirty="0"/>
                  <a:t>Търсим най-дългия прост път без </a:t>
                </a:r>
                <a:r>
                  <a:rPr lang="en-US" dirty="0"/>
                  <a:t>“</a:t>
                </a:r>
                <a:r>
                  <a:rPr lang="bg-BG" dirty="0"/>
                  <a:t>завой</a:t>
                </a:r>
                <a:r>
                  <a:rPr lang="en-US" dirty="0"/>
                  <a:t>”, </a:t>
                </a:r>
                <a:r>
                  <a:rPr lang="bg-BG" dirty="0"/>
                  <a:t>за който НОД от стойностите е повече от 1.</a:t>
                </a:r>
              </a:p>
              <a:p>
                <a:pPr marL="0" indent="0" algn="just">
                  <a:buNone/>
                </a:pPr>
                <a:r>
                  <a:rPr lang="bg-BG" dirty="0"/>
                  <a:t>Ограничения: </a:t>
                </a:r>
                <a14:m>
                  <m:oMath xmlns:m="http://schemas.openxmlformats.org/officeDocument/2006/math">
                    <m:r>
                      <a:rPr lang="en-US" i="1" dirty="0">
                        <a:latin typeface="Cambria Math" panose="02040503050406030204" pitchFamily="18" charset="0"/>
                      </a:rPr>
                      <m:t>𝑁</m:t>
                    </m:r>
                    <m:r>
                      <a:rPr lang="en-US" b="0" i="1" dirty="0" smtClean="0">
                        <a:latin typeface="Cambria Math" panose="02040503050406030204" pitchFamily="18" charset="0"/>
                      </a:rPr>
                      <m:t>≤</m:t>
                    </m:r>
                    <m:sSup>
                      <m:sSupPr>
                        <m:ctrlPr>
                          <a:rPr lang="en-US" b="0" i="1" dirty="0" smtClean="0">
                            <a:latin typeface="Cambria Math" panose="02040503050406030204" pitchFamily="18" charset="0"/>
                          </a:rPr>
                        </m:ctrlPr>
                      </m:sSupPr>
                      <m:e>
                        <m:r>
                          <a:rPr lang="en-US" b="0" i="1" dirty="0" smtClean="0">
                            <a:latin typeface="Cambria Math" panose="02040503050406030204" pitchFamily="18" charset="0"/>
                          </a:rPr>
                          <m:t>10</m:t>
                        </m:r>
                      </m:e>
                      <m:sup>
                        <m:r>
                          <a:rPr lang="en-US" b="0" i="1" dirty="0" smtClean="0">
                            <a:latin typeface="Cambria Math" panose="02040503050406030204" pitchFamily="18" charset="0"/>
                          </a:rPr>
                          <m:t>5</m:t>
                        </m:r>
                      </m:sup>
                    </m:sSup>
                  </m:oMath>
                </a14:m>
                <a:r>
                  <a:rPr lang="en-US" dirty="0"/>
                  <a:t>,</a:t>
                </a:r>
                <a:r>
                  <a:rPr lang="bg-BG"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𝐴</m:t>
                        </m:r>
                      </m:e>
                      <m:sub>
                        <m:r>
                          <a:rPr lang="en-US" i="1" dirty="0">
                            <a:latin typeface="Cambria Math" panose="02040503050406030204" pitchFamily="18" charset="0"/>
                          </a:rPr>
                          <m:t>𝑖</m:t>
                        </m:r>
                      </m:sub>
                    </m:sSub>
                    <m:r>
                      <a:rPr lang="en-US" b="0" i="1" dirty="0" smtClean="0">
                        <a:latin typeface="Cambria Math" panose="02040503050406030204" pitchFamily="18" charset="0"/>
                      </a:rPr>
                      <m:t>≤2.</m:t>
                    </m:r>
                    <m:sSup>
                      <m:sSupPr>
                        <m:ctrlPr>
                          <a:rPr lang="en-US" b="0" i="1" dirty="0" smtClean="0">
                            <a:latin typeface="Cambria Math" panose="02040503050406030204" pitchFamily="18" charset="0"/>
                          </a:rPr>
                        </m:ctrlPr>
                      </m:sSupPr>
                      <m:e>
                        <m:r>
                          <a:rPr lang="en-US" b="0" i="1" dirty="0" smtClean="0">
                            <a:latin typeface="Cambria Math" panose="02040503050406030204" pitchFamily="18" charset="0"/>
                          </a:rPr>
                          <m:t>10</m:t>
                        </m:r>
                      </m:e>
                      <m:sup>
                        <m:r>
                          <a:rPr lang="en-US" b="0" i="1" dirty="0" smtClean="0">
                            <a:latin typeface="Cambria Math" panose="02040503050406030204" pitchFamily="18" charset="0"/>
                          </a:rPr>
                          <m:t>6</m:t>
                        </m:r>
                      </m:sup>
                    </m:sSup>
                  </m:oMath>
                </a14:m>
                <a:r>
                  <a:rPr lang="en-US" dirty="0"/>
                  <a:t>.</a:t>
                </a:r>
              </a:p>
              <a:p>
                <a:pPr marL="0" indent="0" algn="just">
                  <a:buNone/>
                </a:pPr>
                <a:r>
                  <a:rPr lang="bg-BG" dirty="0"/>
                  <a:t>Решение: Използваме определението за НОД и от него следва, че е достатъчно да разгледаме по отделно върховете с число, делящо се на</a:t>
                </a:r>
                <a:r>
                  <a:rPr lang="en-US" dirty="0"/>
                  <a:t> </a:t>
                </a:r>
                <a:r>
                  <a:rPr lang="bg-BG" dirty="0"/>
                  <a:t>фиксирана стойност или по-добре на фиксирано просто число. Намираме дължината на най-дългите пътища с динамично в получените компоненти</a:t>
                </a:r>
                <a:r>
                  <a:rPr lang="en-US" dirty="0"/>
                  <a:t>.</a:t>
                </a:r>
              </a:p>
              <a:p>
                <a:pPr marL="0" indent="0" algn="just">
                  <a:buNone/>
                </a:pPr>
                <a:endParaRPr lang="bg-BG" dirty="0"/>
              </a:p>
            </p:txBody>
          </p:sp>
        </mc:Choice>
        <mc:Fallback>
          <p:sp>
            <p:nvSpPr>
              <p:cNvPr id="14" name="Content Placeholder 2">
                <a:extLst>
                  <a:ext uri="{FF2B5EF4-FFF2-40B4-BE49-F238E27FC236}">
                    <a16:creationId xmlns:a16="http://schemas.microsoft.com/office/drawing/2014/main" id="{1417AA6C-4DA1-4189-31EC-4DC1614DEE4E}"/>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3"/>
                <a:stretch>
                  <a:fillRect l="-542" t="-835" r="-542"/>
                </a:stretch>
              </a:blipFill>
            </p:spPr>
            <p:txBody>
              <a:bodyPr/>
              <a:lstStyle/>
              <a:p>
                <a:r>
                  <a:rPr lang="bg-BG">
                    <a:noFill/>
                  </a:rPr>
                  <a:t> </a:t>
                </a:r>
              </a:p>
            </p:txBody>
          </p:sp>
        </mc:Fallback>
      </mc:AlternateContent>
    </p:spTree>
    <p:extLst>
      <p:ext uri="{BB962C8B-B14F-4D97-AF65-F5344CB8AC3E}">
        <p14:creationId xmlns:p14="http://schemas.microsoft.com/office/powerpoint/2010/main" val="1572899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B1571A01-57D1-3B88-8C88-6CCE05DA1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60A800-CC89-5245-EC2F-784D0B4A34F2}"/>
              </a:ext>
            </a:extLst>
          </p:cNvPr>
          <p:cNvSpPr>
            <a:spLocks noGrp="1"/>
          </p:cNvSpPr>
          <p:nvPr>
            <p:ph type="title"/>
          </p:nvPr>
        </p:nvSpPr>
        <p:spPr/>
        <p:txBody>
          <a:bodyPr/>
          <a:lstStyle/>
          <a:p>
            <a:r>
              <a:rPr lang="bg-BG" dirty="0"/>
              <a:t>ПОДГОТВИТЕЛНА ЗАДАЧА – </a:t>
            </a:r>
            <a:r>
              <a:rPr lang="en-US" dirty="0"/>
              <a:t>CK2. CHASE, </a:t>
            </a:r>
            <a:r>
              <a:rPr lang="bg-BG" dirty="0"/>
              <a:t>Контролно №3, 2023 година</a:t>
            </a:r>
          </a:p>
        </p:txBody>
      </p:sp>
      <p:pic>
        <p:nvPicPr>
          <p:cNvPr id="13" name="Content Placeholder 12">
            <a:extLst>
              <a:ext uri="{FF2B5EF4-FFF2-40B4-BE49-F238E27FC236}">
                <a16:creationId xmlns:a16="http://schemas.microsoft.com/office/drawing/2014/main" id="{7AF834D9-948D-1DAA-86C2-14A8C8DC1750}"/>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p:pic>
        <p:nvPicPr>
          <p:cNvPr id="4" name="Picture 3">
            <a:extLst>
              <a:ext uri="{FF2B5EF4-FFF2-40B4-BE49-F238E27FC236}">
                <a16:creationId xmlns:a16="http://schemas.microsoft.com/office/drawing/2014/main" id="{A940D4CD-FAD0-2403-B0C6-3415159ADF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1" y="2065867"/>
            <a:ext cx="4320000" cy="2375270"/>
          </a:xfrm>
          <a:prstGeom prst="rect">
            <a:avLst/>
          </a:prstGeom>
        </p:spPr>
      </p:pic>
      <p:pic>
        <p:nvPicPr>
          <p:cNvPr id="6" name="Picture 5">
            <a:extLst>
              <a:ext uri="{FF2B5EF4-FFF2-40B4-BE49-F238E27FC236}">
                <a16:creationId xmlns:a16="http://schemas.microsoft.com/office/drawing/2014/main" id="{8B204EE6-3BD7-A351-ED54-738510AB43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98912" y="2065423"/>
            <a:ext cx="4320000" cy="2375270"/>
          </a:xfrm>
          <a:prstGeom prst="rect">
            <a:avLst/>
          </a:prstGeom>
        </p:spPr>
      </p:pic>
      <p:pic>
        <p:nvPicPr>
          <p:cNvPr id="8" name="Picture 7">
            <a:extLst>
              <a:ext uri="{FF2B5EF4-FFF2-40B4-BE49-F238E27FC236}">
                <a16:creationId xmlns:a16="http://schemas.microsoft.com/office/drawing/2014/main" id="{6C3D8ACC-9BAF-4D93-3C21-498218AB15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92357" y="4440693"/>
            <a:ext cx="4320000" cy="2375270"/>
          </a:xfrm>
          <a:prstGeom prst="rect">
            <a:avLst/>
          </a:prstGeom>
        </p:spPr>
      </p:pic>
    </p:spTree>
    <p:extLst>
      <p:ext uri="{BB962C8B-B14F-4D97-AF65-F5344CB8AC3E}">
        <p14:creationId xmlns:p14="http://schemas.microsoft.com/office/powerpoint/2010/main" val="1483850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1F200036-4E19-DFD2-9AF1-386011990D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95212B-FED8-3326-EB9D-47AC09F603AD}"/>
              </a:ext>
            </a:extLst>
          </p:cNvPr>
          <p:cNvSpPr>
            <a:spLocks noGrp="1"/>
          </p:cNvSpPr>
          <p:nvPr>
            <p:ph type="title"/>
          </p:nvPr>
        </p:nvSpPr>
        <p:spPr/>
        <p:txBody>
          <a:bodyPr/>
          <a:lstStyle/>
          <a:p>
            <a:r>
              <a:rPr lang="bg-BG" dirty="0"/>
              <a:t>ПОДГОТВИТЕЛНА ЗАДАЧА – </a:t>
            </a:r>
            <a:r>
              <a:rPr lang="en-US" dirty="0"/>
              <a:t>CK2. CHASE, </a:t>
            </a:r>
            <a:r>
              <a:rPr lang="bg-BG" dirty="0"/>
              <a:t>Контролно №3, 2023 година</a:t>
            </a:r>
          </a:p>
        </p:txBody>
      </p:sp>
      <p:pic>
        <p:nvPicPr>
          <p:cNvPr id="13" name="Content Placeholder 12">
            <a:extLst>
              <a:ext uri="{FF2B5EF4-FFF2-40B4-BE49-F238E27FC236}">
                <a16:creationId xmlns:a16="http://schemas.microsoft.com/office/drawing/2014/main" id="{E8AD54D3-CB07-D056-327A-4BE4ADB2C7C1}"/>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3B58FD9B-1BF8-6D2E-B343-D314099A4618}"/>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Дадено е дърво</a:t>
                </a:r>
                <a:r>
                  <a:rPr lang="en-US" dirty="0"/>
                  <a:t> </a:t>
                </a:r>
                <a:r>
                  <a:rPr lang="bg-BG" dirty="0"/>
                  <a:t>с </a:t>
                </a:r>
                <a14:m>
                  <m:oMath xmlns:m="http://schemas.openxmlformats.org/officeDocument/2006/math">
                    <m:r>
                      <a:rPr lang="en-US" i="1" dirty="0" smtClean="0">
                        <a:latin typeface="Cambria Math" panose="02040503050406030204" pitchFamily="18" charset="0"/>
                      </a:rPr>
                      <m:t>𝑁</m:t>
                    </m:r>
                  </m:oMath>
                </a14:m>
                <a:r>
                  <a:rPr lang="en-US" dirty="0"/>
                  <a:t> </a:t>
                </a:r>
                <a:r>
                  <a:rPr lang="bg-BG" dirty="0"/>
                  <a:t>върха, като всеки връх има стойност </a:t>
                </a:r>
                <a14:m>
                  <m:oMath xmlns:m="http://schemas.openxmlformats.org/officeDocument/2006/math">
                    <m:sSub>
                      <m:sSubPr>
                        <m:ctrlPr>
                          <a:rPr lang="en-US" b="0" i="1" dirty="0" smtClean="0">
                            <a:latin typeface="Cambria Math" panose="02040503050406030204" pitchFamily="18" charset="0"/>
                          </a:rPr>
                        </m:ctrlPr>
                      </m:sSubPr>
                      <m:e>
                        <m:r>
                          <a:rPr lang="en-US" i="1" dirty="0" smtClean="0">
                            <a:latin typeface="Cambria Math" panose="02040503050406030204" pitchFamily="18" charset="0"/>
                          </a:rPr>
                          <m:t>𝐴</m:t>
                        </m:r>
                      </m:e>
                      <m:sub>
                        <m:r>
                          <a:rPr lang="en-US" b="0" i="1" dirty="0" smtClean="0">
                            <a:latin typeface="Cambria Math" panose="02040503050406030204" pitchFamily="18" charset="0"/>
                          </a:rPr>
                          <m:t>𝑖</m:t>
                        </m:r>
                      </m:sub>
                    </m:sSub>
                  </m:oMath>
                </a14:m>
                <a:r>
                  <a:rPr lang="bg-BG" dirty="0"/>
                  <a:t>.</a:t>
                </a:r>
                <a:r>
                  <a:rPr lang="en-US" dirty="0"/>
                  <a:t> </a:t>
                </a:r>
                <a:r>
                  <a:rPr lang="bg-BG" dirty="0"/>
                  <a:t>Търсим най-дългия прост път без </a:t>
                </a:r>
                <a:r>
                  <a:rPr lang="en-US" dirty="0"/>
                  <a:t>“</a:t>
                </a:r>
                <a:r>
                  <a:rPr lang="bg-BG" dirty="0"/>
                  <a:t>завой</a:t>
                </a:r>
                <a:r>
                  <a:rPr lang="en-US" dirty="0"/>
                  <a:t>”, </a:t>
                </a:r>
                <a:r>
                  <a:rPr lang="bg-BG" dirty="0"/>
                  <a:t>за който НОД от стойностите е повече от 1.</a:t>
                </a:r>
              </a:p>
              <a:p>
                <a:pPr marL="0" indent="0" algn="just">
                  <a:buNone/>
                </a:pPr>
                <a:r>
                  <a:rPr lang="bg-BG" dirty="0"/>
                  <a:t>Ограничения: </a:t>
                </a:r>
                <a14:m>
                  <m:oMath xmlns:m="http://schemas.openxmlformats.org/officeDocument/2006/math">
                    <m:r>
                      <a:rPr lang="en-US" i="1" dirty="0">
                        <a:latin typeface="Cambria Math" panose="02040503050406030204" pitchFamily="18" charset="0"/>
                      </a:rPr>
                      <m:t>𝑁</m:t>
                    </m:r>
                    <m:r>
                      <a:rPr lang="en-US" b="0" i="1" dirty="0" smtClean="0">
                        <a:latin typeface="Cambria Math" panose="02040503050406030204" pitchFamily="18" charset="0"/>
                      </a:rPr>
                      <m:t>≤</m:t>
                    </m:r>
                    <m:sSup>
                      <m:sSupPr>
                        <m:ctrlPr>
                          <a:rPr lang="en-US" b="0" i="1" dirty="0" smtClean="0">
                            <a:latin typeface="Cambria Math" panose="02040503050406030204" pitchFamily="18" charset="0"/>
                          </a:rPr>
                        </m:ctrlPr>
                      </m:sSupPr>
                      <m:e>
                        <m:r>
                          <a:rPr lang="en-US" b="0" i="1" dirty="0" smtClean="0">
                            <a:latin typeface="Cambria Math" panose="02040503050406030204" pitchFamily="18" charset="0"/>
                          </a:rPr>
                          <m:t>10</m:t>
                        </m:r>
                      </m:e>
                      <m:sup>
                        <m:r>
                          <a:rPr lang="en-US" b="0" i="1" dirty="0" smtClean="0">
                            <a:latin typeface="Cambria Math" panose="02040503050406030204" pitchFamily="18" charset="0"/>
                          </a:rPr>
                          <m:t>5</m:t>
                        </m:r>
                      </m:sup>
                    </m:sSup>
                  </m:oMath>
                </a14:m>
                <a:r>
                  <a:rPr lang="en-US" dirty="0"/>
                  <a:t>,</a:t>
                </a:r>
                <a:r>
                  <a:rPr lang="bg-BG"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𝐴</m:t>
                        </m:r>
                      </m:e>
                      <m:sub>
                        <m:r>
                          <a:rPr lang="en-US" i="1" dirty="0">
                            <a:latin typeface="Cambria Math" panose="02040503050406030204" pitchFamily="18" charset="0"/>
                          </a:rPr>
                          <m:t>𝑖</m:t>
                        </m:r>
                      </m:sub>
                    </m:sSub>
                    <m:r>
                      <a:rPr lang="en-US" b="0" i="1" dirty="0" smtClean="0">
                        <a:latin typeface="Cambria Math" panose="02040503050406030204" pitchFamily="18" charset="0"/>
                      </a:rPr>
                      <m:t>≤2.</m:t>
                    </m:r>
                    <m:sSup>
                      <m:sSupPr>
                        <m:ctrlPr>
                          <a:rPr lang="en-US" b="0" i="1" dirty="0" smtClean="0">
                            <a:latin typeface="Cambria Math" panose="02040503050406030204" pitchFamily="18" charset="0"/>
                          </a:rPr>
                        </m:ctrlPr>
                      </m:sSupPr>
                      <m:e>
                        <m:r>
                          <a:rPr lang="en-US" b="0" i="1" dirty="0" smtClean="0">
                            <a:latin typeface="Cambria Math" panose="02040503050406030204" pitchFamily="18" charset="0"/>
                          </a:rPr>
                          <m:t>10</m:t>
                        </m:r>
                      </m:e>
                      <m:sup>
                        <m:r>
                          <a:rPr lang="en-US" b="0" i="1" dirty="0" smtClean="0">
                            <a:latin typeface="Cambria Math" panose="02040503050406030204" pitchFamily="18" charset="0"/>
                          </a:rPr>
                          <m:t>6</m:t>
                        </m:r>
                      </m:sup>
                    </m:sSup>
                  </m:oMath>
                </a14:m>
                <a:r>
                  <a:rPr lang="en-US" dirty="0"/>
                  <a:t>.</a:t>
                </a:r>
              </a:p>
              <a:p>
                <a:pPr marL="0" indent="0" algn="just">
                  <a:buNone/>
                </a:pPr>
                <a:r>
                  <a:rPr lang="bg-BG" dirty="0"/>
                  <a:t>Решение: Използваме определението за НОД и от него следва, че е достатъчно да разгледаме по отделно върховете с число, делящо се на</a:t>
                </a:r>
                <a:r>
                  <a:rPr lang="en-US" dirty="0"/>
                  <a:t> </a:t>
                </a:r>
                <a:r>
                  <a:rPr lang="bg-BG" dirty="0"/>
                  <a:t>фиксирана стойност или по-добре на фиксирано просто число. Намираме дължината на най-дългите пътища с динамично в получените компоненти.</a:t>
                </a:r>
              </a:p>
              <a:p>
                <a:pPr marL="0" indent="0" algn="just">
                  <a:buNone/>
                </a:pPr>
                <a:r>
                  <a:rPr lang="bg-BG" dirty="0"/>
                  <a:t>Какви са сложностите при двата подхода?</a:t>
                </a:r>
              </a:p>
            </p:txBody>
          </p:sp>
        </mc:Choice>
        <mc:Fallback xmlns="">
          <p:sp>
            <p:nvSpPr>
              <p:cNvPr id="14" name="Content Placeholder 2">
                <a:extLst>
                  <a:ext uri="{FF2B5EF4-FFF2-40B4-BE49-F238E27FC236}">
                    <a16:creationId xmlns:a16="http://schemas.microsoft.com/office/drawing/2014/main" id="{3B58FD9B-1BF8-6D2E-B343-D314099A4618}"/>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3"/>
                <a:stretch>
                  <a:fillRect l="-542" t="-835" r="-542"/>
                </a:stretch>
              </a:blipFill>
            </p:spPr>
            <p:txBody>
              <a:bodyPr/>
              <a:lstStyle/>
              <a:p>
                <a:r>
                  <a:rPr lang="bg-BG">
                    <a:noFill/>
                  </a:rPr>
                  <a:t> </a:t>
                </a:r>
              </a:p>
            </p:txBody>
          </p:sp>
        </mc:Fallback>
      </mc:AlternateContent>
    </p:spTree>
    <p:extLst>
      <p:ext uri="{BB962C8B-B14F-4D97-AF65-F5344CB8AC3E}">
        <p14:creationId xmlns:p14="http://schemas.microsoft.com/office/powerpoint/2010/main" val="1159915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78D22855-3D83-E509-1F85-22606410ED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69EAD5-8983-44E3-4AD6-BC3B39254DFB}"/>
              </a:ext>
            </a:extLst>
          </p:cNvPr>
          <p:cNvSpPr>
            <a:spLocks noGrp="1"/>
          </p:cNvSpPr>
          <p:nvPr>
            <p:ph type="title"/>
          </p:nvPr>
        </p:nvSpPr>
        <p:spPr/>
        <p:txBody>
          <a:bodyPr/>
          <a:lstStyle/>
          <a:p>
            <a:r>
              <a:rPr lang="bg-BG" dirty="0"/>
              <a:t>ПОДГОТВИТЕЛНА ЗАДАЧА – </a:t>
            </a:r>
            <a:r>
              <a:rPr lang="en-US" dirty="0"/>
              <a:t>CK2. CHASE, </a:t>
            </a:r>
            <a:r>
              <a:rPr lang="bg-BG" dirty="0"/>
              <a:t>Контролно №3, 2023 година</a:t>
            </a:r>
          </a:p>
        </p:txBody>
      </p:sp>
      <p:pic>
        <p:nvPicPr>
          <p:cNvPr id="13" name="Content Placeholder 12">
            <a:extLst>
              <a:ext uri="{FF2B5EF4-FFF2-40B4-BE49-F238E27FC236}">
                <a16:creationId xmlns:a16="http://schemas.microsoft.com/office/drawing/2014/main" id="{23663F16-A868-884B-D4B9-355050561D56}"/>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mc:Choice xmlns:a14="http://schemas.microsoft.com/office/drawing/2010/main" Requires="a14">
          <p:sp>
            <p:nvSpPr>
              <p:cNvPr id="14" name="Content Placeholder 2">
                <a:extLst>
                  <a:ext uri="{FF2B5EF4-FFF2-40B4-BE49-F238E27FC236}">
                    <a16:creationId xmlns:a16="http://schemas.microsoft.com/office/drawing/2014/main" id="{2A35ED9E-E9F4-EBF0-7C56-B5423D0288F3}"/>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Дадено е дърво</a:t>
                </a:r>
                <a:r>
                  <a:rPr lang="en-US" dirty="0"/>
                  <a:t> </a:t>
                </a:r>
                <a:r>
                  <a:rPr lang="bg-BG" dirty="0"/>
                  <a:t>с </a:t>
                </a:r>
                <a14:m>
                  <m:oMath xmlns:m="http://schemas.openxmlformats.org/officeDocument/2006/math">
                    <m:r>
                      <a:rPr lang="en-US" i="1" dirty="0" smtClean="0">
                        <a:latin typeface="Cambria Math" panose="02040503050406030204" pitchFamily="18" charset="0"/>
                      </a:rPr>
                      <m:t>𝑁</m:t>
                    </m:r>
                  </m:oMath>
                </a14:m>
                <a:r>
                  <a:rPr lang="en-US" dirty="0"/>
                  <a:t> </a:t>
                </a:r>
                <a:r>
                  <a:rPr lang="bg-BG" dirty="0"/>
                  <a:t>върха, като всеки връх има стойност </a:t>
                </a:r>
                <a14:m>
                  <m:oMath xmlns:m="http://schemas.openxmlformats.org/officeDocument/2006/math">
                    <m:sSub>
                      <m:sSubPr>
                        <m:ctrlPr>
                          <a:rPr lang="en-US" b="0" i="1" dirty="0" smtClean="0">
                            <a:latin typeface="Cambria Math" panose="02040503050406030204" pitchFamily="18" charset="0"/>
                          </a:rPr>
                        </m:ctrlPr>
                      </m:sSubPr>
                      <m:e>
                        <m:r>
                          <a:rPr lang="en-US" i="1" dirty="0" smtClean="0">
                            <a:latin typeface="Cambria Math" panose="02040503050406030204" pitchFamily="18" charset="0"/>
                          </a:rPr>
                          <m:t>𝐴</m:t>
                        </m:r>
                      </m:e>
                      <m:sub>
                        <m:r>
                          <a:rPr lang="en-US" b="0" i="1" dirty="0" smtClean="0">
                            <a:latin typeface="Cambria Math" panose="02040503050406030204" pitchFamily="18" charset="0"/>
                          </a:rPr>
                          <m:t>𝑖</m:t>
                        </m:r>
                      </m:sub>
                    </m:sSub>
                  </m:oMath>
                </a14:m>
                <a:r>
                  <a:rPr lang="bg-BG" dirty="0"/>
                  <a:t>.</a:t>
                </a:r>
                <a:r>
                  <a:rPr lang="en-US" dirty="0"/>
                  <a:t> </a:t>
                </a:r>
                <a:r>
                  <a:rPr lang="bg-BG" dirty="0"/>
                  <a:t>Търсим най-дългия прост път без </a:t>
                </a:r>
                <a:r>
                  <a:rPr lang="en-US" dirty="0"/>
                  <a:t>“</a:t>
                </a:r>
                <a:r>
                  <a:rPr lang="bg-BG" dirty="0"/>
                  <a:t>завой</a:t>
                </a:r>
                <a:r>
                  <a:rPr lang="en-US" dirty="0"/>
                  <a:t>”, </a:t>
                </a:r>
                <a:r>
                  <a:rPr lang="bg-BG" dirty="0"/>
                  <a:t>за който НОД от стойностите е повече от 1.</a:t>
                </a:r>
              </a:p>
              <a:p>
                <a:pPr marL="0" indent="0" algn="just">
                  <a:buNone/>
                </a:pPr>
                <a:r>
                  <a:rPr lang="bg-BG" dirty="0"/>
                  <a:t>Ограничения: </a:t>
                </a:r>
                <a14:m>
                  <m:oMath xmlns:m="http://schemas.openxmlformats.org/officeDocument/2006/math">
                    <m:r>
                      <a:rPr lang="en-US" i="1" dirty="0">
                        <a:latin typeface="Cambria Math" panose="02040503050406030204" pitchFamily="18" charset="0"/>
                      </a:rPr>
                      <m:t>𝑁</m:t>
                    </m:r>
                    <m:r>
                      <a:rPr lang="en-US" b="0" i="1" dirty="0" smtClean="0">
                        <a:latin typeface="Cambria Math" panose="02040503050406030204" pitchFamily="18" charset="0"/>
                      </a:rPr>
                      <m:t>≤</m:t>
                    </m:r>
                    <m:sSup>
                      <m:sSupPr>
                        <m:ctrlPr>
                          <a:rPr lang="en-US" b="0" i="1" dirty="0" smtClean="0">
                            <a:latin typeface="Cambria Math" panose="02040503050406030204" pitchFamily="18" charset="0"/>
                          </a:rPr>
                        </m:ctrlPr>
                      </m:sSupPr>
                      <m:e>
                        <m:r>
                          <a:rPr lang="en-US" b="0" i="1" dirty="0" smtClean="0">
                            <a:latin typeface="Cambria Math" panose="02040503050406030204" pitchFamily="18" charset="0"/>
                          </a:rPr>
                          <m:t>10</m:t>
                        </m:r>
                      </m:e>
                      <m:sup>
                        <m:r>
                          <a:rPr lang="en-US" b="0" i="1" dirty="0" smtClean="0">
                            <a:latin typeface="Cambria Math" panose="02040503050406030204" pitchFamily="18" charset="0"/>
                          </a:rPr>
                          <m:t>5</m:t>
                        </m:r>
                      </m:sup>
                    </m:sSup>
                  </m:oMath>
                </a14:m>
                <a:r>
                  <a:rPr lang="en-US" dirty="0"/>
                  <a:t>,</a:t>
                </a:r>
                <a:r>
                  <a:rPr lang="bg-BG"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𝐴</m:t>
                        </m:r>
                      </m:e>
                      <m:sub>
                        <m:r>
                          <a:rPr lang="en-US" i="1" dirty="0">
                            <a:latin typeface="Cambria Math" panose="02040503050406030204" pitchFamily="18" charset="0"/>
                          </a:rPr>
                          <m:t>𝑖</m:t>
                        </m:r>
                      </m:sub>
                    </m:sSub>
                    <m:r>
                      <a:rPr lang="en-US" b="0" i="1" dirty="0" smtClean="0">
                        <a:latin typeface="Cambria Math" panose="02040503050406030204" pitchFamily="18" charset="0"/>
                      </a:rPr>
                      <m:t>≤2.</m:t>
                    </m:r>
                    <m:sSup>
                      <m:sSupPr>
                        <m:ctrlPr>
                          <a:rPr lang="en-US" b="0" i="1" dirty="0" smtClean="0">
                            <a:latin typeface="Cambria Math" panose="02040503050406030204" pitchFamily="18" charset="0"/>
                          </a:rPr>
                        </m:ctrlPr>
                      </m:sSupPr>
                      <m:e>
                        <m:r>
                          <a:rPr lang="en-US" b="0" i="1" dirty="0" smtClean="0">
                            <a:latin typeface="Cambria Math" panose="02040503050406030204" pitchFamily="18" charset="0"/>
                          </a:rPr>
                          <m:t>10</m:t>
                        </m:r>
                      </m:e>
                      <m:sup>
                        <m:r>
                          <a:rPr lang="en-US" b="0" i="1" dirty="0" smtClean="0">
                            <a:latin typeface="Cambria Math" panose="02040503050406030204" pitchFamily="18" charset="0"/>
                          </a:rPr>
                          <m:t>6</m:t>
                        </m:r>
                      </m:sup>
                    </m:sSup>
                  </m:oMath>
                </a14:m>
                <a:r>
                  <a:rPr lang="en-US" dirty="0"/>
                  <a:t>.</a:t>
                </a:r>
              </a:p>
              <a:p>
                <a:pPr marL="0" indent="0" algn="just">
                  <a:buNone/>
                </a:pPr>
                <a:r>
                  <a:rPr lang="bg-BG" dirty="0"/>
                  <a:t>Решение: Използваме определението за НОД и от него следва, че е достатъчно да разгледаме по отделно върховете с число, делящо се на</a:t>
                </a:r>
                <a:r>
                  <a:rPr lang="en-US" dirty="0"/>
                  <a:t> </a:t>
                </a:r>
                <a:r>
                  <a:rPr lang="bg-BG" dirty="0"/>
                  <a:t>фиксирана стойност или по-добре на фиксирано просто число. Намираме дължината на най-дългите пътища с динамично в получените компоненти.</a:t>
                </a:r>
              </a:p>
              <a:p>
                <a:pPr marL="0" indent="0" algn="just">
                  <a:buNone/>
                </a:pPr>
                <a:r>
                  <a:rPr lang="bg-BG" dirty="0"/>
                  <a:t>Сложността за първия подход е </a:t>
                </a:r>
                <a14:m>
                  <m:oMath xmlns:m="http://schemas.openxmlformats.org/officeDocument/2006/math">
                    <m:r>
                      <a:rPr lang="en-US" b="0" i="1" smtClean="0">
                        <a:latin typeface="Cambria Math" panose="02040503050406030204" pitchFamily="18" charset="0"/>
                      </a:rPr>
                      <m:t>𝑂</m:t>
                    </m:r>
                    <m:d>
                      <m:dPr>
                        <m:ctrlPr>
                          <a:rPr lang="en-US" b="0" i="1" smtClean="0">
                            <a:latin typeface="Cambria Math" panose="02040503050406030204" pitchFamily="18" charset="0"/>
                          </a:rPr>
                        </m:ctrlPr>
                      </m:dPr>
                      <m:e>
                        <m:r>
                          <a:rPr lang="en-US" b="0" i="1" smtClean="0">
                            <a:latin typeface="Cambria Math" panose="02040503050406030204" pitchFamily="18" charset="0"/>
                          </a:rPr>
                          <m:t>𝑁</m:t>
                        </m:r>
                        <m:rad>
                          <m:radPr>
                            <m:ctrlPr>
                              <a:rPr lang="en-US" b="0" i="1" smtClean="0">
                                <a:latin typeface="Cambria Math" panose="02040503050406030204" pitchFamily="18" charset="0"/>
                              </a:rPr>
                            </m:ctrlPr>
                          </m:radPr>
                          <m:deg>
                            <m:r>
                              <a:rPr lang="en-US" b="0" i="1" smtClean="0">
                                <a:latin typeface="Cambria Math" panose="02040503050406030204" pitchFamily="18" charset="0"/>
                              </a:rPr>
                              <m:t>3</m:t>
                            </m:r>
                          </m:deg>
                          <m:e>
                            <m:r>
                              <a:rPr lang="en-US" b="0" i="1" smtClean="0">
                                <a:latin typeface="Cambria Math" panose="02040503050406030204" pitchFamily="18" charset="0"/>
                              </a:rPr>
                              <m:t>𝑀𝐴𝑋</m:t>
                            </m:r>
                          </m:e>
                        </m:rad>
                      </m:e>
                    </m:d>
                  </m:oMath>
                </a14:m>
                <a:r>
                  <a:rPr lang="bg-BG" dirty="0"/>
                  <a:t>, а за втория подход е </a:t>
                </a:r>
                <a14:m>
                  <m:oMath xmlns:m="http://schemas.openxmlformats.org/officeDocument/2006/math">
                    <m:r>
                      <a:rPr lang="en-US" i="1">
                        <a:latin typeface="Cambria Math" panose="02040503050406030204" pitchFamily="18" charset="0"/>
                      </a:rPr>
                      <m:t>𝑂</m:t>
                    </m:r>
                    <m:d>
                      <m:dPr>
                        <m:ctrlPr>
                          <a:rPr lang="en-US" i="1">
                            <a:latin typeface="Cambria Math" panose="02040503050406030204" pitchFamily="18" charset="0"/>
                          </a:rPr>
                        </m:ctrlPr>
                      </m:dPr>
                      <m:e>
                        <m:r>
                          <a:rPr lang="en-US" i="1">
                            <a:latin typeface="Cambria Math" panose="02040503050406030204" pitchFamily="18" charset="0"/>
                          </a:rPr>
                          <m:t>𝑁</m:t>
                        </m:r>
                        <m:func>
                          <m:funcPr>
                            <m:ctrlPr>
                              <a:rPr lang="en-US" i="1" smtClean="0">
                                <a:latin typeface="Cambria Math" panose="02040503050406030204" pitchFamily="18" charset="0"/>
                              </a:rPr>
                            </m:ctrlPr>
                          </m:funcPr>
                          <m:fName>
                            <m:r>
                              <m:rPr>
                                <m:sty m:val="p"/>
                              </m:rPr>
                              <a:rPr lang="en-US" i="0" smtClean="0">
                                <a:latin typeface="Cambria Math" panose="02040503050406030204" pitchFamily="18" charset="0"/>
                              </a:rPr>
                              <m:t>log</m:t>
                            </m:r>
                          </m:fName>
                          <m:e>
                            <m:r>
                              <a:rPr lang="en-US" b="0" i="1" smtClean="0">
                                <a:latin typeface="Cambria Math" panose="02040503050406030204" pitchFamily="18" charset="0"/>
                              </a:rPr>
                              <m:t>𝑀𝐴𝑋</m:t>
                            </m:r>
                          </m:e>
                        </m:func>
                      </m:e>
                    </m:d>
                  </m:oMath>
                </a14:m>
                <a:r>
                  <a:rPr lang="bg-BG" dirty="0"/>
                  <a:t>.</a:t>
                </a:r>
              </a:p>
            </p:txBody>
          </p:sp>
        </mc:Choice>
        <mc:Fallback>
          <p:sp>
            <p:nvSpPr>
              <p:cNvPr id="14" name="Content Placeholder 2">
                <a:extLst>
                  <a:ext uri="{FF2B5EF4-FFF2-40B4-BE49-F238E27FC236}">
                    <a16:creationId xmlns:a16="http://schemas.microsoft.com/office/drawing/2014/main" id="{2A35ED9E-E9F4-EBF0-7C56-B5423D0288F3}"/>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3"/>
                <a:stretch>
                  <a:fillRect l="-542" t="-835" r="-542"/>
                </a:stretch>
              </a:blipFill>
            </p:spPr>
            <p:txBody>
              <a:bodyPr/>
              <a:lstStyle/>
              <a:p>
                <a:r>
                  <a:rPr lang="bg-BG">
                    <a:noFill/>
                  </a:rPr>
                  <a:t> </a:t>
                </a:r>
              </a:p>
            </p:txBody>
          </p:sp>
        </mc:Fallback>
      </mc:AlternateContent>
    </p:spTree>
    <p:extLst>
      <p:ext uri="{BB962C8B-B14F-4D97-AF65-F5344CB8AC3E}">
        <p14:creationId xmlns:p14="http://schemas.microsoft.com/office/powerpoint/2010/main" val="1006230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E61BB49B-AF0E-5569-BDEE-4CA0634D1F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0855E5-A72F-1AC1-8355-E60300B636C1}"/>
              </a:ext>
            </a:extLst>
          </p:cNvPr>
          <p:cNvSpPr>
            <a:spLocks noGrp="1"/>
          </p:cNvSpPr>
          <p:nvPr>
            <p:ph type="title"/>
          </p:nvPr>
        </p:nvSpPr>
        <p:spPr/>
        <p:txBody>
          <a:bodyPr/>
          <a:lstStyle/>
          <a:p>
            <a:r>
              <a:rPr lang="bg-BG" dirty="0"/>
              <a:t>ИЗВОДИ ОТ ЗАДАЧАТА</a:t>
            </a:r>
          </a:p>
        </p:txBody>
      </p:sp>
      <p:pic>
        <p:nvPicPr>
          <p:cNvPr id="13" name="Content Placeholder 12">
            <a:extLst>
              <a:ext uri="{FF2B5EF4-FFF2-40B4-BE49-F238E27FC236}">
                <a16:creationId xmlns:a16="http://schemas.microsoft.com/office/drawing/2014/main" id="{BC60E05D-9AEA-B902-1873-BE8F12A816E9}"/>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p:sp>
        <p:nvSpPr>
          <p:cNvPr id="14" name="Content Placeholder 2">
            <a:extLst>
              <a:ext uri="{FF2B5EF4-FFF2-40B4-BE49-F238E27FC236}">
                <a16:creationId xmlns:a16="http://schemas.microsoft.com/office/drawing/2014/main" id="{4AB5DADF-1E31-82A8-F3AB-948CAF307ECE}"/>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Подмножествата върхове разглеждахме само като свързани компоненти.</a:t>
            </a:r>
          </a:p>
          <a:p>
            <a:pPr marL="0" indent="0" algn="just">
              <a:buNone/>
            </a:pPr>
            <a:r>
              <a:rPr lang="bg-BG" dirty="0"/>
              <a:t>Затова нямаше нужда от техниката виртуално дърво.</a:t>
            </a:r>
          </a:p>
          <a:p>
            <a:pPr marL="0" indent="0" algn="just">
              <a:buNone/>
            </a:pPr>
            <a:r>
              <a:rPr lang="bg-BG" dirty="0"/>
              <a:t>Виртуално дърво се налага, ако разглеждаме подмножествата в цялост.</a:t>
            </a:r>
          </a:p>
        </p:txBody>
      </p:sp>
    </p:spTree>
    <p:extLst>
      <p:ext uri="{BB962C8B-B14F-4D97-AF65-F5344CB8AC3E}">
        <p14:creationId xmlns:p14="http://schemas.microsoft.com/office/powerpoint/2010/main" val="324181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F98AF"/>
            </a:gs>
            <a:gs pos="23000">
              <a:srgbClr val="519AAF"/>
            </a:gs>
            <a:gs pos="69000">
              <a:srgbClr val="448EA5"/>
            </a:gs>
            <a:gs pos="97000">
              <a:srgbClr val="3A849D"/>
            </a:gs>
          </a:gsLst>
          <a:path path="circle">
            <a:fillToRect l="50000" t="50000" r="50000" b="50000"/>
          </a:path>
          <a:tileRect/>
        </a:gradFill>
        <a:effectLst/>
      </p:bgPr>
    </p:bg>
    <p:spTree>
      <p:nvGrpSpPr>
        <p:cNvPr id="1" name="">
          <a:extLst>
            <a:ext uri="{FF2B5EF4-FFF2-40B4-BE49-F238E27FC236}">
              <a16:creationId xmlns:a16="http://schemas.microsoft.com/office/drawing/2014/main" id="{B09D0F9E-3427-D1B8-F6D2-36AF549138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84FB81-D177-F35F-53B8-0F09F6D08F88}"/>
              </a:ext>
            </a:extLst>
          </p:cNvPr>
          <p:cNvSpPr>
            <a:spLocks noGrp="1"/>
          </p:cNvSpPr>
          <p:nvPr>
            <p:ph type="title"/>
          </p:nvPr>
        </p:nvSpPr>
        <p:spPr/>
        <p:txBody>
          <a:bodyPr/>
          <a:lstStyle/>
          <a:p>
            <a:r>
              <a:rPr lang="bg-BG" dirty="0"/>
              <a:t>ПРИМЕРНА</a:t>
            </a:r>
            <a:r>
              <a:rPr lang="en-US" dirty="0"/>
              <a:t> </a:t>
            </a:r>
            <a:r>
              <a:rPr lang="bg-BG" dirty="0"/>
              <a:t>ЗАДАЧА – </a:t>
            </a:r>
            <a:r>
              <a:rPr lang="en-US" dirty="0"/>
              <a:t>AT22. CHASE, </a:t>
            </a:r>
            <a:r>
              <a:rPr lang="bg-BG" dirty="0"/>
              <a:t>ТРЕНИРОВЪЧНО №2, Банкя, 2024 година</a:t>
            </a:r>
          </a:p>
        </p:txBody>
      </p:sp>
      <p:pic>
        <p:nvPicPr>
          <p:cNvPr id="13" name="Content Placeholder 12">
            <a:extLst>
              <a:ext uri="{FF2B5EF4-FFF2-40B4-BE49-F238E27FC236}">
                <a16:creationId xmlns:a16="http://schemas.microsoft.com/office/drawing/2014/main" id="{62B3DA02-58F0-4072-DC0E-6FEC93E8262C}"/>
              </a:ext>
            </a:extLst>
          </p:cNvPr>
          <p:cNvPicPr>
            <a:picLocks noGrp="1" noChangeAspect="1"/>
          </p:cNvPicPr>
          <p:nvPr>
            <p:ph idx="1"/>
          </p:nvPr>
        </p:nvPicPr>
        <p:blipFill>
          <a:blip r:embed="rId2"/>
          <a:srcRect l="21811" t="9645" r="24704" b="9329"/>
          <a:stretch>
            <a:fillRect/>
          </a:stretch>
        </p:blipFill>
        <p:spPr>
          <a:xfrm>
            <a:off x="10817226" y="5469523"/>
            <a:ext cx="1374774" cy="1388477"/>
          </a:xfrm>
        </p:spPr>
      </p:pic>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093B7C7B-82AF-99F6-EF02-E25F6ED1A2F6}"/>
                  </a:ext>
                </a:extLst>
              </p:cNvPr>
              <p:cNvSpPr txBox="1">
                <a:spLocks/>
              </p:cNvSpPr>
              <p:nvPr/>
            </p:nvSpPr>
            <p:spPr>
              <a:xfrm>
                <a:off x="685801" y="2142067"/>
                <a:ext cx="10131425" cy="3649133"/>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lgn="just">
                  <a:buNone/>
                </a:pPr>
                <a:r>
                  <a:rPr lang="bg-BG" dirty="0"/>
                  <a:t>Дадено е дърво</a:t>
                </a:r>
                <a:r>
                  <a:rPr lang="en-US" dirty="0"/>
                  <a:t> </a:t>
                </a:r>
                <a:r>
                  <a:rPr lang="bg-BG" dirty="0"/>
                  <a:t>с </a:t>
                </a:r>
                <a14:m>
                  <m:oMath xmlns:m="http://schemas.openxmlformats.org/officeDocument/2006/math">
                    <m:r>
                      <a:rPr lang="en-US" i="1" dirty="0">
                        <a:latin typeface="Cambria Math" panose="02040503050406030204" pitchFamily="18" charset="0"/>
                      </a:rPr>
                      <m:t>𝑁</m:t>
                    </m:r>
                  </m:oMath>
                </a14:m>
                <a:r>
                  <a:rPr lang="en-US" dirty="0"/>
                  <a:t> </a:t>
                </a:r>
                <a:r>
                  <a:rPr lang="bg-BG" dirty="0"/>
                  <a:t>върха, като всеки връх има уникална стойност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𝐴</m:t>
                        </m:r>
                      </m:e>
                      <m:sub>
                        <m:r>
                          <a:rPr lang="en-US" i="1" dirty="0">
                            <a:latin typeface="Cambria Math" panose="02040503050406030204" pitchFamily="18" charset="0"/>
                          </a:rPr>
                          <m:t>𝑖</m:t>
                        </m:r>
                      </m:sub>
                    </m:sSub>
                  </m:oMath>
                </a14:m>
                <a:r>
                  <a:rPr lang="bg-BG" dirty="0"/>
                  <a:t>.</a:t>
                </a:r>
                <a:r>
                  <a:rPr lang="en-US" dirty="0"/>
                  <a:t> </a:t>
                </a:r>
                <a:r>
                  <a:rPr lang="bg-BG" dirty="0"/>
                  <a:t>Търсим най-дългия прост път</a:t>
                </a:r>
                <a:r>
                  <a:rPr lang="en-US" dirty="0"/>
                  <a:t>, </a:t>
                </a:r>
                <a:r>
                  <a:rPr lang="bg-BG" dirty="0"/>
                  <a:t>за който НОД от стойностите на началото и края е повече от 1.</a:t>
                </a:r>
              </a:p>
              <a:p>
                <a:pPr marL="0" indent="0" algn="just">
                  <a:buNone/>
                </a:pPr>
                <a:r>
                  <a:rPr lang="bg-BG" dirty="0"/>
                  <a:t>Ограничения: </a:t>
                </a:r>
                <a14:m>
                  <m:oMath xmlns:m="http://schemas.openxmlformats.org/officeDocument/2006/math">
                    <m:r>
                      <a:rPr lang="en-US" i="1" dirty="0">
                        <a:latin typeface="Cambria Math" panose="02040503050406030204" pitchFamily="18" charset="0"/>
                      </a:rPr>
                      <m:t>𝑁</m:t>
                    </m:r>
                    <m:r>
                      <a:rPr lang="en-US" b="0" i="1" dirty="0" smtClean="0">
                        <a:latin typeface="Cambria Math" panose="02040503050406030204" pitchFamily="18" charset="0"/>
                      </a:rPr>
                      <m:t>≤</m:t>
                    </m:r>
                    <m:r>
                      <a:rPr lang="bg-BG" b="0" i="1" dirty="0" smtClean="0">
                        <a:latin typeface="Cambria Math" panose="02040503050406030204" pitchFamily="18" charset="0"/>
                      </a:rPr>
                      <m:t>4.</m:t>
                    </m:r>
                    <m:sSup>
                      <m:sSupPr>
                        <m:ctrlPr>
                          <a:rPr lang="en-US" b="0" i="1" dirty="0" smtClean="0">
                            <a:latin typeface="Cambria Math" panose="02040503050406030204" pitchFamily="18" charset="0"/>
                          </a:rPr>
                        </m:ctrlPr>
                      </m:sSupPr>
                      <m:e>
                        <m:r>
                          <a:rPr lang="en-US" b="0" i="1" dirty="0" smtClean="0">
                            <a:latin typeface="Cambria Math" panose="02040503050406030204" pitchFamily="18" charset="0"/>
                          </a:rPr>
                          <m:t>10</m:t>
                        </m:r>
                      </m:e>
                      <m:sup>
                        <m:r>
                          <a:rPr lang="en-US" b="0" i="1" dirty="0" smtClean="0">
                            <a:latin typeface="Cambria Math" panose="02040503050406030204" pitchFamily="18" charset="0"/>
                          </a:rPr>
                          <m:t>5</m:t>
                        </m:r>
                      </m:sup>
                    </m:sSup>
                  </m:oMath>
                </a14:m>
                <a:r>
                  <a:rPr lang="en-US" dirty="0"/>
                  <a:t>,</a:t>
                </a:r>
                <a:r>
                  <a:rPr lang="bg-BG"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𝐴</m:t>
                        </m:r>
                      </m:e>
                      <m:sub>
                        <m:r>
                          <a:rPr lang="en-US" i="1" dirty="0">
                            <a:latin typeface="Cambria Math" panose="02040503050406030204" pitchFamily="18" charset="0"/>
                          </a:rPr>
                          <m:t>𝑖</m:t>
                        </m:r>
                      </m:sub>
                    </m:sSub>
                    <m:r>
                      <a:rPr lang="en-US" b="0" i="1" dirty="0" smtClean="0">
                        <a:latin typeface="Cambria Math" panose="02040503050406030204" pitchFamily="18" charset="0"/>
                      </a:rPr>
                      <m:t>≤4.</m:t>
                    </m:r>
                    <m:sSup>
                      <m:sSupPr>
                        <m:ctrlPr>
                          <a:rPr lang="en-US" b="0" i="1" dirty="0" smtClean="0">
                            <a:latin typeface="Cambria Math" panose="02040503050406030204" pitchFamily="18" charset="0"/>
                          </a:rPr>
                        </m:ctrlPr>
                      </m:sSupPr>
                      <m:e>
                        <m:r>
                          <a:rPr lang="en-US" b="0" i="1" dirty="0" smtClean="0">
                            <a:latin typeface="Cambria Math" panose="02040503050406030204" pitchFamily="18" charset="0"/>
                          </a:rPr>
                          <m:t>10</m:t>
                        </m:r>
                      </m:e>
                      <m:sup>
                        <m:r>
                          <a:rPr lang="en-US" b="0" i="1" dirty="0" smtClean="0">
                            <a:latin typeface="Cambria Math" panose="02040503050406030204" pitchFamily="18" charset="0"/>
                          </a:rPr>
                          <m:t>5</m:t>
                        </m:r>
                      </m:sup>
                    </m:sSup>
                  </m:oMath>
                </a14:m>
                <a:r>
                  <a:rPr lang="en-US" dirty="0"/>
                  <a:t>.</a:t>
                </a:r>
                <a:endParaRPr lang="bg-BG" dirty="0"/>
              </a:p>
              <a:p>
                <a:pPr marL="0" indent="0" algn="just">
                  <a:buNone/>
                </a:pPr>
                <a:r>
                  <a:rPr lang="bg-BG" dirty="0">
                    <a:hlinkClick r:id="rId3"/>
                  </a:rPr>
                  <a:t>Линк</a:t>
                </a:r>
                <a:r>
                  <a:rPr lang="bg-BG" dirty="0"/>
                  <a:t> към условието.</a:t>
                </a:r>
              </a:p>
              <a:p>
                <a:pPr marL="0" indent="0" algn="just">
                  <a:buNone/>
                </a:pPr>
                <a:r>
                  <a:rPr lang="bg-BG" dirty="0"/>
                  <a:t>Отново ще коренуваме дървото във връх 1.</a:t>
                </a:r>
              </a:p>
            </p:txBody>
          </p:sp>
        </mc:Choice>
        <mc:Fallback xmlns="">
          <p:sp>
            <p:nvSpPr>
              <p:cNvPr id="14" name="Content Placeholder 2">
                <a:extLst>
                  <a:ext uri="{FF2B5EF4-FFF2-40B4-BE49-F238E27FC236}">
                    <a16:creationId xmlns:a16="http://schemas.microsoft.com/office/drawing/2014/main" id="{093B7C7B-82AF-99F6-EF02-E25F6ED1A2F6}"/>
                  </a:ext>
                </a:extLst>
              </p:cNvPr>
              <p:cNvSpPr txBox="1">
                <a:spLocks noRot="1" noChangeAspect="1" noMove="1" noResize="1" noEditPoints="1" noAdjustHandles="1" noChangeArrowheads="1" noChangeShapeType="1" noTextEdit="1"/>
              </p:cNvSpPr>
              <p:nvPr/>
            </p:nvSpPr>
            <p:spPr>
              <a:xfrm>
                <a:off x="685801" y="2142067"/>
                <a:ext cx="10131425" cy="3649133"/>
              </a:xfrm>
              <a:prstGeom prst="rect">
                <a:avLst/>
              </a:prstGeom>
              <a:blipFill>
                <a:blip r:embed="rId4"/>
                <a:stretch>
                  <a:fillRect l="-542" t="-835" r="-542"/>
                </a:stretch>
              </a:blipFill>
            </p:spPr>
            <p:txBody>
              <a:bodyPr/>
              <a:lstStyle/>
              <a:p>
                <a:r>
                  <a:rPr lang="bg-BG">
                    <a:noFill/>
                  </a:rPr>
                  <a:t> </a:t>
                </a:r>
              </a:p>
            </p:txBody>
          </p:sp>
        </mc:Fallback>
      </mc:AlternateContent>
    </p:spTree>
    <p:extLst>
      <p:ext uri="{BB962C8B-B14F-4D97-AF65-F5344CB8AC3E}">
        <p14:creationId xmlns:p14="http://schemas.microsoft.com/office/powerpoint/2010/main" val="1742729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04C7E"/>
      </a:dk2>
      <a:lt2>
        <a:srgbClr val="EBEBEB"/>
      </a:lt2>
      <a:accent1>
        <a:srgbClr val="94CE67"/>
      </a:accent1>
      <a:accent2>
        <a:srgbClr val="49D1CD"/>
      </a:accent2>
      <a:accent3>
        <a:srgbClr val="61A5D6"/>
      </a:accent3>
      <a:accent4>
        <a:srgbClr val="9D8CD3"/>
      </a:accent4>
      <a:accent5>
        <a:srgbClr val="E45C8A"/>
      </a:accent5>
      <a:accent6>
        <a:srgbClr val="F98C61"/>
      </a:accent6>
      <a:hlink>
        <a:srgbClr val="AAF172"/>
      </a:hlink>
      <a:folHlink>
        <a:srgbClr val="E7F19A"/>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E44E6A2F-09CD-4BE0-B42D-107FF03CEED6}"/>
    </a:ext>
  </a:extLst>
</a:theme>
</file>

<file path=docProps/app.xml><?xml version="1.0" encoding="utf-8"?>
<Properties xmlns="http://schemas.openxmlformats.org/officeDocument/2006/extended-properties" xmlns:vt="http://schemas.openxmlformats.org/officeDocument/2006/docPropsVTypes">
  <Template>TM03457452[[fn=Celestial]]</Template>
  <TotalTime>1580</TotalTime>
  <Words>2078</Words>
  <Application>Microsoft Office PowerPoint</Application>
  <PresentationFormat>Widescreen</PresentationFormat>
  <Paragraphs>119</Paragraphs>
  <Slides>29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Calibri Light</vt:lpstr>
      <vt:lpstr>Cambria Math</vt:lpstr>
      <vt:lpstr>Celestial</vt:lpstr>
      <vt:lpstr>ВИРТУАЛНО ДЪРВО</vt:lpstr>
      <vt:lpstr>Стандартна постановка</vt:lpstr>
      <vt:lpstr>ПОДГОТВИТЕЛНА ЗАДАЧА – CK2. CHASE, Контролно №3, 2023 година</vt:lpstr>
      <vt:lpstr>ПОДГОТВИТЕЛНА ЗАДАЧА – CK2. CHASE, Контролно №3, 2023 година</vt:lpstr>
      <vt:lpstr>ПОДГОТВИТЕЛНА ЗАДАЧА – CK2. CHASE, Контролно №3, 2023 година</vt:lpstr>
      <vt:lpstr>ПОДГОТВИТЕЛНА ЗАДАЧА – CK2. CHASE, Контролно №3, 2023 година</vt:lpstr>
      <vt:lpstr>ПОДГОТВИТЕЛНА ЗАДАЧА – CK2. CHASE, Контролно №3, 2023 година</vt:lpstr>
      <vt:lpstr>ИЗВОДИ ОТ ЗАДАЧАТА</vt:lpstr>
      <vt:lpstr>ПРИМЕРНА ЗАДАЧА – AT22. CHASE, ТРЕНИРОВЪЧНО №2, Банкя, 2024 година</vt:lpstr>
      <vt:lpstr>ПРИМЕРНА ЗАДАЧА – AT22. CHASE, ТРЕНИРОВЪЧНО №2, Банкя, 2024 година</vt:lpstr>
      <vt:lpstr>ПОСТРОЯВАНЕ НА ВИРТУАЛНОТО ДЪРВО</vt:lpstr>
      <vt:lpstr>ПОСТРОЯВАНЕ НА ВИРТУАЛНОТО ДЪРВО</vt:lpstr>
      <vt:lpstr>ПОСТРОЯВАНЕ НА ВИРТУАЛНОТО ДЪРВО</vt:lpstr>
      <vt:lpstr>ПОСТРОЯВАНЕ НА ВИРТУАЛНОТО ДЪРВО</vt:lpstr>
      <vt:lpstr>ПОСТРОЯВАНЕ НА ВИРТУАЛНОТО ДЪРВО</vt:lpstr>
      <vt:lpstr>ПОСТРОЯВАНЕ НА ВИРТУАЛНОТО ДЪРВО</vt:lpstr>
      <vt:lpstr>АЛГОРИТЪМ ЗА ВИРТУАЛНО ДЪРВО</vt:lpstr>
      <vt:lpstr>АЛГОРИТЪМ ЗА ВИРТУАЛНО ДЪРВО</vt:lpstr>
      <vt:lpstr>АЛГОРИТЪМ ЗА ВИРТУАЛНО ДЪРВО</vt:lpstr>
      <vt:lpstr>ПРИМЕРНА ЗАДАЧА – AT22. CHASE, ТРЕНИРОВЪЧНО №2, Банкя, 2024 година</vt:lpstr>
      <vt:lpstr>Задача A3. BREAKDOWN, Зимен турнир, 2011 година</vt:lpstr>
      <vt:lpstr>Задача A3. BREAKDOWN, Зимен турнир, 2011 година</vt:lpstr>
      <vt:lpstr>Задача 1292D. CHAOTIC V., CODEFORCES</vt:lpstr>
      <vt:lpstr>Задача 1292D. CHAOTIC V., CODEFORCES</vt:lpstr>
      <vt:lpstr>Задача 1292D. CHAOTIC V., CODEFORCES</vt:lpstr>
      <vt:lpstr>АЛТЕРНАТИВЕН АЛГОРИТЪМ ЗА ВИРТУАЛНО ДЪРВО</vt:lpstr>
      <vt:lpstr>Задача 1292D. CHAOTIC V., CODEFORCES</vt:lpstr>
      <vt:lpstr>ДОМАШНО (ЗАДАЧИ ЗА УПРАЖНЕНИЕ)</vt:lpstr>
      <vt:lpstr>БЛАГОДАРЯ ЗА ВНИМАНИЕТО!</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Iliyan Yordanov</dc:creator>
  <cp:lastModifiedBy>Iliyan Yordanov</cp:lastModifiedBy>
  <cp:revision>97</cp:revision>
  <dcterms:created xsi:type="dcterms:W3CDTF">2025-08-16T17:21:00Z</dcterms:created>
  <dcterms:modified xsi:type="dcterms:W3CDTF">2025-08-19T11:39:55Z</dcterms:modified>
</cp:coreProperties>
</file>