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0" r:id="rId1"/>
  </p:sldMasterIdLst>
  <p:notesMasterIdLst>
    <p:notesMasterId r:id="rId36"/>
  </p:notesMasterIdLst>
  <p:sldIdLst>
    <p:sldId id="256" r:id="rId2"/>
    <p:sldId id="259" r:id="rId3"/>
    <p:sldId id="311" r:id="rId4"/>
    <p:sldId id="312" r:id="rId5"/>
    <p:sldId id="264" r:id="rId6"/>
    <p:sldId id="313" r:id="rId7"/>
    <p:sldId id="314" r:id="rId8"/>
    <p:sldId id="319" r:id="rId9"/>
    <p:sldId id="333" r:id="rId10"/>
    <p:sldId id="320" r:id="rId11"/>
    <p:sldId id="335" r:id="rId12"/>
    <p:sldId id="336" r:id="rId13"/>
    <p:sldId id="337" r:id="rId14"/>
    <p:sldId id="315" r:id="rId15"/>
    <p:sldId id="316" r:id="rId16"/>
    <p:sldId id="317" r:id="rId17"/>
    <p:sldId id="318" r:id="rId18"/>
    <p:sldId id="321" r:id="rId19"/>
    <p:sldId id="338" r:id="rId20"/>
    <p:sldId id="324" r:id="rId21"/>
    <p:sldId id="322" r:id="rId22"/>
    <p:sldId id="323" r:id="rId23"/>
    <p:sldId id="339" r:id="rId24"/>
    <p:sldId id="332" r:id="rId25"/>
    <p:sldId id="326" r:id="rId26"/>
    <p:sldId id="327" r:id="rId27"/>
    <p:sldId id="340" r:id="rId28"/>
    <p:sldId id="328" r:id="rId29"/>
    <p:sldId id="329" r:id="rId30"/>
    <p:sldId id="330" r:id="rId31"/>
    <p:sldId id="331" r:id="rId32"/>
    <p:sldId id="341" r:id="rId33"/>
    <p:sldId id="342" r:id="rId34"/>
    <p:sldId id="31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CC"/>
    <a:srgbClr val="40E482"/>
    <a:srgbClr val="262626"/>
    <a:srgbClr val="297F0B"/>
    <a:srgbClr val="A0B9B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186" autoAdjust="0"/>
  </p:normalViewPr>
  <p:slideViewPr>
    <p:cSldViewPr snapToGrid="0">
      <p:cViewPr varScale="1">
        <p:scale>
          <a:sx n="103" d="100"/>
          <a:sy n="103" d="100"/>
        </p:scale>
        <p:origin x="138"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C9FD47-52F2-43B7-AFA0-9338A30E2FB7}" type="datetimeFigureOut">
              <a:rPr lang="en-US" smtClean="0"/>
              <a:t>8/24/2025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8253B7-1D17-46DE-AEC0-7B676E7ADF30}" type="slidenum">
              <a:rPr lang="en-US" smtClean="0"/>
              <a:t>‹#›</a:t>
            </a:fld>
            <a:endParaRPr lang="en-US" dirty="0"/>
          </a:p>
        </p:txBody>
      </p:sp>
    </p:spTree>
    <p:extLst>
      <p:ext uri="{BB962C8B-B14F-4D97-AF65-F5344CB8AC3E}">
        <p14:creationId xmlns:p14="http://schemas.microsoft.com/office/powerpoint/2010/main" val="1051174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0"/>
            <a:ext cx="8599055" cy="6857999"/>
          </a:xfrm>
          <a:prstGeom prst="rect">
            <a:avLst/>
          </a:prstGeom>
          <a:solidFill>
            <a:srgbClr val="262626">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843550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8/24/2025</a:t>
            </a:fld>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84677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2300" y="361463"/>
            <a:ext cx="10571998" cy="970450"/>
          </a:xfrm>
        </p:spPr>
        <p:txBody>
          <a:bodyPr/>
          <a:lstStyle/>
          <a:p>
            <a:r>
              <a:rPr lang="en-US" dirty="0" smtClean="0"/>
              <a:t>Click to edit Master title style</a:t>
            </a:r>
            <a:endParaRPr lang="en-US" dirty="0"/>
          </a:p>
        </p:txBody>
      </p:sp>
      <p:sp>
        <p:nvSpPr>
          <p:cNvPr id="7" name="Rectangle 6"/>
          <p:cNvSpPr/>
          <p:nvPr userDrawn="1"/>
        </p:nvSpPr>
        <p:spPr>
          <a:xfrm>
            <a:off x="0" y="1724025"/>
            <a:ext cx="12192000" cy="5133974"/>
          </a:xfrm>
          <a:prstGeom prst="rect">
            <a:avLst/>
          </a:prstGeom>
          <a:solidFill>
            <a:srgbClr val="262626">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603686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w="12700">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832147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0"/>
            <a:ext cx="8599055" cy="6857999"/>
          </a:xfrm>
          <a:prstGeom prst="rect">
            <a:avLst/>
          </a:prstGeom>
          <a:solidFill>
            <a:srgbClr val="26262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978592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1117599"/>
            <a:ext cx="12192000" cy="5740399"/>
          </a:xfrm>
          <a:prstGeom prst="rect">
            <a:avLst/>
          </a:prstGeom>
          <a:solidFill>
            <a:srgbClr val="262626">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52413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r>
              <a:rPr lang="en-US" dirty="0" smtClean="0"/>
              <a:t>
              </a:t>
            </a:r>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3CBC1C18-307B-4F68-A007-B5B542270E8D}" type="datetimeFigureOut">
              <a:rPr lang="en-US" smtClean="0"/>
              <a:t>8/24/2025</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96635558"/>
      </p:ext>
    </p:extLst>
  </p:cSld>
  <p:clrMap bg1="dk1" tx1="lt1" bg2="dk2" tx2="lt2" accent1="accent1" accent2="accent2" accent3="accent3" accent4="accent4" accent5="accent5" accent6="accent6" hlink="hlink" folHlink="folHlink"/>
  <p:sldLayoutIdLst>
    <p:sldLayoutId id="2147483701" r:id="rId1"/>
    <p:sldLayoutId id="2147483704" r:id="rId2"/>
    <p:sldLayoutId id="2147483706" r:id="rId3"/>
    <p:sldLayoutId id="2147483711" r:id="rId4"/>
    <p:sldLayoutId id="2147483712" r:id="rId5"/>
    <p:sldLayoutId id="2147483713" r:id="rId6"/>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5"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hyperlink" Target="https://arena.olimpiici.com/api/public/problems/1824/pdf"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s://arena.olimpiici.com/api/public/problems/1824/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arena.olimpiici.com/#/catalog/801/problem/102116"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arena.olimpiici.com/#/catalog/643/problem/101616" TargetMode="External"/><Relationship Id="rId2" Type="http://schemas.openxmlformats.org/officeDocument/2006/relationships/hyperlink" Target="https://arena.olimpiici.com/#/catalog/871/problem/102358" TargetMode="External"/><Relationship Id="rId1" Type="http://schemas.openxmlformats.org/officeDocument/2006/relationships/slideLayout" Target="../slideLayouts/slideLayout4.xml"/><Relationship Id="rId6" Type="http://schemas.openxmlformats.org/officeDocument/2006/relationships/hyperlink" Target="https://oj.uz/problem/view/IOI24_tree" TargetMode="External"/><Relationship Id="rId5" Type="http://schemas.openxmlformats.org/officeDocument/2006/relationships/hyperlink" Target="https://oj.uz/problem/view/JOI18_candies" TargetMode="External"/><Relationship Id="rId4" Type="http://schemas.openxmlformats.org/officeDocument/2006/relationships/hyperlink" Target="https://arena.olimpiici.com/#/catalog/666/problem/101677"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s://arena.olimpiici.com/#/catalog/666/problem/101677"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687457" y="2198254"/>
            <a:ext cx="5507671" cy="2429163"/>
          </a:xfrm>
        </p:spPr>
        <p:txBody>
          <a:bodyPr/>
          <a:lstStyle/>
          <a:p>
            <a:r>
              <a:rPr lang="bg-BG" sz="7200" b="0" i="1" dirty="0" smtClean="0">
                <a:gradFill>
                  <a:gsLst>
                    <a:gs pos="0">
                      <a:schemeClr val="accent2">
                        <a:lumMod val="75000"/>
                      </a:schemeClr>
                    </a:gs>
                    <a:gs pos="100000">
                      <a:schemeClr val="accent1">
                        <a:lumMod val="60000"/>
                        <a:lumOff val="40000"/>
                      </a:schemeClr>
                    </a:gs>
                  </a:gsLst>
                  <a:lin ang="5400000" scaled="1"/>
                </a:gradFill>
                <a:effectLst>
                  <a:outerShdw blurRad="38100" dist="38100" dir="2700000" algn="tl">
                    <a:srgbClr val="000000">
                      <a:alpha val="43137"/>
                    </a:srgbClr>
                  </a:outerShdw>
                </a:effectLst>
              </a:rPr>
              <a:t>Грийди алгоритми</a:t>
            </a:r>
            <a:endParaRPr lang="en-US" sz="7200" b="0" i="1" dirty="0">
              <a:gradFill>
                <a:gsLst>
                  <a:gs pos="0">
                    <a:schemeClr val="accent2">
                      <a:lumMod val="75000"/>
                    </a:schemeClr>
                  </a:gs>
                  <a:gs pos="100000">
                    <a:schemeClr val="accent1">
                      <a:lumMod val="60000"/>
                      <a:lumOff val="40000"/>
                    </a:schemeClr>
                  </a:gs>
                </a:gsLst>
                <a:lin ang="5400000" scaled="1"/>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9486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904" y="587858"/>
            <a:ext cx="7458517" cy="646331"/>
          </a:xfrm>
          <a:prstGeom prst="rect">
            <a:avLst/>
          </a:prstGeom>
          <a:noFill/>
        </p:spPr>
        <p:txBody>
          <a:bodyPr wrap="square" rtlCol="0">
            <a:spAutoFit/>
          </a:bodyPr>
          <a:lstStyle/>
          <a:p>
            <a:r>
              <a:rPr lang="bg-BG" dirty="0" smtClean="0">
                <a:solidFill>
                  <a:srgbClr val="00FFCC"/>
                </a:solidFill>
              </a:rPr>
              <a:t>Задача </a:t>
            </a:r>
            <a:r>
              <a:rPr lang="en-US" dirty="0" smtClean="0">
                <a:solidFill>
                  <a:srgbClr val="00FFCC"/>
                </a:solidFill>
              </a:rPr>
              <a:t>5 (tree</a:t>
            </a:r>
            <a:r>
              <a:rPr lang="bg-BG" dirty="0" smtClean="0">
                <a:solidFill>
                  <a:srgbClr val="00FFCC"/>
                </a:solidFill>
              </a:rPr>
              <a:t> НОИ 3 2024 група АВ)</a:t>
            </a:r>
          </a:p>
          <a:p>
            <a:r>
              <a:rPr lang="en-US" dirty="0">
                <a:solidFill>
                  <a:srgbClr val="00FFCC"/>
                </a:solidFill>
              </a:rPr>
              <a:t>https://arena.olimpiici.com/api/public/problems/2099/pdf</a:t>
            </a:r>
            <a:endParaRPr lang="bg-BG" dirty="0" smtClean="0">
              <a:solidFill>
                <a:srgbClr val="00FFCC"/>
              </a:solidFill>
            </a:endParaRPr>
          </a:p>
        </p:txBody>
      </p:sp>
      <mc:AlternateContent xmlns:mc="http://schemas.openxmlformats.org/markup-compatibility/2006" xmlns:a14="http://schemas.microsoft.com/office/drawing/2010/main">
        <mc:Choice Requires="a14">
          <p:sp>
            <p:nvSpPr>
              <p:cNvPr id="4" name="Rectangle 3"/>
              <p:cNvSpPr/>
              <p:nvPr/>
            </p:nvSpPr>
            <p:spPr>
              <a:xfrm>
                <a:off x="450903" y="1704211"/>
                <a:ext cx="7458518" cy="4524315"/>
              </a:xfrm>
              <a:prstGeom prst="rect">
                <a:avLst/>
              </a:prstGeom>
            </p:spPr>
            <p:txBody>
              <a:bodyPr wrap="square">
                <a:spAutoFit/>
              </a:bodyPr>
              <a:lstStyle/>
              <a:p>
                <a:r>
                  <a:rPr lang="bg-BG" dirty="0" smtClean="0">
                    <a:solidFill>
                      <a:srgbClr val="00FFCC"/>
                    </a:solidFill>
                  </a:rPr>
                  <a:t>Решение</a:t>
                </a:r>
                <a:endParaRPr lang="en-US" dirty="0" smtClean="0">
                  <a:solidFill>
                    <a:srgbClr val="00FFCC"/>
                  </a:solidFill>
                </a:endParaRPr>
              </a:p>
              <a:p>
                <a:endParaRPr lang="en-US" dirty="0">
                  <a:solidFill>
                    <a:srgbClr val="00FFCC"/>
                  </a:solidFill>
                </a:endParaRPr>
              </a:p>
              <a:p>
                <a:r>
                  <a:rPr lang="bg-BG" dirty="0" smtClean="0">
                    <a:solidFill>
                      <a:srgbClr val="00FFCC"/>
                    </a:solidFill>
                  </a:rPr>
                  <a:t>Нека </a:t>
                </a:r>
                <a14:m>
                  <m:oMath xmlns:m="http://schemas.openxmlformats.org/officeDocument/2006/math">
                    <m:r>
                      <a:rPr lang="en-US" b="0" i="1" smtClean="0">
                        <a:solidFill>
                          <a:srgbClr val="00FFCC"/>
                        </a:solidFill>
                        <a:latin typeface="Cambria Math" panose="02040503050406030204" pitchFamily="18" charset="0"/>
                      </a:rPr>
                      <m:t>𝑆</m:t>
                    </m:r>
                    <m:r>
                      <a:rPr lang="en-US" b="0" i="1" smtClean="0">
                        <a:solidFill>
                          <a:srgbClr val="00FFCC"/>
                        </a:solidFill>
                        <a:latin typeface="Cambria Math" panose="02040503050406030204" pitchFamily="18" charset="0"/>
                      </a:rPr>
                      <m:t>=</m:t>
                    </m:r>
                    <m:sSub>
                      <m:sSubPr>
                        <m:ctrlPr>
                          <a:rPr lang="en-US" b="0" i="1" smtClean="0">
                            <a:solidFill>
                              <a:srgbClr val="00FFCC"/>
                            </a:solidFill>
                            <a:latin typeface="Cambria Math" panose="02040503050406030204" pitchFamily="18" charset="0"/>
                          </a:rPr>
                        </m:ctrlPr>
                      </m:sSubPr>
                      <m:e>
                        <m:r>
                          <a:rPr lang="en-US" b="0" i="1" smtClean="0">
                            <a:solidFill>
                              <a:srgbClr val="00FFCC"/>
                            </a:solidFill>
                            <a:latin typeface="Cambria Math" panose="02040503050406030204" pitchFamily="18" charset="0"/>
                          </a:rPr>
                          <m:t>𝑙</m:t>
                        </m:r>
                      </m:e>
                      <m:sub>
                        <m:r>
                          <a:rPr lang="en-US" b="0" i="1" smtClean="0">
                            <a:solidFill>
                              <a:srgbClr val="00FFCC"/>
                            </a:solidFill>
                            <a:latin typeface="Cambria Math" panose="02040503050406030204" pitchFamily="18" charset="0"/>
                          </a:rPr>
                          <m:t>1</m:t>
                        </m:r>
                      </m:sub>
                    </m:sSub>
                    <m:r>
                      <a:rPr lang="en-US" b="0" i="1" smtClean="0">
                        <a:solidFill>
                          <a:srgbClr val="00FFCC"/>
                        </a:solidFill>
                        <a:latin typeface="Cambria Math" panose="02040503050406030204" pitchFamily="18" charset="0"/>
                      </a:rPr>
                      <m:t>+</m:t>
                    </m:r>
                    <m:sSub>
                      <m:sSubPr>
                        <m:ctrlPr>
                          <a:rPr lang="en-US" b="0" i="1" smtClean="0">
                            <a:solidFill>
                              <a:srgbClr val="00FFCC"/>
                            </a:solidFill>
                            <a:latin typeface="Cambria Math" panose="02040503050406030204" pitchFamily="18" charset="0"/>
                          </a:rPr>
                        </m:ctrlPr>
                      </m:sSubPr>
                      <m:e>
                        <m:r>
                          <a:rPr lang="en-US" b="0" i="1" smtClean="0">
                            <a:solidFill>
                              <a:srgbClr val="00FFCC"/>
                            </a:solidFill>
                            <a:latin typeface="Cambria Math" panose="02040503050406030204" pitchFamily="18" charset="0"/>
                          </a:rPr>
                          <m:t>𝑙</m:t>
                        </m:r>
                      </m:e>
                      <m:sub>
                        <m:r>
                          <a:rPr lang="en-US" b="0" i="1" smtClean="0">
                            <a:solidFill>
                              <a:srgbClr val="00FFCC"/>
                            </a:solidFill>
                            <a:latin typeface="Cambria Math" panose="02040503050406030204" pitchFamily="18" charset="0"/>
                          </a:rPr>
                          <m:t>2</m:t>
                        </m:r>
                      </m:sub>
                    </m:sSub>
                    <m:r>
                      <a:rPr lang="en-US" b="0" i="1" smtClean="0">
                        <a:solidFill>
                          <a:srgbClr val="00FFCC"/>
                        </a:solidFill>
                        <a:latin typeface="Cambria Math" panose="02040503050406030204" pitchFamily="18" charset="0"/>
                      </a:rPr>
                      <m:t>+…+</m:t>
                    </m:r>
                    <m:sSub>
                      <m:sSubPr>
                        <m:ctrlPr>
                          <a:rPr lang="en-US" b="0" i="1" smtClean="0">
                            <a:solidFill>
                              <a:srgbClr val="00FFCC"/>
                            </a:solidFill>
                            <a:latin typeface="Cambria Math" panose="02040503050406030204" pitchFamily="18" charset="0"/>
                          </a:rPr>
                        </m:ctrlPr>
                      </m:sSubPr>
                      <m:e>
                        <m:r>
                          <a:rPr lang="en-US" b="0" i="1" smtClean="0">
                            <a:solidFill>
                              <a:srgbClr val="00FFCC"/>
                            </a:solidFill>
                            <a:latin typeface="Cambria Math" panose="02040503050406030204" pitchFamily="18" charset="0"/>
                          </a:rPr>
                          <m:t>𝑙</m:t>
                        </m:r>
                      </m:e>
                      <m:sub>
                        <m:r>
                          <a:rPr lang="en-US" b="0" i="1" smtClean="0">
                            <a:solidFill>
                              <a:srgbClr val="00FFCC"/>
                            </a:solidFill>
                            <a:latin typeface="Cambria Math" panose="02040503050406030204" pitchFamily="18" charset="0"/>
                          </a:rPr>
                          <m:t>𝑁</m:t>
                        </m:r>
                        <m:r>
                          <a:rPr lang="en-US" b="0" i="1" smtClean="0">
                            <a:solidFill>
                              <a:srgbClr val="00FFCC"/>
                            </a:solidFill>
                            <a:latin typeface="Cambria Math" panose="02040503050406030204" pitchFamily="18" charset="0"/>
                          </a:rPr>
                          <m:t>−1</m:t>
                        </m:r>
                      </m:sub>
                    </m:sSub>
                  </m:oMath>
                </a14:m>
                <a:endParaRPr lang="bg-BG" dirty="0">
                  <a:solidFill>
                    <a:srgbClr val="00FFCC"/>
                  </a:solidFill>
                </a:endParaRPr>
              </a:p>
              <a:p>
                <a:pPr algn="just"/>
                <a:endParaRPr lang="bg-BG" dirty="0">
                  <a:solidFill>
                    <a:srgbClr val="00FFCC"/>
                  </a:solidFill>
                </a:endParaRPr>
              </a:p>
              <a:p>
                <a:pPr algn="just"/>
                <a:r>
                  <a:rPr lang="bg-BG" dirty="0" smtClean="0">
                    <a:solidFill>
                      <a:srgbClr val="00FFCC"/>
                    </a:solidFill>
                  </a:rPr>
                  <a:t>Нека разгледаме колко е минималната цена за фиксиран брой приятели. Ако </a:t>
                </a:r>
                <a:r>
                  <a:rPr lang="en-US" dirty="0" smtClean="0">
                    <a:solidFill>
                      <a:srgbClr val="00FFCC"/>
                    </a:solidFill>
                  </a:rPr>
                  <a:t>k=1 </a:t>
                </a:r>
                <a:r>
                  <a:rPr lang="bg-BG" dirty="0" smtClean="0">
                    <a:solidFill>
                      <a:srgbClr val="00FFCC"/>
                    </a:solidFill>
                  </a:rPr>
                  <a:t>можем да минем през всяко ребро по два пъти (нагоре и надолу). Можем да намалим общата дължината, като, когато стигнем до последното листо, не се качим обратно до корена. Така цената е </a:t>
                </a:r>
                <a14:m>
                  <m:oMath xmlns:m="http://schemas.openxmlformats.org/officeDocument/2006/math">
                    <m:r>
                      <a:rPr lang="en-US" b="0" i="1" smtClean="0">
                        <a:solidFill>
                          <a:srgbClr val="00FFCC"/>
                        </a:solidFill>
                        <a:latin typeface="Cambria Math" panose="02040503050406030204" pitchFamily="18" charset="0"/>
                      </a:rPr>
                      <m:t>2</m:t>
                    </m:r>
                    <m:r>
                      <a:rPr lang="en-US" b="0" i="1" smtClean="0">
                        <a:solidFill>
                          <a:srgbClr val="00FFCC"/>
                        </a:solidFill>
                        <a:latin typeface="Cambria Math" panose="02040503050406030204" pitchFamily="18" charset="0"/>
                      </a:rPr>
                      <m:t>𝑆</m:t>
                    </m:r>
                    <m:r>
                      <a:rPr lang="en-US" b="0" i="1" smtClean="0">
                        <a:solidFill>
                          <a:srgbClr val="00FFCC"/>
                        </a:solidFill>
                        <a:latin typeface="Cambria Math" panose="02040503050406030204" pitchFamily="18" charset="0"/>
                      </a:rPr>
                      <m:t>−</m:t>
                    </m:r>
                    <m:sSub>
                      <m:sSubPr>
                        <m:ctrlPr>
                          <a:rPr lang="en-US" b="0" i="1" smtClean="0">
                            <a:solidFill>
                              <a:srgbClr val="00FFCC"/>
                            </a:solidFill>
                            <a:latin typeface="Cambria Math" panose="02040503050406030204" pitchFamily="18" charset="0"/>
                          </a:rPr>
                        </m:ctrlPr>
                      </m:sSubPr>
                      <m:e>
                        <m:r>
                          <a:rPr lang="en-US" b="0" i="1" smtClean="0">
                            <a:solidFill>
                              <a:srgbClr val="00FFCC"/>
                            </a:solidFill>
                            <a:latin typeface="Cambria Math" panose="02040503050406030204" pitchFamily="18" charset="0"/>
                          </a:rPr>
                          <m:t>𝑝𝑎𝑡h</m:t>
                        </m:r>
                      </m:e>
                      <m:sub>
                        <m:r>
                          <a:rPr lang="en-US" b="0" i="1" smtClean="0">
                            <a:solidFill>
                              <a:srgbClr val="00FFCC"/>
                            </a:solidFill>
                            <a:latin typeface="Cambria Math" panose="02040503050406030204" pitchFamily="18" charset="0"/>
                          </a:rPr>
                          <m:t>1</m:t>
                        </m:r>
                      </m:sub>
                    </m:sSub>
                  </m:oMath>
                </a14:m>
                <a:r>
                  <a:rPr lang="en-US" dirty="0" smtClean="0">
                    <a:solidFill>
                      <a:srgbClr val="00FFCC"/>
                    </a:solidFill>
                  </a:rPr>
                  <a:t>, </a:t>
                </a:r>
                <a:r>
                  <a:rPr lang="bg-BG" dirty="0" smtClean="0">
                    <a:solidFill>
                      <a:srgbClr val="00FFCC"/>
                    </a:solidFill>
                  </a:rPr>
                  <a:t>където</a:t>
                </a:r>
                <a:r>
                  <a:rPr lang="en-US" dirty="0" smtClean="0">
                    <a:solidFill>
                      <a:srgbClr val="00FFCC"/>
                    </a:solidFill>
                  </a:rPr>
                  <a:t> </a:t>
                </a:r>
                <a14:m>
                  <m:oMath xmlns:m="http://schemas.openxmlformats.org/officeDocument/2006/math">
                    <m:sSub>
                      <m:sSubPr>
                        <m:ctrlPr>
                          <a:rPr lang="en-US" i="1">
                            <a:solidFill>
                              <a:srgbClr val="00FFCC"/>
                            </a:solidFill>
                            <a:latin typeface="Cambria Math" panose="02040503050406030204" pitchFamily="18" charset="0"/>
                          </a:rPr>
                        </m:ctrlPr>
                      </m:sSubPr>
                      <m:e>
                        <m:r>
                          <a:rPr lang="en-US" i="1">
                            <a:solidFill>
                              <a:srgbClr val="00FFCC"/>
                            </a:solidFill>
                            <a:latin typeface="Cambria Math" panose="02040503050406030204" pitchFamily="18" charset="0"/>
                          </a:rPr>
                          <m:t>𝑝𝑎𝑡h</m:t>
                        </m:r>
                      </m:e>
                      <m:sub>
                        <m:r>
                          <a:rPr lang="en-US" i="1">
                            <a:solidFill>
                              <a:srgbClr val="00FFCC"/>
                            </a:solidFill>
                            <a:latin typeface="Cambria Math" panose="02040503050406030204" pitchFamily="18" charset="0"/>
                          </a:rPr>
                          <m:t>1</m:t>
                        </m:r>
                      </m:sub>
                    </m:sSub>
                  </m:oMath>
                </a14:m>
                <a:r>
                  <a:rPr lang="bg-BG" dirty="0" smtClean="0">
                    <a:solidFill>
                      <a:srgbClr val="00FFCC"/>
                    </a:solidFill>
                  </a:rPr>
                  <a:t> е дължината на спестения път.</a:t>
                </a:r>
                <a:endParaRPr lang="en-US" dirty="0" smtClean="0">
                  <a:solidFill>
                    <a:srgbClr val="00FFCC"/>
                  </a:solidFill>
                </a:endParaRPr>
              </a:p>
              <a:p>
                <a:pPr algn="just"/>
                <a:endParaRPr lang="en-US" dirty="0">
                  <a:solidFill>
                    <a:srgbClr val="00FFCC"/>
                  </a:solidFill>
                </a:endParaRPr>
              </a:p>
              <a:p>
                <a:pPr algn="just"/>
                <a:r>
                  <a:rPr lang="bg-BG" dirty="0" smtClean="0">
                    <a:solidFill>
                      <a:srgbClr val="00FFCC"/>
                    </a:solidFill>
                  </a:rPr>
                  <a:t>Сега ще трябва да направим първото важното наблюдение:</a:t>
                </a:r>
              </a:p>
              <a:p>
                <a:pPr algn="just"/>
                <a:endParaRPr lang="bg-BG" dirty="0">
                  <a:solidFill>
                    <a:srgbClr val="00FFCC"/>
                  </a:solidFill>
                </a:endParaRPr>
              </a:p>
              <a:p>
                <a:pPr algn="just"/>
                <a:r>
                  <a:rPr lang="bg-BG" dirty="0" smtClean="0">
                    <a:solidFill>
                      <a:srgbClr val="00FFCC"/>
                    </a:solidFill>
                  </a:rPr>
                  <a:t>(Т1) При решения с повече от един човек е оптимално всяко ребро на дървото да бъде обходено от точно един приятел (потенциално няколко пъти).</a:t>
                </a:r>
              </a:p>
            </p:txBody>
          </p:sp>
        </mc:Choice>
        <mc:Fallback xmlns="">
          <p:sp>
            <p:nvSpPr>
              <p:cNvPr id="4" name="Rectangle 3"/>
              <p:cNvSpPr>
                <a:spLocks noRot="1" noChangeAspect="1" noMove="1" noResize="1" noEditPoints="1" noAdjustHandles="1" noChangeArrowheads="1" noChangeShapeType="1" noTextEdit="1"/>
              </p:cNvSpPr>
              <p:nvPr/>
            </p:nvSpPr>
            <p:spPr>
              <a:xfrm>
                <a:off x="450903" y="1704211"/>
                <a:ext cx="7458518" cy="4524315"/>
              </a:xfrm>
              <a:prstGeom prst="rect">
                <a:avLst/>
              </a:prstGeom>
              <a:blipFill>
                <a:blip r:embed="rId5"/>
                <a:stretch>
                  <a:fillRect l="-736" t="-809" r="-654" b="-1213"/>
                </a:stretch>
              </a:blipFill>
            </p:spPr>
            <p:txBody>
              <a:bodyPr/>
              <a:lstStyle/>
              <a:p>
                <a:r>
                  <a:rPr lang="en-US">
                    <a:noFill/>
                  </a:rPr>
                  <a:t> </a:t>
                </a:r>
              </a:p>
            </p:txBody>
          </p:sp>
        </mc:Fallback>
      </mc:AlternateContent>
    </p:spTree>
    <p:extLst>
      <p:ext uri="{BB962C8B-B14F-4D97-AF65-F5344CB8AC3E}">
        <p14:creationId xmlns:p14="http://schemas.microsoft.com/office/powerpoint/2010/main" val="2764148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4"/>
                                        </p:tgtEl>
                                        <p:attrNameLst>
                                          <p:attrName>ppt_x</p:attrName>
                                        </p:attrNameLst>
                                      </p:cBhvr>
                                      <p:tavLst>
                                        <p:tav tm="0">
                                          <p:val>
                                            <p:strVal val="ppt_x"/>
                                          </p:val>
                                        </p:tav>
                                        <p:tav tm="100000">
                                          <p:val>
                                            <p:strVal val="ppt_x"/>
                                          </p:val>
                                        </p:tav>
                                      </p:tavLst>
                                    </p:anim>
                                    <p:anim calcmode="lin" valueType="num">
                                      <p:cBhvr additive="base">
                                        <p:cTn id="14" dur="500"/>
                                        <p:tgtEl>
                                          <p:spTgt spid="4"/>
                                        </p:tgtEl>
                                        <p:attrNameLst>
                                          <p:attrName>ppt_y</p:attrName>
                                        </p:attrNameLst>
                                      </p:cBhvr>
                                      <p:tavLst>
                                        <p:tav tm="0">
                                          <p:val>
                                            <p:strVal val="ppt_y"/>
                                          </p:val>
                                        </p:tav>
                                        <p:tav tm="100000">
                                          <p:val>
                                            <p:strVal val="1+ppt_h/2"/>
                                          </p:val>
                                        </p:tav>
                                      </p:tavLst>
                                    </p:anim>
                                    <p:set>
                                      <p:cBhvr>
                                        <p:cTn id="1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899" y="426118"/>
            <a:ext cx="6637843" cy="970450"/>
          </a:xfrm>
        </p:spPr>
        <p:txBody>
          <a:bodyPr/>
          <a:lstStyle/>
          <a:p>
            <a:pPr algn="ctr"/>
            <a:r>
              <a:rPr lang="bg-BG" sz="4800" b="0" i="1" dirty="0" smtClean="0">
                <a:gradFill>
                  <a:gsLst>
                    <a:gs pos="0">
                      <a:schemeClr val="accent2">
                        <a:lumMod val="75000"/>
                      </a:schemeClr>
                    </a:gs>
                    <a:gs pos="100000">
                      <a:schemeClr val="accent1">
                        <a:lumMod val="60000"/>
                        <a:lumOff val="40000"/>
                      </a:schemeClr>
                    </a:gs>
                  </a:gsLst>
                  <a:lin ang="5400000" scaled="1"/>
                </a:gradFill>
                <a:effectLst>
                  <a:outerShdw blurRad="38100" dist="38100" dir="2700000" algn="tl">
                    <a:srgbClr val="000000">
                      <a:alpha val="43137"/>
                    </a:srgbClr>
                  </a:outerShdw>
                </a:effectLst>
              </a:rPr>
              <a:t>Доказателство на Т1</a:t>
            </a:r>
            <a:endParaRPr lang="en-US" sz="4800" dirty="0"/>
          </a:p>
        </p:txBody>
      </p:sp>
      <p:sp>
        <p:nvSpPr>
          <p:cNvPr id="32" name="Rectangle 31"/>
          <p:cNvSpPr/>
          <p:nvPr/>
        </p:nvSpPr>
        <p:spPr>
          <a:xfrm>
            <a:off x="450904" y="1944461"/>
            <a:ext cx="11259014" cy="646331"/>
          </a:xfrm>
          <a:prstGeom prst="rect">
            <a:avLst/>
          </a:prstGeom>
        </p:spPr>
        <p:txBody>
          <a:bodyPr wrap="square">
            <a:spAutoFit/>
          </a:bodyPr>
          <a:lstStyle/>
          <a:p>
            <a:r>
              <a:rPr lang="bg-BG" dirty="0" smtClean="0">
                <a:solidFill>
                  <a:srgbClr val="00FFCC"/>
                </a:solidFill>
              </a:rPr>
              <a:t>Да приемем, че съществува ребро, което е обходено от двама различни приятеля. Тогава пътищата им ще изглеждат по следния начин:</a:t>
            </a:r>
            <a:endParaRPr lang="en-US" dirty="0" smtClean="0">
              <a:solidFill>
                <a:srgbClr val="00FFCC"/>
              </a:solidFill>
            </a:endParaRPr>
          </a:p>
        </p:txBody>
      </p:sp>
      <p:pic>
        <p:nvPicPr>
          <p:cNvPr id="33" name="Picture 32"/>
          <p:cNvPicPr>
            <a:picLocks noChangeAspect="1"/>
          </p:cNvPicPr>
          <p:nvPr/>
        </p:nvPicPr>
        <p:blipFill>
          <a:blip r:embed="rId2"/>
          <a:stretch>
            <a:fillRect/>
          </a:stretch>
        </p:blipFill>
        <p:spPr>
          <a:xfrm>
            <a:off x="7520473" y="3863209"/>
            <a:ext cx="4067046" cy="2517695"/>
          </a:xfrm>
          <a:prstGeom prst="rect">
            <a:avLst/>
          </a:prstGeom>
        </p:spPr>
      </p:pic>
      <p:sp>
        <p:nvSpPr>
          <p:cNvPr id="34" name="Rectangle 33"/>
          <p:cNvSpPr/>
          <p:nvPr/>
        </p:nvSpPr>
        <p:spPr>
          <a:xfrm>
            <a:off x="385590" y="2668985"/>
            <a:ext cx="7134883" cy="3970318"/>
          </a:xfrm>
          <a:prstGeom prst="rect">
            <a:avLst/>
          </a:prstGeom>
        </p:spPr>
        <p:txBody>
          <a:bodyPr wrap="square">
            <a:spAutoFit/>
          </a:bodyPr>
          <a:lstStyle/>
          <a:p>
            <a:r>
              <a:rPr lang="bg-BG" dirty="0" smtClean="0">
                <a:solidFill>
                  <a:srgbClr val="00FFCC"/>
                </a:solidFill>
              </a:rPr>
              <a:t>В синьо и червено са оцветени върховете, от които започват играчите. Техните пътища са означени със съответните стрелки. Можем да приемем, че червеният играч започва от връх посетен от синия (останалите случаи се свеждат до този).</a:t>
            </a:r>
          </a:p>
          <a:p>
            <a:endParaRPr lang="bg-BG" dirty="0" smtClean="0">
              <a:solidFill>
                <a:srgbClr val="00FFCC"/>
              </a:solidFill>
            </a:endParaRPr>
          </a:p>
          <a:p>
            <a:r>
              <a:rPr lang="bg-BG" dirty="0">
                <a:solidFill>
                  <a:srgbClr val="00FFCC"/>
                </a:solidFill>
              </a:rPr>
              <a:t>Д</a:t>
            </a:r>
            <a:r>
              <a:rPr lang="bg-BG" dirty="0" smtClean="0">
                <a:solidFill>
                  <a:srgbClr val="00FFCC"/>
                </a:solidFill>
              </a:rPr>
              <a:t>а видим, че показаното решение може да бъде подобрерно:</a:t>
            </a:r>
          </a:p>
          <a:p>
            <a:endParaRPr lang="bg-BG" dirty="0" smtClean="0">
              <a:solidFill>
                <a:srgbClr val="00FFCC"/>
              </a:solidFill>
            </a:endParaRPr>
          </a:p>
          <a:p>
            <a:pPr marL="285750" indent="-285750">
              <a:buFont typeface="Arial" panose="020B0604020202020204" pitchFamily="34" charset="0"/>
              <a:buChar char="•"/>
            </a:pPr>
            <a:r>
              <a:rPr lang="bg-BG" dirty="0" smtClean="0">
                <a:solidFill>
                  <a:srgbClr val="00FFCC"/>
                </a:solidFill>
              </a:rPr>
              <a:t>Оцветяваме червените ребра с х в синьо (те задължително ще са затворен маршрут).</a:t>
            </a:r>
          </a:p>
          <a:p>
            <a:pPr marL="285750" indent="-285750">
              <a:buFont typeface="Arial" panose="020B0604020202020204" pitchFamily="34" charset="0"/>
              <a:buChar char="•"/>
            </a:pPr>
            <a:r>
              <a:rPr lang="bg-BG" dirty="0" smtClean="0">
                <a:solidFill>
                  <a:srgbClr val="00FFCC"/>
                </a:solidFill>
              </a:rPr>
              <a:t>Махаме червените ребра с *</a:t>
            </a:r>
          </a:p>
          <a:p>
            <a:pPr marL="285750" indent="-285750">
              <a:buFont typeface="Arial" panose="020B0604020202020204" pitchFamily="34" charset="0"/>
              <a:buChar char="•"/>
            </a:pPr>
            <a:r>
              <a:rPr lang="bg-BG" dirty="0" smtClean="0">
                <a:solidFill>
                  <a:srgbClr val="00FFCC"/>
                </a:solidFill>
              </a:rPr>
              <a:t>Червеният играч обхожда само останалите червени ребра</a:t>
            </a:r>
          </a:p>
        </p:txBody>
      </p:sp>
    </p:spTree>
    <p:extLst>
      <p:ext uri="{BB962C8B-B14F-4D97-AF65-F5344CB8AC3E}">
        <p14:creationId xmlns:p14="http://schemas.microsoft.com/office/powerpoint/2010/main" val="185964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899" y="426118"/>
            <a:ext cx="3850901" cy="970450"/>
          </a:xfrm>
        </p:spPr>
        <p:txBody>
          <a:bodyPr/>
          <a:lstStyle/>
          <a:p>
            <a:pPr algn="ctr"/>
            <a:r>
              <a:rPr lang="bg-BG" sz="4800" b="0" i="1" dirty="0" smtClean="0">
                <a:gradFill>
                  <a:gsLst>
                    <a:gs pos="0">
                      <a:schemeClr val="accent2">
                        <a:lumMod val="75000"/>
                      </a:schemeClr>
                    </a:gs>
                    <a:gs pos="100000">
                      <a:schemeClr val="accent1">
                        <a:lumMod val="60000"/>
                        <a:lumOff val="40000"/>
                      </a:schemeClr>
                    </a:gs>
                  </a:gsLst>
                  <a:lin ang="5400000" scaled="1"/>
                </a:gradFill>
                <a:effectLst>
                  <a:outerShdw blurRad="38100" dist="38100" dir="2700000" algn="tl">
                    <a:srgbClr val="000000">
                      <a:alpha val="43137"/>
                    </a:srgbClr>
                  </a:outerShdw>
                </a:effectLst>
              </a:rPr>
              <a:t>Решение</a:t>
            </a:r>
            <a:endParaRPr lang="en-US" sz="4800" dirty="0"/>
          </a:p>
        </p:txBody>
      </p:sp>
      <mc:AlternateContent xmlns:mc="http://schemas.openxmlformats.org/markup-compatibility/2006" xmlns:a14="http://schemas.microsoft.com/office/drawing/2010/main">
        <mc:Choice Requires="a14">
          <p:sp>
            <p:nvSpPr>
              <p:cNvPr id="6" name="Rectangle 5"/>
              <p:cNvSpPr/>
              <p:nvPr/>
            </p:nvSpPr>
            <p:spPr>
              <a:xfrm>
                <a:off x="142600" y="1922566"/>
                <a:ext cx="6099579" cy="3693319"/>
              </a:xfrm>
              <a:prstGeom prst="rect">
                <a:avLst/>
              </a:prstGeom>
            </p:spPr>
            <p:txBody>
              <a:bodyPr wrap="square">
                <a:spAutoFit/>
              </a:bodyPr>
              <a:lstStyle/>
              <a:p>
                <a:pPr algn="just"/>
                <a:r>
                  <a:rPr lang="bg-BG" dirty="0" smtClean="0">
                    <a:solidFill>
                      <a:srgbClr val="00FFCC"/>
                    </a:solidFill>
                  </a:rPr>
                  <a:t>От Т1 следва, че при </a:t>
                </a:r>
                <a:r>
                  <a:rPr lang="en-US" dirty="0">
                    <a:solidFill>
                      <a:srgbClr val="00FFCC"/>
                    </a:solidFill>
                  </a:rPr>
                  <a:t>k=2 </a:t>
                </a:r>
                <a:r>
                  <a:rPr lang="bg-BG" dirty="0">
                    <a:solidFill>
                      <a:srgbClr val="00FFCC"/>
                    </a:solidFill>
                  </a:rPr>
                  <a:t>можем да оставим приятеля да реши задачата за някое поддърво, а ние за остатъка. Така цената ще е </a:t>
                </a:r>
                <a14:m>
                  <m:oMath xmlns:m="http://schemas.openxmlformats.org/officeDocument/2006/math">
                    <m:r>
                      <a:rPr lang="en-US" i="1">
                        <a:solidFill>
                          <a:srgbClr val="00FFCC"/>
                        </a:solidFill>
                        <a:latin typeface="Cambria Math" panose="02040503050406030204" pitchFamily="18" charset="0"/>
                      </a:rPr>
                      <m:t>2</m:t>
                    </m:r>
                    <m:r>
                      <a:rPr lang="en-US" i="1">
                        <a:solidFill>
                          <a:srgbClr val="00FFCC"/>
                        </a:solidFill>
                        <a:latin typeface="Cambria Math" panose="02040503050406030204" pitchFamily="18" charset="0"/>
                      </a:rPr>
                      <m:t>𝑆</m:t>
                    </m:r>
                    <m:r>
                      <a:rPr lang="en-US" i="1">
                        <a:solidFill>
                          <a:srgbClr val="00FFCC"/>
                        </a:solidFill>
                        <a:latin typeface="Cambria Math" panose="02040503050406030204" pitchFamily="18" charset="0"/>
                      </a:rPr>
                      <m:t>−</m:t>
                    </m:r>
                    <m:sSub>
                      <m:sSubPr>
                        <m:ctrlPr>
                          <a:rPr lang="en-US" i="1">
                            <a:solidFill>
                              <a:srgbClr val="00FFCC"/>
                            </a:solidFill>
                            <a:latin typeface="Cambria Math" panose="02040503050406030204" pitchFamily="18" charset="0"/>
                          </a:rPr>
                        </m:ctrlPr>
                      </m:sSubPr>
                      <m:e>
                        <m:r>
                          <a:rPr lang="en-US" i="1">
                            <a:solidFill>
                              <a:srgbClr val="00FFCC"/>
                            </a:solidFill>
                            <a:latin typeface="Cambria Math" panose="02040503050406030204" pitchFamily="18" charset="0"/>
                          </a:rPr>
                          <m:t>𝑝𝑎𝑡h</m:t>
                        </m:r>
                      </m:e>
                      <m:sub>
                        <m:r>
                          <a:rPr lang="en-US" i="1">
                            <a:solidFill>
                              <a:srgbClr val="00FFCC"/>
                            </a:solidFill>
                            <a:latin typeface="Cambria Math" panose="02040503050406030204" pitchFamily="18" charset="0"/>
                          </a:rPr>
                          <m:t>1</m:t>
                        </m:r>
                      </m:sub>
                    </m:sSub>
                    <m:r>
                      <a:rPr lang="en-US" i="1">
                        <a:solidFill>
                          <a:srgbClr val="00FFCC"/>
                        </a:solidFill>
                        <a:latin typeface="Cambria Math" panose="02040503050406030204" pitchFamily="18" charset="0"/>
                      </a:rPr>
                      <m:t>−</m:t>
                    </m:r>
                    <m:r>
                      <a:rPr lang="en-US" i="1">
                        <a:solidFill>
                          <a:srgbClr val="00FFCC"/>
                        </a:solidFill>
                        <a:latin typeface="Cambria Math" panose="02040503050406030204" pitchFamily="18" charset="0"/>
                      </a:rPr>
                      <m:t>𝑝𝑎𝑡</m:t>
                    </m:r>
                    <m:sSub>
                      <m:sSubPr>
                        <m:ctrlPr>
                          <a:rPr lang="en-US" i="1">
                            <a:solidFill>
                              <a:srgbClr val="00FFCC"/>
                            </a:solidFill>
                            <a:latin typeface="Cambria Math" panose="02040503050406030204" pitchFamily="18" charset="0"/>
                          </a:rPr>
                        </m:ctrlPr>
                      </m:sSubPr>
                      <m:e>
                        <m:r>
                          <a:rPr lang="en-US" i="1">
                            <a:solidFill>
                              <a:srgbClr val="00FFCC"/>
                            </a:solidFill>
                            <a:latin typeface="Cambria Math" panose="02040503050406030204" pitchFamily="18" charset="0"/>
                          </a:rPr>
                          <m:t>h</m:t>
                        </m:r>
                      </m:e>
                      <m:sub>
                        <m:r>
                          <a:rPr lang="en-US" i="1">
                            <a:solidFill>
                              <a:srgbClr val="00FFCC"/>
                            </a:solidFill>
                            <a:latin typeface="Cambria Math" panose="02040503050406030204" pitchFamily="18" charset="0"/>
                          </a:rPr>
                          <m:t>2</m:t>
                        </m:r>
                      </m:sub>
                    </m:sSub>
                    <m:r>
                      <a:rPr lang="en-US">
                        <a:solidFill>
                          <a:srgbClr val="00FFCC"/>
                        </a:solidFill>
                        <a:latin typeface="Cambria Math" panose="02040503050406030204" pitchFamily="18" charset="0"/>
                      </a:rPr>
                      <m:t>, </m:t>
                    </m:r>
                  </m:oMath>
                </a14:m>
                <a:r>
                  <a:rPr lang="bg-BG" dirty="0">
                    <a:solidFill>
                      <a:srgbClr val="00FFCC"/>
                    </a:solidFill>
                  </a:rPr>
                  <a:t>като </a:t>
                </a:r>
                <a14:m>
                  <m:oMath xmlns:m="http://schemas.openxmlformats.org/officeDocument/2006/math">
                    <m:r>
                      <a:rPr lang="en-US" i="1">
                        <a:solidFill>
                          <a:srgbClr val="00FFCC"/>
                        </a:solidFill>
                        <a:latin typeface="Cambria Math" panose="02040503050406030204" pitchFamily="18" charset="0"/>
                      </a:rPr>
                      <m:t>𝑝𝑎𝑡</m:t>
                    </m:r>
                    <m:sSub>
                      <m:sSubPr>
                        <m:ctrlPr>
                          <a:rPr lang="en-US" i="1">
                            <a:solidFill>
                              <a:srgbClr val="00FFCC"/>
                            </a:solidFill>
                            <a:latin typeface="Cambria Math" panose="02040503050406030204" pitchFamily="18" charset="0"/>
                          </a:rPr>
                        </m:ctrlPr>
                      </m:sSubPr>
                      <m:e>
                        <m:r>
                          <a:rPr lang="en-US" i="1">
                            <a:solidFill>
                              <a:srgbClr val="00FFCC"/>
                            </a:solidFill>
                            <a:latin typeface="Cambria Math" panose="02040503050406030204" pitchFamily="18" charset="0"/>
                          </a:rPr>
                          <m:t>h</m:t>
                        </m:r>
                      </m:e>
                      <m:sub>
                        <m:r>
                          <a:rPr lang="en-US" i="1">
                            <a:solidFill>
                              <a:srgbClr val="00FFCC"/>
                            </a:solidFill>
                            <a:latin typeface="Cambria Math" panose="02040503050406030204" pitchFamily="18" charset="0"/>
                          </a:rPr>
                          <m:t>2</m:t>
                        </m:r>
                      </m:sub>
                    </m:sSub>
                  </m:oMath>
                </a14:m>
                <a:r>
                  <a:rPr lang="bg-BG" dirty="0">
                    <a:solidFill>
                      <a:srgbClr val="00FFCC"/>
                    </a:solidFill>
                  </a:rPr>
                  <a:t> е цената на пътя от последното листо на приятеля до върха, от който е </a:t>
                </a:r>
                <a:r>
                  <a:rPr lang="bg-BG" u="sng" dirty="0">
                    <a:solidFill>
                      <a:srgbClr val="00FFCC"/>
                    </a:solidFill>
                  </a:rPr>
                  <a:t>започнал</a:t>
                </a:r>
                <a:r>
                  <a:rPr lang="bg-BG" dirty="0">
                    <a:solidFill>
                      <a:srgbClr val="00FFCC"/>
                    </a:solidFill>
                  </a:rPr>
                  <a:t>. </a:t>
                </a:r>
                <a:r>
                  <a:rPr lang="bg-BG" dirty="0" smtClean="0">
                    <a:solidFill>
                      <a:srgbClr val="00FFCC"/>
                    </a:solidFill>
                  </a:rPr>
                  <a:t> Тази </a:t>
                </a:r>
                <a:r>
                  <a:rPr lang="bg-BG" dirty="0">
                    <a:solidFill>
                      <a:srgbClr val="00FFCC"/>
                    </a:solidFill>
                  </a:rPr>
                  <a:t>логика се обобщава и за </a:t>
                </a:r>
                <a:r>
                  <a:rPr lang="en-US" dirty="0">
                    <a:solidFill>
                      <a:srgbClr val="00FFCC"/>
                    </a:solidFill>
                  </a:rPr>
                  <a:t>k&gt;2</a:t>
                </a:r>
                <a:r>
                  <a:rPr lang="en-US" dirty="0" smtClean="0">
                    <a:solidFill>
                      <a:srgbClr val="00FFCC"/>
                    </a:solidFill>
                  </a:rPr>
                  <a:t>.</a:t>
                </a:r>
              </a:p>
              <a:p>
                <a:pPr algn="just"/>
                <a:endParaRPr lang="bg-BG" dirty="0">
                  <a:solidFill>
                    <a:srgbClr val="00FFCC"/>
                  </a:solidFill>
                </a:endParaRPr>
              </a:p>
              <a:p>
                <a:r>
                  <a:rPr lang="bg-BG" dirty="0" smtClean="0">
                    <a:solidFill>
                      <a:srgbClr val="00FFCC"/>
                    </a:solidFill>
                  </a:rPr>
                  <a:t>Получаваме, че за фиксирано </a:t>
                </a:r>
                <a:r>
                  <a:rPr lang="en-US" dirty="0">
                    <a:solidFill>
                      <a:srgbClr val="00FFCC"/>
                    </a:solidFill>
                  </a:rPr>
                  <a:t>k </a:t>
                </a:r>
                <a:r>
                  <a:rPr lang="bg-BG" dirty="0">
                    <a:solidFill>
                      <a:srgbClr val="00FFCC"/>
                    </a:solidFill>
                  </a:rPr>
                  <a:t>трябва да намерим максималната стойност на </a:t>
                </a:r>
                <a14:m>
                  <m:oMath xmlns:m="http://schemas.openxmlformats.org/officeDocument/2006/math">
                    <m:r>
                      <a:rPr lang="en-US" i="1">
                        <a:solidFill>
                          <a:srgbClr val="00FFCC"/>
                        </a:solidFill>
                        <a:latin typeface="Cambria Math" panose="02040503050406030204" pitchFamily="18" charset="0"/>
                      </a:rPr>
                      <m:t>𝑝𝑎𝑡</m:t>
                    </m:r>
                    <m:sSub>
                      <m:sSubPr>
                        <m:ctrlPr>
                          <a:rPr lang="en-US" i="1">
                            <a:solidFill>
                              <a:srgbClr val="00FFCC"/>
                            </a:solidFill>
                            <a:latin typeface="Cambria Math" panose="02040503050406030204" pitchFamily="18" charset="0"/>
                          </a:rPr>
                        </m:ctrlPr>
                      </m:sSubPr>
                      <m:e>
                        <m:r>
                          <a:rPr lang="en-US" i="1">
                            <a:solidFill>
                              <a:srgbClr val="00FFCC"/>
                            </a:solidFill>
                            <a:latin typeface="Cambria Math" panose="02040503050406030204" pitchFamily="18" charset="0"/>
                          </a:rPr>
                          <m:t>h</m:t>
                        </m:r>
                      </m:e>
                      <m:sub>
                        <m:r>
                          <a:rPr lang="en-US" i="1">
                            <a:solidFill>
                              <a:srgbClr val="00FFCC"/>
                            </a:solidFill>
                            <a:latin typeface="Cambria Math" panose="02040503050406030204" pitchFamily="18" charset="0"/>
                          </a:rPr>
                          <m:t>1</m:t>
                        </m:r>
                      </m:sub>
                    </m:sSub>
                    <m:r>
                      <a:rPr lang="en-US" i="1">
                        <a:solidFill>
                          <a:srgbClr val="00FFCC"/>
                        </a:solidFill>
                        <a:latin typeface="Cambria Math" panose="02040503050406030204" pitchFamily="18" charset="0"/>
                      </a:rPr>
                      <m:t>+</m:t>
                    </m:r>
                    <m:r>
                      <a:rPr lang="en-US" i="1">
                        <a:solidFill>
                          <a:srgbClr val="00FFCC"/>
                        </a:solidFill>
                        <a:latin typeface="Cambria Math" panose="02040503050406030204" pitchFamily="18" charset="0"/>
                      </a:rPr>
                      <m:t>𝑝𝑎𝑡</m:t>
                    </m:r>
                    <m:sSub>
                      <m:sSubPr>
                        <m:ctrlPr>
                          <a:rPr lang="en-US" i="1">
                            <a:solidFill>
                              <a:srgbClr val="00FFCC"/>
                            </a:solidFill>
                            <a:latin typeface="Cambria Math" panose="02040503050406030204" pitchFamily="18" charset="0"/>
                          </a:rPr>
                        </m:ctrlPr>
                      </m:sSubPr>
                      <m:e>
                        <m:r>
                          <a:rPr lang="en-US" i="1">
                            <a:solidFill>
                              <a:srgbClr val="00FFCC"/>
                            </a:solidFill>
                            <a:latin typeface="Cambria Math" panose="02040503050406030204" pitchFamily="18" charset="0"/>
                          </a:rPr>
                          <m:t>h</m:t>
                        </m:r>
                      </m:e>
                      <m:sub>
                        <m:r>
                          <a:rPr lang="en-US" i="1">
                            <a:solidFill>
                              <a:srgbClr val="00FFCC"/>
                            </a:solidFill>
                            <a:latin typeface="Cambria Math" panose="02040503050406030204" pitchFamily="18" charset="0"/>
                          </a:rPr>
                          <m:t>2</m:t>
                        </m:r>
                      </m:sub>
                    </m:sSub>
                    <m:r>
                      <a:rPr lang="en-US" i="1">
                        <a:solidFill>
                          <a:srgbClr val="00FFCC"/>
                        </a:solidFill>
                        <a:latin typeface="Cambria Math" panose="02040503050406030204" pitchFamily="18" charset="0"/>
                      </a:rPr>
                      <m:t>+…+</m:t>
                    </m:r>
                    <m:r>
                      <a:rPr lang="en-US" i="1">
                        <a:solidFill>
                          <a:srgbClr val="00FFCC"/>
                        </a:solidFill>
                        <a:latin typeface="Cambria Math" panose="02040503050406030204" pitchFamily="18" charset="0"/>
                      </a:rPr>
                      <m:t>𝑝𝑎𝑡</m:t>
                    </m:r>
                    <m:sSub>
                      <m:sSubPr>
                        <m:ctrlPr>
                          <a:rPr lang="en-US" i="1">
                            <a:solidFill>
                              <a:srgbClr val="00FFCC"/>
                            </a:solidFill>
                            <a:latin typeface="Cambria Math" panose="02040503050406030204" pitchFamily="18" charset="0"/>
                          </a:rPr>
                        </m:ctrlPr>
                      </m:sSubPr>
                      <m:e>
                        <m:r>
                          <a:rPr lang="en-US" i="1">
                            <a:solidFill>
                              <a:srgbClr val="00FFCC"/>
                            </a:solidFill>
                            <a:latin typeface="Cambria Math" panose="02040503050406030204" pitchFamily="18" charset="0"/>
                          </a:rPr>
                          <m:t>h</m:t>
                        </m:r>
                      </m:e>
                      <m:sub>
                        <m:r>
                          <a:rPr lang="en-US" i="1">
                            <a:solidFill>
                              <a:srgbClr val="00FFCC"/>
                            </a:solidFill>
                            <a:latin typeface="Cambria Math" panose="02040503050406030204" pitchFamily="18" charset="0"/>
                          </a:rPr>
                          <m:t>𝑘</m:t>
                        </m:r>
                      </m:sub>
                    </m:sSub>
                  </m:oMath>
                </a14:m>
                <a:r>
                  <a:rPr lang="bg-BG" dirty="0">
                    <a:solidFill>
                      <a:srgbClr val="00FFCC"/>
                    </a:solidFill>
                  </a:rPr>
                  <a:t> или с други думи да изберем </a:t>
                </a:r>
                <a:r>
                  <a:rPr lang="en-US" dirty="0">
                    <a:solidFill>
                      <a:srgbClr val="00FFCC"/>
                    </a:solidFill>
                  </a:rPr>
                  <a:t>k </a:t>
                </a:r>
                <a:r>
                  <a:rPr lang="bg-BG" dirty="0">
                    <a:solidFill>
                      <a:srgbClr val="00FFCC"/>
                    </a:solidFill>
                  </a:rPr>
                  <a:t>листа, така че сумата от ребрата, които лежат по пътищата нагоре да е максимална. Това звучи като стандартен вид грийди задача</a:t>
                </a:r>
                <a:r>
                  <a:rPr lang="bg-BG" dirty="0" smtClean="0">
                    <a:solidFill>
                      <a:srgbClr val="00FFCC"/>
                    </a:solidFill>
                  </a:rPr>
                  <a:t>.</a:t>
                </a:r>
                <a:endParaRPr lang="en-US" dirty="0" smtClean="0">
                  <a:solidFill>
                    <a:srgbClr val="00FFCC"/>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142600" y="1922566"/>
                <a:ext cx="6099579" cy="3693319"/>
              </a:xfrm>
              <a:prstGeom prst="rect">
                <a:avLst/>
              </a:prstGeom>
              <a:blipFill>
                <a:blip r:embed="rId4"/>
                <a:stretch>
                  <a:fillRect l="-799" t="-825" r="-899" b="-1650"/>
                </a:stretch>
              </a:blipFill>
            </p:spPr>
            <p:txBody>
              <a:bodyPr/>
              <a:lstStyle/>
              <a:p>
                <a:r>
                  <a:rPr lang="en-US">
                    <a:noFill/>
                  </a:rPr>
                  <a:t> </a:t>
                </a:r>
              </a:p>
            </p:txBody>
          </p:sp>
        </mc:Fallback>
      </mc:AlternateContent>
      <p:pic>
        <p:nvPicPr>
          <p:cNvPr id="3" name="Picture 2"/>
          <p:cNvPicPr>
            <a:picLocks noChangeAspect="1"/>
          </p:cNvPicPr>
          <p:nvPr/>
        </p:nvPicPr>
        <p:blipFill>
          <a:blip r:embed="rId5"/>
          <a:stretch>
            <a:fillRect/>
          </a:stretch>
        </p:blipFill>
        <p:spPr>
          <a:xfrm>
            <a:off x="6466114" y="2245286"/>
            <a:ext cx="5357179" cy="3246775"/>
          </a:xfrm>
          <a:prstGeom prst="rect">
            <a:avLst/>
          </a:prstGeom>
        </p:spPr>
      </p:pic>
      <p:sp>
        <p:nvSpPr>
          <p:cNvPr id="5" name="Rectangle 4"/>
          <p:cNvSpPr/>
          <p:nvPr/>
        </p:nvSpPr>
        <p:spPr>
          <a:xfrm>
            <a:off x="142600" y="5834752"/>
            <a:ext cx="10895514" cy="923330"/>
          </a:xfrm>
          <a:prstGeom prst="rect">
            <a:avLst/>
          </a:prstGeom>
        </p:spPr>
        <p:txBody>
          <a:bodyPr wrap="square">
            <a:spAutoFit/>
          </a:bodyPr>
          <a:lstStyle/>
          <a:p>
            <a:r>
              <a:rPr lang="bg-BG" dirty="0">
                <a:solidFill>
                  <a:srgbClr val="00FFCC"/>
                </a:solidFill>
              </a:rPr>
              <a:t>Подробно доказателство на предстоящето грийди може да видите тук:</a:t>
            </a:r>
          </a:p>
          <a:p>
            <a:r>
              <a:rPr lang="en-US" dirty="0">
                <a:solidFill>
                  <a:srgbClr val="00FFCC"/>
                </a:solidFill>
              </a:rPr>
              <a:t>https://math.stackexchange.com/questions/5055435/proving-a-greedy-algorithm-related-to-picking-leaves-in-a-tree</a:t>
            </a:r>
            <a:endParaRPr lang="bg-BG" dirty="0">
              <a:solidFill>
                <a:srgbClr val="00FFCC"/>
              </a:solidFill>
            </a:endParaRPr>
          </a:p>
        </p:txBody>
      </p:sp>
    </p:spTree>
    <p:extLst>
      <p:ext uri="{BB962C8B-B14F-4D97-AF65-F5344CB8AC3E}">
        <p14:creationId xmlns:p14="http://schemas.microsoft.com/office/powerpoint/2010/main" val="2179987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899" y="426118"/>
            <a:ext cx="3850901" cy="970450"/>
          </a:xfrm>
        </p:spPr>
        <p:txBody>
          <a:bodyPr/>
          <a:lstStyle/>
          <a:p>
            <a:pPr algn="ctr"/>
            <a:r>
              <a:rPr lang="bg-BG" sz="4800" b="0" i="1" dirty="0" smtClean="0">
                <a:gradFill>
                  <a:gsLst>
                    <a:gs pos="0">
                      <a:schemeClr val="accent2">
                        <a:lumMod val="75000"/>
                      </a:schemeClr>
                    </a:gs>
                    <a:gs pos="100000">
                      <a:schemeClr val="accent1">
                        <a:lumMod val="60000"/>
                        <a:lumOff val="40000"/>
                      </a:schemeClr>
                    </a:gs>
                  </a:gsLst>
                  <a:lin ang="5400000" scaled="1"/>
                </a:gradFill>
                <a:effectLst>
                  <a:outerShdw blurRad="38100" dist="38100" dir="2700000" algn="tl">
                    <a:srgbClr val="000000">
                      <a:alpha val="43137"/>
                    </a:srgbClr>
                  </a:outerShdw>
                </a:effectLst>
              </a:rPr>
              <a:t>Решение</a:t>
            </a:r>
            <a:endParaRPr lang="en-US" sz="4800" dirty="0"/>
          </a:p>
        </p:txBody>
      </p:sp>
      <p:pic>
        <p:nvPicPr>
          <p:cNvPr id="3" name="Picture 2"/>
          <p:cNvPicPr>
            <a:picLocks noChangeAspect="1"/>
          </p:cNvPicPr>
          <p:nvPr/>
        </p:nvPicPr>
        <p:blipFill>
          <a:blip r:embed="rId2"/>
          <a:stretch>
            <a:fillRect/>
          </a:stretch>
        </p:blipFill>
        <p:spPr>
          <a:xfrm>
            <a:off x="6466114" y="2245286"/>
            <a:ext cx="5357179" cy="3246775"/>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459840" y="2152967"/>
                <a:ext cx="5903638" cy="4524315"/>
              </a:xfrm>
              <a:prstGeom prst="rect">
                <a:avLst/>
              </a:prstGeom>
            </p:spPr>
            <p:txBody>
              <a:bodyPr wrap="square">
                <a:spAutoFit/>
              </a:bodyPr>
              <a:lstStyle/>
              <a:p>
                <a:r>
                  <a:rPr lang="bg-BG" dirty="0">
                    <a:solidFill>
                      <a:srgbClr val="00FFCC"/>
                    </a:solidFill>
                  </a:rPr>
                  <a:t>Операция: избиране на едно листо</a:t>
                </a:r>
              </a:p>
              <a:p>
                <a:endParaRPr lang="bg-BG" dirty="0">
                  <a:solidFill>
                    <a:srgbClr val="00FFCC"/>
                  </a:solidFill>
                </a:endParaRPr>
              </a:p>
              <a:p>
                <a:r>
                  <a:rPr lang="bg-BG" dirty="0">
                    <a:solidFill>
                      <a:srgbClr val="00FFCC"/>
                    </a:solidFill>
                  </a:rPr>
                  <a:t>Ако </a:t>
                </a:r>
                <a:r>
                  <a:rPr lang="en-US" dirty="0">
                    <a:solidFill>
                      <a:srgbClr val="00FFCC"/>
                    </a:solidFill>
                  </a:rPr>
                  <a:t>k=1 </a:t>
                </a:r>
                <a:r>
                  <a:rPr lang="bg-BG" dirty="0">
                    <a:solidFill>
                      <a:srgbClr val="00FFCC"/>
                    </a:solidFill>
                  </a:rPr>
                  <a:t>ще изберем най-далечното листо от корена. На следващата стъпка ще занулираме избраните ребра и отново ще намерим най-далечното листо. За бързо намиране на най-далечното листо можем да използваме сегментно дърво върху ойлеровия тур на дървото.</a:t>
                </a:r>
              </a:p>
              <a:p>
                <a:endParaRPr lang="bg-BG" dirty="0">
                  <a:solidFill>
                    <a:srgbClr val="00FFCC"/>
                  </a:solidFill>
                </a:endParaRPr>
              </a:p>
              <a:p>
                <a:r>
                  <a:rPr lang="bg-BG" dirty="0">
                    <a:solidFill>
                      <a:srgbClr val="00FFCC"/>
                    </a:solidFill>
                  </a:rPr>
                  <a:t>Остава да решим задачата и за заявки. Да забележим, че </a:t>
                </a:r>
                <a14:m>
                  <m:oMath xmlns:m="http://schemas.openxmlformats.org/officeDocument/2006/math">
                    <m:r>
                      <a:rPr lang="en-US" i="1">
                        <a:solidFill>
                          <a:srgbClr val="00FFCC"/>
                        </a:solidFill>
                        <a:latin typeface="Cambria Math" panose="02040503050406030204" pitchFamily="18" charset="0"/>
                      </a:rPr>
                      <m:t>𝑝𝑎𝑡</m:t>
                    </m:r>
                    <m:sSub>
                      <m:sSubPr>
                        <m:ctrlPr>
                          <a:rPr lang="en-US" i="1">
                            <a:solidFill>
                              <a:srgbClr val="00FFCC"/>
                            </a:solidFill>
                            <a:latin typeface="Cambria Math" panose="02040503050406030204" pitchFamily="18" charset="0"/>
                          </a:rPr>
                        </m:ctrlPr>
                      </m:sSubPr>
                      <m:e>
                        <m:r>
                          <a:rPr lang="en-US" i="1">
                            <a:solidFill>
                              <a:srgbClr val="00FFCC"/>
                            </a:solidFill>
                            <a:latin typeface="Cambria Math" panose="02040503050406030204" pitchFamily="18" charset="0"/>
                          </a:rPr>
                          <m:t>h</m:t>
                        </m:r>
                      </m:e>
                      <m:sub>
                        <m:r>
                          <a:rPr lang="en-US" i="1">
                            <a:solidFill>
                              <a:srgbClr val="00FFCC"/>
                            </a:solidFill>
                            <a:latin typeface="Cambria Math" panose="02040503050406030204" pitchFamily="18" charset="0"/>
                          </a:rPr>
                          <m:t>1</m:t>
                        </m:r>
                      </m:sub>
                    </m:sSub>
                    <m:r>
                      <a:rPr lang="en-US" i="1">
                        <a:solidFill>
                          <a:srgbClr val="00FFCC"/>
                        </a:solidFill>
                        <a:latin typeface="Cambria Math" panose="02040503050406030204" pitchFamily="18" charset="0"/>
                      </a:rPr>
                      <m:t>≥</m:t>
                    </m:r>
                    <m:r>
                      <a:rPr lang="en-US" i="1">
                        <a:solidFill>
                          <a:srgbClr val="00FFCC"/>
                        </a:solidFill>
                        <a:latin typeface="Cambria Math" panose="02040503050406030204" pitchFamily="18" charset="0"/>
                      </a:rPr>
                      <m:t>𝑝𝑎𝑡</m:t>
                    </m:r>
                    <m:sSub>
                      <m:sSubPr>
                        <m:ctrlPr>
                          <a:rPr lang="en-US" i="1">
                            <a:solidFill>
                              <a:srgbClr val="00FFCC"/>
                            </a:solidFill>
                            <a:latin typeface="Cambria Math" panose="02040503050406030204" pitchFamily="18" charset="0"/>
                          </a:rPr>
                        </m:ctrlPr>
                      </m:sSubPr>
                      <m:e>
                        <m:r>
                          <a:rPr lang="en-US" i="1">
                            <a:solidFill>
                              <a:srgbClr val="00FFCC"/>
                            </a:solidFill>
                            <a:latin typeface="Cambria Math" panose="02040503050406030204" pitchFamily="18" charset="0"/>
                          </a:rPr>
                          <m:t>h</m:t>
                        </m:r>
                      </m:e>
                      <m:sub>
                        <m:r>
                          <a:rPr lang="en-US" i="1">
                            <a:solidFill>
                              <a:srgbClr val="00FFCC"/>
                            </a:solidFill>
                            <a:latin typeface="Cambria Math" panose="02040503050406030204" pitchFamily="18" charset="0"/>
                          </a:rPr>
                          <m:t>2</m:t>
                        </m:r>
                      </m:sub>
                    </m:sSub>
                    <m:r>
                      <a:rPr lang="en-US" i="1">
                        <a:solidFill>
                          <a:srgbClr val="00FFCC"/>
                        </a:solidFill>
                        <a:latin typeface="Cambria Math" panose="02040503050406030204" pitchFamily="18" charset="0"/>
                      </a:rPr>
                      <m:t>≥</m:t>
                    </m:r>
                    <m:r>
                      <a:rPr lang="en-US" i="1">
                        <a:solidFill>
                          <a:srgbClr val="00FFCC"/>
                        </a:solidFill>
                        <a:latin typeface="Cambria Math" panose="02040503050406030204" pitchFamily="18" charset="0"/>
                      </a:rPr>
                      <m:t>𝑝𝑎𝑡</m:t>
                    </m:r>
                    <m:sSub>
                      <m:sSubPr>
                        <m:ctrlPr>
                          <a:rPr lang="en-US" i="1">
                            <a:solidFill>
                              <a:srgbClr val="00FFCC"/>
                            </a:solidFill>
                            <a:latin typeface="Cambria Math" panose="02040503050406030204" pitchFamily="18" charset="0"/>
                          </a:rPr>
                        </m:ctrlPr>
                      </m:sSubPr>
                      <m:e>
                        <m:r>
                          <a:rPr lang="en-US" i="1">
                            <a:solidFill>
                              <a:srgbClr val="00FFCC"/>
                            </a:solidFill>
                            <a:latin typeface="Cambria Math" panose="02040503050406030204" pitchFamily="18" charset="0"/>
                          </a:rPr>
                          <m:t>h</m:t>
                        </m:r>
                      </m:e>
                      <m:sub>
                        <m:r>
                          <a:rPr lang="en-US" i="1">
                            <a:solidFill>
                              <a:srgbClr val="00FFCC"/>
                            </a:solidFill>
                            <a:latin typeface="Cambria Math" panose="02040503050406030204" pitchFamily="18" charset="0"/>
                          </a:rPr>
                          <m:t>3</m:t>
                        </m:r>
                      </m:sub>
                    </m:sSub>
                    <m:r>
                      <a:rPr lang="en-US" i="1">
                        <a:solidFill>
                          <a:srgbClr val="00FFCC"/>
                        </a:solidFill>
                        <a:latin typeface="Cambria Math" panose="02040503050406030204" pitchFamily="18" charset="0"/>
                      </a:rPr>
                      <m:t>≥…≥</m:t>
                    </m:r>
                    <m:r>
                      <a:rPr lang="en-US" i="1">
                        <a:solidFill>
                          <a:srgbClr val="00FFCC"/>
                        </a:solidFill>
                        <a:latin typeface="Cambria Math" panose="02040503050406030204" pitchFamily="18" charset="0"/>
                      </a:rPr>
                      <m:t>𝑝𝑎𝑡</m:t>
                    </m:r>
                    <m:sSub>
                      <m:sSubPr>
                        <m:ctrlPr>
                          <a:rPr lang="en-US" i="1">
                            <a:solidFill>
                              <a:srgbClr val="00FFCC"/>
                            </a:solidFill>
                            <a:latin typeface="Cambria Math" panose="02040503050406030204" pitchFamily="18" charset="0"/>
                          </a:rPr>
                        </m:ctrlPr>
                      </m:sSubPr>
                      <m:e>
                        <m:r>
                          <a:rPr lang="en-US" i="1">
                            <a:solidFill>
                              <a:srgbClr val="00FFCC"/>
                            </a:solidFill>
                            <a:latin typeface="Cambria Math" panose="02040503050406030204" pitchFamily="18" charset="0"/>
                          </a:rPr>
                          <m:t>h</m:t>
                        </m:r>
                      </m:e>
                      <m:sub>
                        <m:r>
                          <a:rPr lang="en-US" i="1">
                            <a:solidFill>
                              <a:srgbClr val="00FFCC"/>
                            </a:solidFill>
                            <a:latin typeface="Cambria Math" panose="02040503050406030204" pitchFamily="18" charset="0"/>
                          </a:rPr>
                          <m:t>𝑘</m:t>
                        </m:r>
                      </m:sub>
                    </m:sSub>
                  </m:oMath>
                </a14:m>
                <a:r>
                  <a:rPr lang="en-US" dirty="0">
                    <a:solidFill>
                      <a:srgbClr val="00FFCC"/>
                    </a:solidFill>
                  </a:rPr>
                  <a:t>. </a:t>
                </a:r>
                <a:r>
                  <a:rPr lang="bg-BG" dirty="0">
                    <a:solidFill>
                      <a:srgbClr val="00FFCC"/>
                    </a:solidFill>
                  </a:rPr>
                  <a:t>Т.е. С всеки нов приятел плащаме такса Р и намаляваме </a:t>
                </a:r>
                <a:r>
                  <a:rPr lang="en-US" dirty="0">
                    <a:solidFill>
                      <a:srgbClr val="00FFCC"/>
                    </a:solidFill>
                  </a:rPr>
                  <a:t>L </a:t>
                </a:r>
                <a:r>
                  <a:rPr lang="bg-BG" dirty="0">
                    <a:solidFill>
                      <a:srgbClr val="00FFCC"/>
                    </a:solidFill>
                  </a:rPr>
                  <a:t>с </a:t>
                </a:r>
                <a14:m>
                  <m:oMath xmlns:m="http://schemas.openxmlformats.org/officeDocument/2006/math">
                    <m:r>
                      <a:rPr lang="en-US" i="1">
                        <a:solidFill>
                          <a:srgbClr val="00FFCC"/>
                        </a:solidFill>
                        <a:latin typeface="Cambria Math" panose="02040503050406030204" pitchFamily="18" charset="0"/>
                      </a:rPr>
                      <m:t>𝑝𝑎𝑡</m:t>
                    </m:r>
                    <m:sSub>
                      <m:sSubPr>
                        <m:ctrlPr>
                          <a:rPr lang="en-US" i="1">
                            <a:solidFill>
                              <a:srgbClr val="00FFCC"/>
                            </a:solidFill>
                            <a:latin typeface="Cambria Math" panose="02040503050406030204" pitchFamily="18" charset="0"/>
                          </a:rPr>
                        </m:ctrlPr>
                      </m:sSubPr>
                      <m:e>
                        <m:r>
                          <a:rPr lang="en-US" i="1">
                            <a:solidFill>
                              <a:srgbClr val="00FFCC"/>
                            </a:solidFill>
                            <a:latin typeface="Cambria Math" panose="02040503050406030204" pitchFamily="18" charset="0"/>
                          </a:rPr>
                          <m:t>h</m:t>
                        </m:r>
                      </m:e>
                      <m:sub>
                        <m:r>
                          <a:rPr lang="en-US" i="1">
                            <a:solidFill>
                              <a:srgbClr val="00FFCC"/>
                            </a:solidFill>
                            <a:latin typeface="Cambria Math" panose="02040503050406030204" pitchFamily="18" charset="0"/>
                          </a:rPr>
                          <m:t>𝑖</m:t>
                        </m:r>
                      </m:sub>
                    </m:sSub>
                  </m:oMath>
                </a14:m>
                <a:r>
                  <a:rPr lang="en-US" dirty="0">
                    <a:solidFill>
                      <a:srgbClr val="00FFCC"/>
                    </a:solidFill>
                  </a:rPr>
                  <a:t>. </a:t>
                </a:r>
                <a:r>
                  <a:rPr lang="bg-BG" dirty="0">
                    <a:solidFill>
                      <a:srgbClr val="00FFCC"/>
                    </a:solidFill>
                  </a:rPr>
                  <a:t>С двоично търсене можем да видим кога това спира да бъде изгодно.</a:t>
                </a:r>
              </a:p>
            </p:txBody>
          </p:sp>
        </mc:Choice>
        <mc:Fallback xmlns="">
          <p:sp>
            <p:nvSpPr>
              <p:cNvPr id="5" name="Rectangle 4"/>
              <p:cNvSpPr>
                <a:spLocks noRot="1" noChangeAspect="1" noMove="1" noResize="1" noEditPoints="1" noAdjustHandles="1" noChangeArrowheads="1" noChangeShapeType="1" noTextEdit="1"/>
              </p:cNvSpPr>
              <p:nvPr/>
            </p:nvSpPr>
            <p:spPr>
              <a:xfrm>
                <a:off x="459840" y="2152967"/>
                <a:ext cx="5903638" cy="4524315"/>
              </a:xfrm>
              <a:prstGeom prst="rect">
                <a:avLst/>
              </a:prstGeom>
              <a:blipFill>
                <a:blip r:embed="rId3"/>
                <a:stretch>
                  <a:fillRect l="-826" t="-674" b="-1213"/>
                </a:stretch>
              </a:blipFill>
            </p:spPr>
            <p:txBody>
              <a:bodyPr/>
              <a:lstStyle/>
              <a:p>
                <a:r>
                  <a:rPr lang="en-US">
                    <a:noFill/>
                  </a:rPr>
                  <a:t> </a:t>
                </a:r>
              </a:p>
            </p:txBody>
          </p:sp>
        </mc:Fallback>
      </mc:AlternateContent>
    </p:spTree>
    <p:extLst>
      <p:ext uri="{BB962C8B-B14F-4D97-AF65-F5344CB8AC3E}">
        <p14:creationId xmlns:p14="http://schemas.microsoft.com/office/powerpoint/2010/main" val="2993823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00" y="426118"/>
            <a:ext cx="6330864" cy="970450"/>
          </a:xfrm>
        </p:spPr>
        <p:txBody>
          <a:bodyPr/>
          <a:lstStyle/>
          <a:p>
            <a:pPr algn="ctr"/>
            <a:r>
              <a:rPr lang="bg-BG" sz="4800" b="0" i="1" dirty="0" smtClean="0">
                <a:gradFill>
                  <a:gsLst>
                    <a:gs pos="0">
                      <a:schemeClr val="accent2">
                        <a:lumMod val="75000"/>
                      </a:schemeClr>
                    </a:gs>
                    <a:gs pos="100000">
                      <a:schemeClr val="accent1">
                        <a:lumMod val="60000"/>
                        <a:lumOff val="40000"/>
                      </a:schemeClr>
                    </a:gs>
                  </a:gsLst>
                  <a:lin ang="5400000" scaled="1"/>
                </a:gradFill>
                <a:effectLst>
                  <a:outerShdw blurRad="38100" dist="38100" dir="2700000" algn="tl">
                    <a:srgbClr val="000000">
                      <a:alpha val="43137"/>
                    </a:srgbClr>
                  </a:outerShdw>
                </a:effectLst>
              </a:rPr>
              <a:t>Доказателства</a:t>
            </a:r>
            <a:endParaRPr lang="en-US" sz="4800" dirty="0"/>
          </a:p>
        </p:txBody>
      </p:sp>
      <p:sp>
        <p:nvSpPr>
          <p:cNvPr id="3" name="TextBox 2"/>
          <p:cNvSpPr txBox="1"/>
          <p:nvPr/>
        </p:nvSpPr>
        <p:spPr>
          <a:xfrm>
            <a:off x="511226" y="2005223"/>
            <a:ext cx="10312286" cy="4524315"/>
          </a:xfrm>
          <a:prstGeom prst="rect">
            <a:avLst/>
          </a:prstGeom>
          <a:noFill/>
        </p:spPr>
        <p:txBody>
          <a:bodyPr wrap="square" rtlCol="0">
            <a:spAutoFit/>
          </a:bodyPr>
          <a:lstStyle/>
          <a:p>
            <a:pPr algn="just"/>
            <a:r>
              <a:rPr lang="ru-RU" dirty="0" smtClean="0">
                <a:solidFill>
                  <a:srgbClr val="00FFCC"/>
                </a:solidFill>
              </a:rPr>
              <a:t>За доказване на грийдита често се ползват два метода:</a:t>
            </a:r>
            <a:r>
              <a:rPr lang="en-US" dirty="0" smtClean="0">
                <a:solidFill>
                  <a:srgbClr val="00FFCC"/>
                </a:solidFill>
              </a:rPr>
              <a:t> greedy stays ahead </a:t>
            </a:r>
            <a:r>
              <a:rPr lang="bg-BG" dirty="0" smtClean="0">
                <a:solidFill>
                  <a:srgbClr val="00FFCC"/>
                </a:solidFill>
              </a:rPr>
              <a:t>и </a:t>
            </a:r>
            <a:r>
              <a:rPr lang="en-US" dirty="0" smtClean="0">
                <a:solidFill>
                  <a:srgbClr val="00FFCC"/>
                </a:solidFill>
              </a:rPr>
              <a:t>exchange argument. </a:t>
            </a:r>
            <a:endParaRPr lang="bg-BG" dirty="0" smtClean="0">
              <a:solidFill>
                <a:srgbClr val="00FFCC"/>
              </a:solidFill>
            </a:endParaRPr>
          </a:p>
          <a:p>
            <a:pPr algn="just"/>
            <a:endParaRPr lang="bg-BG" dirty="0">
              <a:solidFill>
                <a:srgbClr val="00FFCC"/>
              </a:solidFill>
            </a:endParaRPr>
          </a:p>
          <a:p>
            <a:pPr algn="just"/>
            <a:r>
              <a:rPr lang="bg-BG" dirty="0" smtClean="0">
                <a:solidFill>
                  <a:srgbClr val="00FFCC"/>
                </a:solidFill>
              </a:rPr>
              <a:t>Подробно за тях може прочетете тук:</a:t>
            </a:r>
          </a:p>
          <a:p>
            <a:pPr algn="just"/>
            <a:r>
              <a:rPr lang="en-US" dirty="0" smtClean="0">
                <a:solidFill>
                  <a:srgbClr val="00FFCC"/>
                </a:solidFill>
              </a:rPr>
              <a:t>https</a:t>
            </a:r>
            <a:r>
              <a:rPr lang="en-US" dirty="0">
                <a:solidFill>
                  <a:srgbClr val="00FFCC"/>
                </a:solidFill>
              </a:rPr>
              <a:t>://web.stanford.edu/class/archive/cs/cs161/cs161.1138/handouts/120%20Guide%20to%20Greedy%20Algorithms.pdf</a:t>
            </a:r>
            <a:r>
              <a:rPr lang="bg-BG" dirty="0" smtClean="0">
                <a:solidFill>
                  <a:srgbClr val="00FFCC"/>
                </a:solidFill>
              </a:rPr>
              <a:t> </a:t>
            </a:r>
            <a:r>
              <a:rPr lang="ru-RU" dirty="0" smtClean="0">
                <a:solidFill>
                  <a:srgbClr val="00FFCC"/>
                </a:solidFill>
              </a:rPr>
              <a:t> </a:t>
            </a:r>
          </a:p>
          <a:p>
            <a:pPr algn="just"/>
            <a:endParaRPr lang="ru-RU" dirty="0">
              <a:solidFill>
                <a:srgbClr val="00FFCC"/>
              </a:solidFill>
            </a:endParaRPr>
          </a:p>
          <a:p>
            <a:pPr algn="just"/>
            <a:r>
              <a:rPr lang="ru-RU" dirty="0" smtClean="0">
                <a:solidFill>
                  <a:srgbClr val="00FFCC"/>
                </a:solidFill>
              </a:rPr>
              <a:t>Накратко вторият метод (който ще използваме) прави следното:</a:t>
            </a:r>
          </a:p>
          <a:p>
            <a:pPr algn="just"/>
            <a:endParaRPr lang="ru-RU" dirty="0" smtClean="0">
              <a:solidFill>
                <a:srgbClr val="00FFCC"/>
              </a:solidFill>
            </a:endParaRPr>
          </a:p>
          <a:p>
            <a:pPr marL="285750" indent="-285750" algn="just">
              <a:buFont typeface="Arial" panose="020B0604020202020204" pitchFamily="34" charset="0"/>
              <a:buChar char="•"/>
            </a:pPr>
            <a:r>
              <a:rPr lang="ru-RU" dirty="0" smtClean="0">
                <a:solidFill>
                  <a:srgbClr val="00FFCC"/>
                </a:solidFill>
              </a:rPr>
              <a:t>Приемаме, че съществува оптимално решение, което в даден момент не прави грийди избор.</a:t>
            </a:r>
          </a:p>
          <a:p>
            <a:pPr marL="285750" indent="-285750" algn="just">
              <a:buFont typeface="Arial" panose="020B0604020202020204" pitchFamily="34" charset="0"/>
              <a:buChar char="•"/>
            </a:pPr>
            <a:r>
              <a:rPr lang="ru-RU" dirty="0" smtClean="0">
                <a:solidFill>
                  <a:srgbClr val="00FFCC"/>
                </a:solidFill>
              </a:rPr>
              <a:t>Правим малка размяна, така че при първата разлика да направим грийди избор, и разглеждаме как се променя решението – трябва да продължава да бъде оптимално.</a:t>
            </a:r>
          </a:p>
          <a:p>
            <a:pPr marL="285750" indent="-285750" algn="just">
              <a:buFont typeface="Arial" panose="020B0604020202020204" pitchFamily="34" charset="0"/>
              <a:buChar char="•"/>
            </a:pPr>
            <a:r>
              <a:rPr lang="ru-RU" dirty="0" smtClean="0">
                <a:solidFill>
                  <a:srgbClr val="00FFCC"/>
                </a:solidFill>
              </a:rPr>
              <a:t>Оттам следва, че ако съществува някакво оптимално решение, то съществува и не по-лошо решение, което да прави грийди избори.</a:t>
            </a:r>
          </a:p>
        </p:txBody>
      </p:sp>
    </p:spTree>
    <p:extLst>
      <p:ext uri="{BB962C8B-B14F-4D97-AF65-F5344CB8AC3E}">
        <p14:creationId xmlns:p14="http://schemas.microsoft.com/office/powerpoint/2010/main" val="1062209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591" y="344189"/>
            <a:ext cx="7806687" cy="646331"/>
          </a:xfrm>
          <a:prstGeom prst="rect">
            <a:avLst/>
          </a:prstGeom>
          <a:noFill/>
        </p:spPr>
        <p:txBody>
          <a:bodyPr wrap="square" rtlCol="0">
            <a:spAutoFit/>
          </a:bodyPr>
          <a:lstStyle/>
          <a:p>
            <a:r>
              <a:rPr lang="bg-BG" dirty="0" smtClean="0">
                <a:solidFill>
                  <a:srgbClr val="00FFCC"/>
                </a:solidFill>
              </a:rPr>
              <a:t>Задача 1 доказателство </a:t>
            </a:r>
            <a:r>
              <a:rPr lang="en-US" dirty="0" smtClean="0">
                <a:solidFill>
                  <a:srgbClr val="00FFCC"/>
                </a:solidFill>
              </a:rPr>
              <a:t>https</a:t>
            </a:r>
            <a:r>
              <a:rPr lang="en-US" dirty="0">
                <a:solidFill>
                  <a:srgbClr val="00FFCC"/>
                </a:solidFill>
              </a:rPr>
              <a:t>://www.cs.utoronto.ca/~brudno/csc373w09/huffman.pdf</a:t>
            </a:r>
          </a:p>
        </p:txBody>
      </p:sp>
      <mc:AlternateContent xmlns:mc="http://schemas.openxmlformats.org/markup-compatibility/2006" xmlns:a14="http://schemas.microsoft.com/office/drawing/2010/main">
        <mc:Choice Requires="a14">
          <p:sp>
            <p:nvSpPr>
              <p:cNvPr id="5" name="TextBox 4"/>
              <p:cNvSpPr txBox="1"/>
              <p:nvPr/>
            </p:nvSpPr>
            <p:spPr>
              <a:xfrm>
                <a:off x="385591" y="1261699"/>
                <a:ext cx="7806687" cy="1754326"/>
              </a:xfrm>
              <a:prstGeom prst="rect">
                <a:avLst/>
              </a:prstGeom>
              <a:noFill/>
            </p:spPr>
            <p:txBody>
              <a:bodyPr wrap="square" rtlCol="0">
                <a:spAutoFit/>
              </a:bodyPr>
              <a:lstStyle/>
              <a:p>
                <a:r>
                  <a:rPr lang="bg-BG" dirty="0" smtClean="0">
                    <a:solidFill>
                      <a:srgbClr val="00FFCC"/>
                    </a:solidFill>
                  </a:rPr>
                  <a:t>Задача 2 доказателство</a:t>
                </a:r>
              </a:p>
              <a:p>
                <a:endParaRPr lang="bg-BG" dirty="0">
                  <a:solidFill>
                    <a:srgbClr val="00FFCC"/>
                  </a:solidFill>
                </a:endParaRPr>
              </a:p>
              <a:p>
                <a:r>
                  <a:rPr lang="bg-BG" dirty="0" smtClean="0">
                    <a:solidFill>
                      <a:srgbClr val="00FFCC"/>
                    </a:solidFill>
                  </a:rPr>
                  <a:t>Да приемем, че съществува оптимално решение, в което най-лявата отсечка не е с минимално </a:t>
                </a:r>
                <a14:m>
                  <m:oMath xmlns:m="http://schemas.openxmlformats.org/officeDocument/2006/math">
                    <m:sSub>
                      <m:sSubPr>
                        <m:ctrlPr>
                          <a:rPr lang="en-US" i="1">
                            <a:solidFill>
                              <a:srgbClr val="00FFCC"/>
                            </a:solidFill>
                            <a:latin typeface="Cambria Math" panose="02040503050406030204" pitchFamily="18" charset="0"/>
                          </a:rPr>
                        </m:ctrlPr>
                      </m:sSubPr>
                      <m:e>
                        <m:r>
                          <a:rPr lang="en-US" i="1">
                            <a:solidFill>
                              <a:srgbClr val="00FFCC"/>
                            </a:solidFill>
                            <a:latin typeface="Cambria Math" panose="02040503050406030204" pitchFamily="18" charset="0"/>
                          </a:rPr>
                          <m:t>𝑅</m:t>
                        </m:r>
                      </m:e>
                      <m:sub>
                        <m:r>
                          <a:rPr lang="en-US" i="1">
                            <a:solidFill>
                              <a:srgbClr val="00FFCC"/>
                            </a:solidFill>
                            <a:latin typeface="Cambria Math" panose="02040503050406030204" pitchFamily="18" charset="0"/>
                          </a:rPr>
                          <m:t>𝑖</m:t>
                        </m:r>
                      </m:sub>
                    </m:sSub>
                  </m:oMath>
                </a14:m>
                <a:r>
                  <a:rPr lang="en-US" dirty="0" smtClean="0">
                    <a:solidFill>
                      <a:srgbClr val="00FFCC"/>
                    </a:solidFill>
                  </a:rPr>
                  <a:t>. </a:t>
                </a:r>
                <a:r>
                  <a:rPr lang="bg-BG" dirty="0" smtClean="0">
                    <a:solidFill>
                      <a:srgbClr val="00FFCC"/>
                    </a:solidFill>
                  </a:rPr>
                  <a:t>Можем да я заменим с отсечката с минимално </a:t>
                </a:r>
                <a14:m>
                  <m:oMath xmlns:m="http://schemas.openxmlformats.org/officeDocument/2006/math">
                    <m:sSub>
                      <m:sSubPr>
                        <m:ctrlPr>
                          <a:rPr lang="en-US" i="1">
                            <a:solidFill>
                              <a:srgbClr val="00FFCC"/>
                            </a:solidFill>
                            <a:latin typeface="Cambria Math" panose="02040503050406030204" pitchFamily="18" charset="0"/>
                          </a:rPr>
                        </m:ctrlPr>
                      </m:sSubPr>
                      <m:e>
                        <m:r>
                          <a:rPr lang="en-US" i="1">
                            <a:solidFill>
                              <a:srgbClr val="00FFCC"/>
                            </a:solidFill>
                            <a:latin typeface="Cambria Math" panose="02040503050406030204" pitchFamily="18" charset="0"/>
                          </a:rPr>
                          <m:t>𝑅</m:t>
                        </m:r>
                      </m:e>
                      <m:sub>
                        <m:r>
                          <a:rPr lang="en-US" i="1">
                            <a:solidFill>
                              <a:srgbClr val="00FFCC"/>
                            </a:solidFill>
                            <a:latin typeface="Cambria Math" panose="02040503050406030204" pitchFamily="18" charset="0"/>
                          </a:rPr>
                          <m:t>𝑖</m:t>
                        </m:r>
                      </m:sub>
                    </m:sSub>
                  </m:oMath>
                </a14:m>
                <a:r>
                  <a:rPr lang="bg-BG" dirty="0" smtClean="0">
                    <a:solidFill>
                      <a:srgbClr val="00FFCC"/>
                    </a:solidFill>
                  </a:rPr>
                  <a:t> без да пречим на останалите отсечки и без да намаляваме общия им брой.</a:t>
                </a:r>
              </a:p>
            </p:txBody>
          </p:sp>
        </mc:Choice>
        <mc:Fallback xmlns="">
          <p:sp>
            <p:nvSpPr>
              <p:cNvPr id="5" name="TextBox 4"/>
              <p:cNvSpPr txBox="1">
                <a:spLocks noRot="1" noChangeAspect="1" noMove="1" noResize="1" noEditPoints="1" noAdjustHandles="1" noChangeArrowheads="1" noChangeShapeType="1" noTextEdit="1"/>
              </p:cNvSpPr>
              <p:nvPr/>
            </p:nvSpPr>
            <p:spPr>
              <a:xfrm>
                <a:off x="385591" y="1261699"/>
                <a:ext cx="7806687" cy="1754326"/>
              </a:xfrm>
              <a:prstGeom prst="rect">
                <a:avLst/>
              </a:prstGeom>
              <a:blipFill>
                <a:blip r:embed="rId3"/>
                <a:stretch>
                  <a:fillRect l="-625" t="-2083" r="-859" b="-4514"/>
                </a:stretch>
              </a:blipFill>
            </p:spPr>
            <p:txBody>
              <a:bodyPr/>
              <a:lstStyle/>
              <a:p>
                <a:r>
                  <a:rPr lang="en-US">
                    <a:noFill/>
                  </a:rPr>
                  <a:t> </a:t>
                </a:r>
              </a:p>
            </p:txBody>
          </p:sp>
        </mc:Fallback>
      </mc:AlternateContent>
      <p:sp>
        <p:nvSpPr>
          <p:cNvPr id="6" name="TextBox 5"/>
          <p:cNvSpPr txBox="1"/>
          <p:nvPr/>
        </p:nvSpPr>
        <p:spPr>
          <a:xfrm>
            <a:off x="385591" y="3221889"/>
            <a:ext cx="7806687" cy="3416320"/>
          </a:xfrm>
          <a:prstGeom prst="rect">
            <a:avLst/>
          </a:prstGeom>
          <a:noFill/>
        </p:spPr>
        <p:txBody>
          <a:bodyPr wrap="square" rtlCol="0">
            <a:spAutoFit/>
          </a:bodyPr>
          <a:lstStyle/>
          <a:p>
            <a:r>
              <a:rPr lang="bg-BG" dirty="0" smtClean="0">
                <a:solidFill>
                  <a:srgbClr val="00FFCC"/>
                </a:solidFill>
              </a:rPr>
              <a:t>Задача 3 доказателство</a:t>
            </a:r>
          </a:p>
          <a:p>
            <a:endParaRPr lang="bg-BG" dirty="0" smtClean="0">
              <a:solidFill>
                <a:srgbClr val="00FFCC"/>
              </a:solidFill>
            </a:endParaRPr>
          </a:p>
          <a:p>
            <a:pPr marL="342900" indent="-342900">
              <a:buAutoNum type="arabicParenR"/>
            </a:pPr>
            <a:r>
              <a:rPr lang="bg-BG" dirty="0" smtClean="0">
                <a:solidFill>
                  <a:srgbClr val="00FFCC"/>
                </a:solidFill>
              </a:rPr>
              <a:t>Съществува буква, която се свързва с най-близката си.</a:t>
            </a:r>
          </a:p>
          <a:p>
            <a:r>
              <a:rPr lang="bg-BG" dirty="0" smtClean="0">
                <a:solidFill>
                  <a:srgbClr val="00FFCC"/>
                </a:solidFill>
              </a:rPr>
              <a:t>Ако такава няма, можем да свържем всяка буква със следващата по-близка и да получим по-добро решение.</a:t>
            </a:r>
          </a:p>
          <a:p>
            <a:endParaRPr lang="bg-BG" dirty="0" smtClean="0">
              <a:solidFill>
                <a:srgbClr val="00FFCC"/>
              </a:solidFill>
            </a:endParaRPr>
          </a:p>
          <a:p>
            <a:r>
              <a:rPr lang="bg-BG" dirty="0" smtClean="0">
                <a:solidFill>
                  <a:srgbClr val="00FFCC"/>
                </a:solidFill>
              </a:rPr>
              <a:t>2) Редът на свързване няма значение</a:t>
            </a:r>
          </a:p>
          <a:p>
            <a:r>
              <a:rPr lang="bg-BG" dirty="0" smtClean="0">
                <a:solidFill>
                  <a:srgbClr val="00FFCC"/>
                </a:solidFill>
              </a:rPr>
              <a:t>Нека сме свързали буквите в някакъв ред и съществува оптимално решение, в което дадена буква А е свързана с най-близката си В, а в нашето не е. Да разгледаме буквата свързана към В. Ако размени нейната съответна и тази на А ще получим решение, в което А е свързана с В, а цената е същата.</a:t>
            </a:r>
            <a:endParaRPr lang="bg-BG" dirty="0">
              <a:solidFill>
                <a:srgbClr val="00FFCC"/>
              </a:solidFill>
            </a:endParaRPr>
          </a:p>
        </p:txBody>
      </p:sp>
    </p:spTree>
    <p:extLst>
      <p:ext uri="{BB962C8B-B14F-4D97-AF65-F5344CB8AC3E}">
        <p14:creationId xmlns:p14="http://schemas.microsoft.com/office/powerpoint/2010/main" val="4116198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899" y="426118"/>
            <a:ext cx="7527161" cy="970450"/>
          </a:xfrm>
        </p:spPr>
        <p:txBody>
          <a:bodyPr/>
          <a:lstStyle/>
          <a:p>
            <a:pPr algn="ctr"/>
            <a:r>
              <a:rPr lang="bg-BG" sz="4800" b="0" i="1" dirty="0" smtClean="0">
                <a:gradFill>
                  <a:gsLst>
                    <a:gs pos="0">
                      <a:schemeClr val="accent2">
                        <a:lumMod val="75000"/>
                      </a:schemeClr>
                    </a:gs>
                    <a:gs pos="100000">
                      <a:schemeClr val="accent1">
                        <a:lumMod val="60000"/>
                        <a:lumOff val="40000"/>
                      </a:schemeClr>
                    </a:gs>
                  </a:gsLst>
                  <a:lin ang="5400000" scaled="1"/>
                </a:gradFill>
                <a:effectLst>
                  <a:outerShdw blurRad="38100" dist="38100" dir="2700000" algn="tl">
                    <a:srgbClr val="000000">
                      <a:alpha val="43137"/>
                    </a:srgbClr>
                  </a:outerShdw>
                </a:effectLst>
              </a:rPr>
              <a:t>Грийди разпределение</a:t>
            </a:r>
            <a:endParaRPr lang="en-US" sz="4800" dirty="0"/>
          </a:p>
        </p:txBody>
      </p:sp>
      <p:sp>
        <p:nvSpPr>
          <p:cNvPr id="3" name="TextBox 2"/>
          <p:cNvSpPr txBox="1"/>
          <p:nvPr/>
        </p:nvSpPr>
        <p:spPr>
          <a:xfrm>
            <a:off x="196302" y="1986922"/>
            <a:ext cx="5290406" cy="4247317"/>
          </a:xfrm>
          <a:prstGeom prst="rect">
            <a:avLst/>
          </a:prstGeom>
          <a:noFill/>
        </p:spPr>
        <p:txBody>
          <a:bodyPr wrap="square" rtlCol="0">
            <a:spAutoFit/>
          </a:bodyPr>
          <a:lstStyle/>
          <a:p>
            <a:pPr algn="just"/>
            <a:r>
              <a:rPr lang="ru-RU" dirty="0" smtClean="0">
                <a:solidFill>
                  <a:srgbClr val="00FFCC"/>
                </a:solidFill>
              </a:rPr>
              <a:t>Структура на задачите:</a:t>
            </a:r>
          </a:p>
          <a:p>
            <a:pPr algn="just"/>
            <a:endParaRPr lang="ru-RU" dirty="0" smtClean="0">
              <a:solidFill>
                <a:srgbClr val="00FFCC"/>
              </a:solidFill>
            </a:endParaRPr>
          </a:p>
          <a:p>
            <a:pPr algn="just"/>
            <a:r>
              <a:rPr lang="ru-RU" dirty="0" smtClean="0">
                <a:solidFill>
                  <a:srgbClr val="00FFCC"/>
                </a:solidFill>
              </a:rPr>
              <a:t>Дадени са обекти, които трябва да бъдат разпределени в групи. Често обектите и групите имат определени характеристики, които ограничават кой обект в коя група може да отиде.</a:t>
            </a:r>
          </a:p>
          <a:p>
            <a:pPr algn="just"/>
            <a:endParaRPr lang="ru-RU" dirty="0" smtClean="0">
              <a:solidFill>
                <a:srgbClr val="00FFCC"/>
              </a:solidFill>
            </a:endParaRPr>
          </a:p>
          <a:p>
            <a:pPr algn="just"/>
            <a:r>
              <a:rPr lang="ru-RU" dirty="0" smtClean="0">
                <a:solidFill>
                  <a:srgbClr val="00FFCC"/>
                </a:solidFill>
              </a:rPr>
              <a:t>Структура на решенията:</a:t>
            </a:r>
          </a:p>
          <a:p>
            <a:pPr algn="just"/>
            <a:endParaRPr lang="ru-RU" dirty="0" smtClean="0">
              <a:solidFill>
                <a:srgbClr val="00FFCC"/>
              </a:solidFill>
            </a:endParaRPr>
          </a:p>
          <a:p>
            <a:pPr algn="just"/>
            <a:r>
              <a:rPr lang="ru-RU" dirty="0" smtClean="0">
                <a:solidFill>
                  <a:srgbClr val="00FFCC"/>
                </a:solidFill>
              </a:rPr>
              <a:t>Разпределяме обектите (в подходящ ред) един по един в групите, като при няколко избора за група избираме тази група, която е най-</a:t>
            </a:r>
            <a:r>
              <a:rPr lang="en-US" dirty="0" smtClean="0">
                <a:solidFill>
                  <a:srgbClr val="00FFCC"/>
                </a:solidFill>
              </a:rPr>
              <a:t>”</a:t>
            </a:r>
            <a:r>
              <a:rPr lang="bg-BG" dirty="0" smtClean="0">
                <a:solidFill>
                  <a:srgbClr val="00FFCC"/>
                </a:solidFill>
              </a:rPr>
              <a:t>неподходяща“ за оставащите обекти.</a:t>
            </a:r>
            <a:endParaRPr lang="ru-RU" dirty="0" smtClean="0">
              <a:solidFill>
                <a:srgbClr val="00FFCC"/>
              </a:solidFill>
            </a:endParaRPr>
          </a:p>
        </p:txBody>
      </p:sp>
      <p:sp>
        <p:nvSpPr>
          <p:cNvPr id="10" name="Rounded Rectangle 9"/>
          <p:cNvSpPr/>
          <p:nvPr/>
        </p:nvSpPr>
        <p:spPr>
          <a:xfrm>
            <a:off x="8587649" y="2907425"/>
            <a:ext cx="703399" cy="582706"/>
          </a:xfrm>
          <a:prstGeom prst="roundRect">
            <a:avLst/>
          </a:prstGeom>
          <a:solidFill>
            <a:srgbClr val="26262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40E482"/>
                </a:solidFill>
              </a:ln>
            </a:endParaRPr>
          </a:p>
        </p:txBody>
      </p:sp>
      <p:sp>
        <p:nvSpPr>
          <p:cNvPr id="24" name="Rounded Rectangle 23"/>
          <p:cNvSpPr/>
          <p:nvPr/>
        </p:nvSpPr>
        <p:spPr>
          <a:xfrm>
            <a:off x="7299401" y="2907425"/>
            <a:ext cx="703399" cy="582706"/>
          </a:xfrm>
          <a:prstGeom prst="roundRect">
            <a:avLst/>
          </a:prstGeom>
          <a:solidFill>
            <a:srgbClr val="26262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40E482"/>
                </a:solidFill>
              </a:ln>
            </a:endParaRPr>
          </a:p>
        </p:txBody>
      </p:sp>
      <p:sp>
        <p:nvSpPr>
          <p:cNvPr id="26" name="Rounded Rectangle 25"/>
          <p:cNvSpPr/>
          <p:nvPr/>
        </p:nvSpPr>
        <p:spPr>
          <a:xfrm>
            <a:off x="6011153" y="2907425"/>
            <a:ext cx="703399" cy="582706"/>
          </a:xfrm>
          <a:prstGeom prst="roundRect">
            <a:avLst/>
          </a:prstGeom>
          <a:solidFill>
            <a:srgbClr val="262626"/>
          </a:solidFill>
          <a:ln>
            <a:solidFill>
              <a:srgbClr val="40E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40E482"/>
                </a:solidFill>
              </a:ln>
            </a:endParaRPr>
          </a:p>
        </p:txBody>
      </p:sp>
      <p:sp>
        <p:nvSpPr>
          <p:cNvPr id="29" name="Rounded Rectangle 28"/>
          <p:cNvSpPr/>
          <p:nvPr/>
        </p:nvSpPr>
        <p:spPr>
          <a:xfrm>
            <a:off x="9875897" y="2907425"/>
            <a:ext cx="703399" cy="582706"/>
          </a:xfrm>
          <a:prstGeom prst="roundRect">
            <a:avLst/>
          </a:prstGeom>
          <a:solidFill>
            <a:srgbClr val="26262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40E482"/>
                </a:solidFill>
              </a:ln>
            </a:endParaRPr>
          </a:p>
        </p:txBody>
      </p:sp>
      <p:sp>
        <p:nvSpPr>
          <p:cNvPr id="31" name="Rounded Rectangle 30"/>
          <p:cNvSpPr/>
          <p:nvPr/>
        </p:nvSpPr>
        <p:spPr>
          <a:xfrm>
            <a:off x="11164145" y="2905833"/>
            <a:ext cx="703399" cy="582706"/>
          </a:xfrm>
          <a:prstGeom prst="roundRect">
            <a:avLst/>
          </a:prstGeom>
          <a:solidFill>
            <a:srgbClr val="262626"/>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40E482"/>
                </a:solidFill>
              </a:ln>
            </a:endParaRPr>
          </a:p>
        </p:txBody>
      </p:sp>
      <p:sp>
        <p:nvSpPr>
          <p:cNvPr id="4" name="Rectangle 3"/>
          <p:cNvSpPr/>
          <p:nvPr/>
        </p:nvSpPr>
        <p:spPr>
          <a:xfrm>
            <a:off x="8512788" y="2423240"/>
            <a:ext cx="853119" cy="369332"/>
          </a:xfrm>
          <a:prstGeom prst="rect">
            <a:avLst/>
          </a:prstGeom>
        </p:spPr>
        <p:txBody>
          <a:bodyPr wrap="none">
            <a:spAutoFit/>
          </a:bodyPr>
          <a:lstStyle/>
          <a:p>
            <a:r>
              <a:rPr lang="ru-RU" dirty="0" smtClean="0">
                <a:solidFill>
                  <a:srgbClr val="00FFCC"/>
                </a:solidFill>
              </a:rPr>
              <a:t>Групи</a:t>
            </a:r>
            <a:endParaRPr lang="en-US" dirty="0"/>
          </a:p>
        </p:txBody>
      </p:sp>
      <p:sp>
        <p:nvSpPr>
          <p:cNvPr id="33" name="Rounded Rectangle 32"/>
          <p:cNvSpPr/>
          <p:nvPr/>
        </p:nvSpPr>
        <p:spPr>
          <a:xfrm>
            <a:off x="8764932" y="4430447"/>
            <a:ext cx="398978" cy="376817"/>
          </a:xfrm>
          <a:prstGeom prst="roundRect">
            <a:avLst/>
          </a:prstGeom>
          <a:solidFill>
            <a:srgbClr val="26262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40E482"/>
                </a:solidFill>
              </a:ln>
            </a:endParaRPr>
          </a:p>
        </p:txBody>
      </p:sp>
      <p:sp>
        <p:nvSpPr>
          <p:cNvPr id="34" name="Rounded Rectangle 33"/>
          <p:cNvSpPr/>
          <p:nvPr/>
        </p:nvSpPr>
        <p:spPr>
          <a:xfrm>
            <a:off x="7476684" y="4432040"/>
            <a:ext cx="398978" cy="376817"/>
          </a:xfrm>
          <a:prstGeom prst="roundRect">
            <a:avLst/>
          </a:prstGeom>
          <a:solidFill>
            <a:srgbClr val="262626"/>
          </a:solidFill>
          <a:ln>
            <a:solidFill>
              <a:srgbClr val="00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40E482"/>
                </a:solidFill>
              </a:ln>
            </a:endParaRPr>
          </a:p>
        </p:txBody>
      </p:sp>
      <p:sp>
        <p:nvSpPr>
          <p:cNvPr id="35" name="Rounded Rectangle 34"/>
          <p:cNvSpPr/>
          <p:nvPr/>
        </p:nvSpPr>
        <p:spPr>
          <a:xfrm>
            <a:off x="6188436" y="4432040"/>
            <a:ext cx="398978" cy="376817"/>
          </a:xfrm>
          <a:prstGeom prst="roundRect">
            <a:avLst/>
          </a:prstGeom>
          <a:solidFill>
            <a:srgbClr val="26262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40E482"/>
                </a:solidFill>
              </a:ln>
            </a:endParaRPr>
          </a:p>
        </p:txBody>
      </p:sp>
      <p:sp>
        <p:nvSpPr>
          <p:cNvPr id="36" name="Rounded Rectangle 35"/>
          <p:cNvSpPr/>
          <p:nvPr/>
        </p:nvSpPr>
        <p:spPr>
          <a:xfrm>
            <a:off x="10053180" y="4432040"/>
            <a:ext cx="398978" cy="376817"/>
          </a:xfrm>
          <a:prstGeom prst="roundRect">
            <a:avLst/>
          </a:prstGeom>
          <a:solidFill>
            <a:srgbClr val="2626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40E482"/>
                </a:solidFill>
              </a:ln>
            </a:endParaRPr>
          </a:p>
        </p:txBody>
      </p:sp>
      <p:sp>
        <p:nvSpPr>
          <p:cNvPr id="37" name="Rounded Rectangle 36"/>
          <p:cNvSpPr/>
          <p:nvPr/>
        </p:nvSpPr>
        <p:spPr>
          <a:xfrm>
            <a:off x="11341428" y="4430448"/>
            <a:ext cx="398978" cy="376817"/>
          </a:xfrm>
          <a:prstGeom prst="roundRect">
            <a:avLst/>
          </a:prstGeom>
          <a:solidFill>
            <a:srgbClr val="26262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40E482"/>
                </a:solidFill>
              </a:ln>
            </a:endParaRPr>
          </a:p>
        </p:txBody>
      </p:sp>
      <p:cxnSp>
        <p:nvCxnSpPr>
          <p:cNvPr id="38" name="Straight Connector 37"/>
          <p:cNvCxnSpPr>
            <a:stCxn id="26" idx="2"/>
            <a:endCxn id="35" idx="0"/>
          </p:cNvCxnSpPr>
          <p:nvPr/>
        </p:nvCxnSpPr>
        <p:spPr>
          <a:xfrm>
            <a:off x="6362853" y="3490131"/>
            <a:ext cx="25072" cy="94190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41" name="Straight Connector 40"/>
          <p:cNvCxnSpPr>
            <a:stCxn id="24" idx="2"/>
            <a:endCxn id="35" idx="0"/>
          </p:cNvCxnSpPr>
          <p:nvPr/>
        </p:nvCxnSpPr>
        <p:spPr>
          <a:xfrm flipH="1">
            <a:off x="6387925" y="3490131"/>
            <a:ext cx="1263176" cy="94190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44" name="Straight Connector 43"/>
          <p:cNvCxnSpPr>
            <a:stCxn id="24" idx="2"/>
            <a:endCxn id="34" idx="0"/>
          </p:cNvCxnSpPr>
          <p:nvPr/>
        </p:nvCxnSpPr>
        <p:spPr>
          <a:xfrm>
            <a:off x="7651101" y="3490131"/>
            <a:ext cx="25072" cy="941909"/>
          </a:xfrm>
          <a:prstGeom prst="line">
            <a:avLst/>
          </a:prstGeom>
          <a:ln w="19050">
            <a:solidFill>
              <a:srgbClr val="40E48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9" idx="2"/>
            <a:endCxn id="33" idx="0"/>
          </p:cNvCxnSpPr>
          <p:nvPr/>
        </p:nvCxnSpPr>
        <p:spPr>
          <a:xfrm flipH="1">
            <a:off x="8964421" y="3490131"/>
            <a:ext cx="1263176" cy="940316"/>
          </a:xfrm>
          <a:prstGeom prst="line">
            <a:avLst/>
          </a:prstGeom>
          <a:ln w="19050">
            <a:solidFill>
              <a:srgbClr val="40E48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29" idx="2"/>
            <a:endCxn id="36" idx="0"/>
          </p:cNvCxnSpPr>
          <p:nvPr/>
        </p:nvCxnSpPr>
        <p:spPr>
          <a:xfrm>
            <a:off x="10227597" y="3490131"/>
            <a:ext cx="25072" cy="941909"/>
          </a:xfrm>
          <a:prstGeom prst="line">
            <a:avLst/>
          </a:prstGeom>
          <a:ln w="19050">
            <a:solidFill>
              <a:srgbClr val="40E48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10" idx="2"/>
            <a:endCxn id="33" idx="0"/>
          </p:cNvCxnSpPr>
          <p:nvPr/>
        </p:nvCxnSpPr>
        <p:spPr>
          <a:xfrm>
            <a:off x="8939349" y="3490131"/>
            <a:ext cx="25072" cy="940316"/>
          </a:xfrm>
          <a:prstGeom prst="line">
            <a:avLst/>
          </a:prstGeom>
          <a:ln w="19050">
            <a:solidFill>
              <a:srgbClr val="40E48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37" idx="0"/>
            <a:endCxn id="24" idx="2"/>
          </p:cNvCxnSpPr>
          <p:nvPr/>
        </p:nvCxnSpPr>
        <p:spPr>
          <a:xfrm flipH="1" flipV="1">
            <a:off x="7651101" y="3490131"/>
            <a:ext cx="3889816" cy="940317"/>
          </a:xfrm>
          <a:prstGeom prst="line">
            <a:avLst/>
          </a:prstGeom>
          <a:ln w="19050">
            <a:solidFill>
              <a:srgbClr val="40E48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37" idx="0"/>
            <a:endCxn id="31" idx="2"/>
          </p:cNvCxnSpPr>
          <p:nvPr/>
        </p:nvCxnSpPr>
        <p:spPr>
          <a:xfrm flipH="1" flipV="1">
            <a:off x="11515845" y="3488539"/>
            <a:ext cx="25072" cy="941909"/>
          </a:xfrm>
          <a:prstGeom prst="line">
            <a:avLst/>
          </a:prstGeom>
          <a:ln w="19050">
            <a:solidFill>
              <a:srgbClr val="40E48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36" idx="0"/>
            <a:endCxn id="24" idx="2"/>
          </p:cNvCxnSpPr>
          <p:nvPr/>
        </p:nvCxnSpPr>
        <p:spPr>
          <a:xfrm flipH="1" flipV="1">
            <a:off x="7651101" y="3490131"/>
            <a:ext cx="2601568" cy="941909"/>
          </a:xfrm>
          <a:prstGeom prst="line">
            <a:avLst/>
          </a:prstGeom>
          <a:ln w="19050">
            <a:solidFill>
              <a:srgbClr val="40E482"/>
            </a:solidFill>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8446490" y="4943340"/>
            <a:ext cx="1035861" cy="369332"/>
          </a:xfrm>
          <a:prstGeom prst="rect">
            <a:avLst/>
          </a:prstGeom>
        </p:spPr>
        <p:txBody>
          <a:bodyPr wrap="none">
            <a:spAutoFit/>
          </a:bodyPr>
          <a:lstStyle/>
          <a:p>
            <a:r>
              <a:rPr lang="ru-RU" dirty="0" smtClean="0">
                <a:solidFill>
                  <a:srgbClr val="00FFCC"/>
                </a:solidFill>
              </a:rPr>
              <a:t>Обекти</a:t>
            </a:r>
            <a:endParaRPr lang="en-US" dirty="0"/>
          </a:p>
        </p:txBody>
      </p:sp>
      <p:cxnSp>
        <p:nvCxnSpPr>
          <p:cNvPr id="75" name="Straight Arrow Connector 74"/>
          <p:cNvCxnSpPr/>
          <p:nvPr/>
        </p:nvCxnSpPr>
        <p:spPr>
          <a:xfrm flipH="1" flipV="1">
            <a:off x="6387925" y="5014747"/>
            <a:ext cx="911476" cy="736019"/>
          </a:xfrm>
          <a:prstGeom prst="straightConnector1">
            <a:avLst/>
          </a:prstGeom>
          <a:ln w="19050">
            <a:solidFill>
              <a:srgbClr val="40E482"/>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402425" y="5772574"/>
            <a:ext cx="6895322" cy="923330"/>
          </a:xfrm>
          <a:prstGeom prst="rect">
            <a:avLst/>
          </a:prstGeom>
        </p:spPr>
        <p:txBody>
          <a:bodyPr wrap="square">
            <a:spAutoFit/>
          </a:bodyPr>
          <a:lstStyle/>
          <a:p>
            <a:r>
              <a:rPr lang="ru-RU" dirty="0" smtClean="0">
                <a:solidFill>
                  <a:srgbClr val="00FFCC"/>
                </a:solidFill>
              </a:rPr>
              <a:t>За зеления обект можем да изберем измежду зелената и синята група. Ще го сложим в зелената група, понеже синята е полезна за повече от останалите обекти</a:t>
            </a:r>
            <a:endParaRPr lang="en-US" dirty="0"/>
          </a:p>
        </p:txBody>
      </p:sp>
    </p:spTree>
    <p:extLst>
      <p:ext uri="{BB962C8B-B14F-4D97-AF65-F5344CB8AC3E}">
        <p14:creationId xmlns:p14="http://schemas.microsoft.com/office/powerpoint/2010/main" val="615006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circle(in)">
                                      <p:cBhvr>
                                        <p:cTn id="10" dur="2000"/>
                                        <p:tgtEl>
                                          <p:spTgt spid="2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circle(in)">
                                      <p:cBhvr>
                                        <p:cTn id="13" dur="2000"/>
                                        <p:tgtEl>
                                          <p:spTgt spid="2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circle(in)">
                                      <p:cBhvr>
                                        <p:cTn id="16" dur="2000"/>
                                        <p:tgtEl>
                                          <p:spTgt spid="29"/>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circle(in)">
                                      <p:cBhvr>
                                        <p:cTn id="19" dur="2000"/>
                                        <p:tgtEl>
                                          <p:spTgt spid="3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circle(in)">
                                      <p:cBhvr>
                                        <p:cTn id="25" dur="2000"/>
                                        <p:tgtEl>
                                          <p:spTgt spid="3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circle(in)">
                                      <p:cBhvr>
                                        <p:cTn id="28" dur="2000"/>
                                        <p:tgtEl>
                                          <p:spTgt spid="3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circle(in)">
                                      <p:cBhvr>
                                        <p:cTn id="31" dur="2000"/>
                                        <p:tgtEl>
                                          <p:spTgt spid="35"/>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circle(in)">
                                      <p:cBhvr>
                                        <p:cTn id="34" dur="2000"/>
                                        <p:tgtEl>
                                          <p:spTgt spid="36"/>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circle(in)">
                                      <p:cBhvr>
                                        <p:cTn id="37" dur="2000"/>
                                        <p:tgtEl>
                                          <p:spTgt spid="37"/>
                                        </p:tgtEl>
                                      </p:cBhvr>
                                    </p:animEffect>
                                  </p:childTnLst>
                                </p:cTn>
                              </p:par>
                              <p:par>
                                <p:cTn id="38" presetID="6" presetClass="entr" presetSubtype="16"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circle(in)">
                                      <p:cBhvr>
                                        <p:cTn id="40" dur="2000"/>
                                        <p:tgtEl>
                                          <p:spTgt spid="38"/>
                                        </p:tgtEl>
                                      </p:cBhvr>
                                    </p:animEffect>
                                  </p:childTnLst>
                                </p:cTn>
                              </p:par>
                              <p:par>
                                <p:cTn id="41" presetID="6" presetClass="entr" presetSubtype="16"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circle(in)">
                                      <p:cBhvr>
                                        <p:cTn id="43" dur="2000"/>
                                        <p:tgtEl>
                                          <p:spTgt spid="41"/>
                                        </p:tgtEl>
                                      </p:cBhvr>
                                    </p:animEffect>
                                  </p:childTnLst>
                                </p:cTn>
                              </p:par>
                              <p:par>
                                <p:cTn id="44" presetID="6" presetClass="entr" presetSubtype="16" fill="hold"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circle(in)">
                                      <p:cBhvr>
                                        <p:cTn id="46" dur="2000"/>
                                        <p:tgtEl>
                                          <p:spTgt spid="44"/>
                                        </p:tgtEl>
                                      </p:cBhvr>
                                    </p:animEffect>
                                  </p:childTnLst>
                                </p:cTn>
                              </p:par>
                              <p:par>
                                <p:cTn id="47" presetID="6" presetClass="entr" presetSubtype="16"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circle(in)">
                                      <p:cBhvr>
                                        <p:cTn id="49" dur="2000"/>
                                        <p:tgtEl>
                                          <p:spTgt spid="47"/>
                                        </p:tgtEl>
                                      </p:cBhvr>
                                    </p:animEffect>
                                  </p:childTnLst>
                                </p:cTn>
                              </p:par>
                              <p:par>
                                <p:cTn id="50" presetID="6" presetClass="entr" presetSubtype="16" fill="hold"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circle(in)">
                                      <p:cBhvr>
                                        <p:cTn id="52" dur="2000"/>
                                        <p:tgtEl>
                                          <p:spTgt spid="56"/>
                                        </p:tgtEl>
                                      </p:cBhvr>
                                    </p:animEffect>
                                  </p:childTnLst>
                                </p:cTn>
                              </p:par>
                              <p:par>
                                <p:cTn id="53" presetID="6" presetClass="entr" presetSubtype="16" fill="hold"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circle(in)">
                                      <p:cBhvr>
                                        <p:cTn id="55" dur="2000"/>
                                        <p:tgtEl>
                                          <p:spTgt spid="58"/>
                                        </p:tgtEl>
                                      </p:cBhvr>
                                    </p:animEffect>
                                  </p:childTnLst>
                                </p:cTn>
                              </p:par>
                              <p:par>
                                <p:cTn id="56" presetID="6" presetClass="entr" presetSubtype="16" fill="hold"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circle(in)">
                                      <p:cBhvr>
                                        <p:cTn id="58" dur="2000"/>
                                        <p:tgtEl>
                                          <p:spTgt spid="59"/>
                                        </p:tgtEl>
                                      </p:cBhvr>
                                    </p:animEffect>
                                  </p:childTnLst>
                                </p:cTn>
                              </p:par>
                              <p:par>
                                <p:cTn id="59" presetID="6" presetClass="entr" presetSubtype="16" fill="hold" nodeType="with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circle(in)">
                                      <p:cBhvr>
                                        <p:cTn id="61" dur="2000"/>
                                        <p:tgtEl>
                                          <p:spTgt spid="60"/>
                                        </p:tgtEl>
                                      </p:cBhvr>
                                    </p:animEffect>
                                  </p:childTnLst>
                                </p:cTn>
                              </p:par>
                              <p:par>
                                <p:cTn id="62" presetID="6" presetClass="entr" presetSubtype="16" fill="hold" nodeType="with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circle(in)">
                                      <p:cBhvr>
                                        <p:cTn id="64" dur="2000"/>
                                        <p:tgtEl>
                                          <p:spTgt spid="62"/>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circle(in)">
                                      <p:cBhvr>
                                        <p:cTn id="67" dur="2000"/>
                                        <p:tgtEl>
                                          <p:spTgt spid="65"/>
                                        </p:tgtEl>
                                      </p:cBhvr>
                                    </p:animEffect>
                                  </p:childTnLst>
                                </p:cTn>
                              </p:par>
                              <p:par>
                                <p:cTn id="68" presetID="6" presetClass="entr" presetSubtype="16" fill="hold" nodeType="with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circle(in)">
                                      <p:cBhvr>
                                        <p:cTn id="70" dur="2000"/>
                                        <p:tgtEl>
                                          <p:spTgt spid="75"/>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circle(in)">
                                      <p:cBhvr>
                                        <p:cTn id="73"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4" grpId="0" animBg="1"/>
      <p:bldP spid="26" grpId="0" animBg="1"/>
      <p:bldP spid="29" grpId="0" animBg="1"/>
      <p:bldP spid="31" grpId="0" animBg="1"/>
      <p:bldP spid="4" grpId="0"/>
      <p:bldP spid="33" grpId="0" animBg="1"/>
      <p:bldP spid="34" grpId="0" animBg="1"/>
      <p:bldP spid="35" grpId="0" animBg="1"/>
      <p:bldP spid="36" grpId="0" animBg="1"/>
      <p:bldP spid="37" grpId="0" animBg="1"/>
      <p:bldP spid="65"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10945" y="325529"/>
                <a:ext cx="7458517" cy="1754326"/>
              </a:xfrm>
              <a:prstGeom prst="rect">
                <a:avLst/>
              </a:prstGeom>
              <a:noFill/>
            </p:spPr>
            <p:txBody>
              <a:bodyPr wrap="square" rtlCol="0">
                <a:spAutoFit/>
              </a:bodyPr>
              <a:lstStyle/>
              <a:p>
                <a:r>
                  <a:rPr lang="bg-BG" dirty="0" smtClean="0">
                    <a:solidFill>
                      <a:srgbClr val="00FFCC"/>
                    </a:solidFill>
                  </a:rPr>
                  <a:t>Задача 1 </a:t>
                </a:r>
                <a:endParaRPr lang="en-US" dirty="0" smtClean="0">
                  <a:solidFill>
                    <a:srgbClr val="00FFCC"/>
                  </a:solidFill>
                </a:endParaRPr>
              </a:p>
              <a:p>
                <a:r>
                  <a:rPr lang="en-US" dirty="0">
                    <a:solidFill>
                      <a:srgbClr val="00FFCC"/>
                    </a:solidFill>
                  </a:rPr>
                  <a:t>https://pesho.org/assignments/1235/tasks/2</a:t>
                </a:r>
                <a:endParaRPr lang="bg-BG" dirty="0" smtClean="0">
                  <a:solidFill>
                    <a:srgbClr val="00FFCC"/>
                  </a:solidFill>
                </a:endParaRPr>
              </a:p>
              <a:p>
                <a:pPr algn="just"/>
                <a:endParaRPr lang="bg-BG" dirty="0">
                  <a:solidFill>
                    <a:srgbClr val="00FFCC"/>
                  </a:solidFill>
                </a:endParaRPr>
              </a:p>
              <a:p>
                <a:pPr algn="just"/>
                <a:r>
                  <a:rPr lang="bg-BG" dirty="0" smtClean="0">
                    <a:solidFill>
                      <a:srgbClr val="00FFCC"/>
                    </a:solidFill>
                  </a:rPr>
                  <a:t>Дадени са </a:t>
                </a:r>
                <a:r>
                  <a:rPr lang="de-DE" dirty="0" smtClean="0">
                    <a:solidFill>
                      <a:srgbClr val="00FFCC"/>
                    </a:solidFill>
                  </a:rPr>
                  <a:t>N</a:t>
                </a:r>
                <a:r>
                  <a:rPr lang="bg-BG" dirty="0" smtClean="0">
                    <a:solidFill>
                      <a:srgbClr val="00FFCC"/>
                    </a:solidFill>
                  </a:rPr>
                  <a:t> на брой интервала </a:t>
                </a:r>
                <a14:m>
                  <m:oMath xmlns:m="http://schemas.openxmlformats.org/officeDocument/2006/math">
                    <m:d>
                      <m:dPr>
                        <m:begChr m:val="["/>
                        <m:endChr m:val="]"/>
                        <m:ctrlPr>
                          <a:rPr lang="en-US" b="0" i="1" smtClean="0">
                            <a:solidFill>
                              <a:srgbClr val="00FFCC"/>
                            </a:solidFill>
                            <a:latin typeface="Cambria Math" panose="02040503050406030204" pitchFamily="18" charset="0"/>
                          </a:rPr>
                        </m:ctrlPr>
                      </m:dPr>
                      <m:e>
                        <m:sSub>
                          <m:sSubPr>
                            <m:ctrlPr>
                              <a:rPr lang="en-US" b="0" i="1" smtClean="0">
                                <a:solidFill>
                                  <a:srgbClr val="00FFCC"/>
                                </a:solidFill>
                                <a:latin typeface="Cambria Math" panose="02040503050406030204" pitchFamily="18" charset="0"/>
                              </a:rPr>
                            </m:ctrlPr>
                          </m:sSubPr>
                          <m:e>
                            <m:r>
                              <a:rPr lang="en-US" b="0" i="1" smtClean="0">
                                <a:solidFill>
                                  <a:srgbClr val="00FFCC"/>
                                </a:solidFill>
                                <a:latin typeface="Cambria Math" panose="02040503050406030204" pitchFamily="18" charset="0"/>
                              </a:rPr>
                              <m:t>𝐿</m:t>
                            </m:r>
                          </m:e>
                          <m:sub>
                            <m:r>
                              <a:rPr lang="en-US" b="0" i="1" smtClean="0">
                                <a:solidFill>
                                  <a:srgbClr val="00FFCC"/>
                                </a:solidFill>
                                <a:latin typeface="Cambria Math" panose="02040503050406030204" pitchFamily="18" charset="0"/>
                              </a:rPr>
                              <m:t>𝑖</m:t>
                            </m:r>
                          </m:sub>
                        </m:sSub>
                        <m:r>
                          <a:rPr lang="en-US" b="0" i="1" smtClean="0">
                            <a:solidFill>
                              <a:srgbClr val="00FFCC"/>
                            </a:solidFill>
                            <a:latin typeface="Cambria Math" panose="02040503050406030204" pitchFamily="18" charset="0"/>
                          </a:rPr>
                          <m:t>,</m:t>
                        </m:r>
                        <m:sSub>
                          <m:sSubPr>
                            <m:ctrlPr>
                              <a:rPr lang="en-US" b="0" i="1" smtClean="0">
                                <a:solidFill>
                                  <a:srgbClr val="00FFCC"/>
                                </a:solidFill>
                                <a:latin typeface="Cambria Math" panose="02040503050406030204" pitchFamily="18" charset="0"/>
                              </a:rPr>
                            </m:ctrlPr>
                          </m:sSubPr>
                          <m:e>
                            <m:r>
                              <a:rPr lang="en-US" b="0" i="1" smtClean="0">
                                <a:solidFill>
                                  <a:srgbClr val="00FFCC"/>
                                </a:solidFill>
                                <a:latin typeface="Cambria Math" panose="02040503050406030204" pitchFamily="18" charset="0"/>
                              </a:rPr>
                              <m:t>𝑅</m:t>
                            </m:r>
                          </m:e>
                          <m:sub>
                            <m:r>
                              <a:rPr lang="en-US" b="0" i="1" smtClean="0">
                                <a:solidFill>
                                  <a:srgbClr val="00FFCC"/>
                                </a:solidFill>
                                <a:latin typeface="Cambria Math" panose="02040503050406030204" pitchFamily="18" charset="0"/>
                              </a:rPr>
                              <m:t>𝑖</m:t>
                            </m:r>
                          </m:sub>
                        </m:sSub>
                      </m:e>
                    </m:d>
                  </m:oMath>
                </a14:m>
                <a:r>
                  <a:rPr lang="bg-BG" i="1" dirty="0" smtClean="0">
                    <a:solidFill>
                      <a:srgbClr val="00FFCC"/>
                    </a:solidFill>
                  </a:rPr>
                  <a:t> </a:t>
                </a:r>
                <a:r>
                  <a:rPr lang="bg-BG" dirty="0" smtClean="0">
                    <a:solidFill>
                      <a:srgbClr val="00FFCC"/>
                    </a:solidFill>
                  </a:rPr>
                  <a:t>и</a:t>
                </a:r>
                <a:r>
                  <a:rPr lang="en-US" dirty="0" smtClean="0">
                    <a:solidFill>
                      <a:srgbClr val="00FFCC"/>
                    </a:solidFill>
                  </a:rPr>
                  <a:t> M</a:t>
                </a:r>
                <a:r>
                  <a:rPr lang="bg-BG" dirty="0" smtClean="0">
                    <a:solidFill>
                      <a:srgbClr val="00FFCC"/>
                    </a:solidFill>
                  </a:rPr>
                  <a:t> на брой числа</a:t>
                </a:r>
                <a:r>
                  <a:rPr lang="en-US" dirty="0" smtClean="0">
                    <a:solidFill>
                      <a:srgbClr val="00FFCC"/>
                    </a:solidFill>
                  </a:rPr>
                  <a:t> </a:t>
                </a:r>
                <a14:m>
                  <m:oMath xmlns:m="http://schemas.openxmlformats.org/officeDocument/2006/math">
                    <m:sSub>
                      <m:sSubPr>
                        <m:ctrlPr>
                          <a:rPr lang="en-US" b="0" i="1" smtClean="0">
                            <a:solidFill>
                              <a:srgbClr val="00FFCC"/>
                            </a:solidFill>
                            <a:latin typeface="Cambria Math" panose="02040503050406030204" pitchFamily="18" charset="0"/>
                          </a:rPr>
                        </m:ctrlPr>
                      </m:sSubPr>
                      <m:e>
                        <m:r>
                          <a:rPr lang="en-US" b="0" i="1" smtClean="0">
                            <a:solidFill>
                              <a:srgbClr val="00FFCC"/>
                            </a:solidFill>
                            <a:latin typeface="Cambria Math" panose="02040503050406030204" pitchFamily="18" charset="0"/>
                          </a:rPr>
                          <m:t>𝑎</m:t>
                        </m:r>
                      </m:e>
                      <m:sub>
                        <m:r>
                          <a:rPr lang="en-US" b="0" i="1" smtClean="0">
                            <a:solidFill>
                              <a:srgbClr val="00FFCC"/>
                            </a:solidFill>
                            <a:latin typeface="Cambria Math" panose="02040503050406030204" pitchFamily="18" charset="0"/>
                          </a:rPr>
                          <m:t>𝑖</m:t>
                        </m:r>
                      </m:sub>
                    </m:sSub>
                  </m:oMath>
                </a14:m>
                <a:r>
                  <a:rPr lang="en-US" dirty="0" smtClean="0">
                    <a:solidFill>
                      <a:srgbClr val="00FFCC"/>
                    </a:solidFill>
                  </a:rPr>
                  <a:t>. </a:t>
                </a:r>
                <a:r>
                  <a:rPr lang="bg-BG" dirty="0" smtClean="0">
                    <a:solidFill>
                      <a:srgbClr val="00FFCC"/>
                    </a:solidFill>
                  </a:rPr>
                  <a:t>Във всеки интервал можем да сложим най-много едно число. Можем да ли да разпределим всички числа? </a:t>
                </a:r>
                <a:r>
                  <a:rPr lang="en-US" dirty="0" smtClean="0">
                    <a:solidFill>
                      <a:srgbClr val="00FFCC"/>
                    </a:solidFill>
                  </a:rPr>
                  <a:t> </a:t>
                </a:r>
                <a:r>
                  <a:rPr lang="bg-BG" dirty="0" smtClean="0">
                    <a:solidFill>
                      <a:srgbClr val="00FFCC"/>
                    </a:solidFill>
                  </a:rPr>
                  <a:t> </a:t>
                </a:r>
                <a:r>
                  <a:rPr lang="bg-BG" i="1" dirty="0" smtClean="0">
                    <a:solidFill>
                      <a:srgbClr val="00FFCC"/>
                    </a:solidFill>
                  </a:rPr>
                  <a:t> </a:t>
                </a:r>
                <a:r>
                  <a:rPr lang="en-US" i="1" dirty="0" smtClean="0">
                    <a:solidFill>
                      <a:srgbClr val="00FFCC"/>
                    </a:solidFill>
                  </a:rPr>
                  <a:t> </a:t>
                </a:r>
                <a:endParaRPr lang="en-US" i="1" dirty="0">
                  <a:solidFill>
                    <a:srgbClr val="00FFCC"/>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10945" y="325529"/>
                <a:ext cx="7458517" cy="1754326"/>
              </a:xfrm>
              <a:prstGeom prst="rect">
                <a:avLst/>
              </a:prstGeom>
              <a:blipFill>
                <a:blip r:embed="rId5"/>
                <a:stretch>
                  <a:fillRect l="-654" t="-1736" r="-654" b="-4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10945" y="2116306"/>
                <a:ext cx="8049284" cy="4524315"/>
              </a:xfrm>
              <a:prstGeom prst="rect">
                <a:avLst/>
              </a:prstGeom>
            </p:spPr>
            <p:txBody>
              <a:bodyPr wrap="square">
                <a:spAutoFit/>
              </a:bodyPr>
              <a:lstStyle/>
              <a:p>
                <a:r>
                  <a:rPr lang="bg-BG" dirty="0" smtClean="0">
                    <a:solidFill>
                      <a:srgbClr val="00FFCC"/>
                    </a:solidFill>
                  </a:rPr>
                  <a:t>Решение</a:t>
                </a:r>
                <a:endParaRPr lang="bg-BG" dirty="0">
                  <a:solidFill>
                    <a:srgbClr val="00FFCC"/>
                  </a:solidFill>
                </a:endParaRPr>
              </a:p>
              <a:p>
                <a:pPr algn="just"/>
                <a:endParaRPr lang="bg-BG" dirty="0">
                  <a:solidFill>
                    <a:srgbClr val="00FFCC"/>
                  </a:solidFill>
                </a:endParaRPr>
              </a:p>
              <a:p>
                <a:pPr algn="just"/>
                <a:r>
                  <a:rPr lang="bg-BG" dirty="0" smtClean="0">
                    <a:solidFill>
                      <a:srgbClr val="00FFCC"/>
                    </a:solidFill>
                  </a:rPr>
                  <a:t>Групи: интервали</a:t>
                </a:r>
              </a:p>
              <a:p>
                <a:pPr algn="just"/>
                <a:r>
                  <a:rPr lang="bg-BG" dirty="0" smtClean="0">
                    <a:solidFill>
                      <a:srgbClr val="00FFCC"/>
                    </a:solidFill>
                  </a:rPr>
                  <a:t>Обекти: числата</a:t>
                </a:r>
              </a:p>
              <a:p>
                <a:pPr algn="just"/>
                <a:endParaRPr lang="bg-BG" dirty="0">
                  <a:solidFill>
                    <a:srgbClr val="00FFCC"/>
                  </a:solidFill>
                </a:endParaRPr>
              </a:p>
              <a:p>
                <a:pPr algn="just"/>
                <a:r>
                  <a:rPr lang="bg-BG" dirty="0" smtClean="0">
                    <a:solidFill>
                      <a:srgbClr val="00FFCC"/>
                    </a:solidFill>
                  </a:rPr>
                  <a:t>Сортираме числата по големина. Стигайки до числото х разглеждаме всички свободни интервали за които </a:t>
                </a:r>
                <a14:m>
                  <m:oMath xmlns:m="http://schemas.openxmlformats.org/officeDocument/2006/math">
                    <m:sSub>
                      <m:sSubPr>
                        <m:ctrlPr>
                          <a:rPr lang="en-US" b="0" i="1" smtClean="0">
                            <a:solidFill>
                              <a:srgbClr val="00FFCC"/>
                            </a:solidFill>
                            <a:latin typeface="Cambria Math" panose="02040503050406030204" pitchFamily="18" charset="0"/>
                          </a:rPr>
                        </m:ctrlPr>
                      </m:sSubPr>
                      <m:e>
                        <m:r>
                          <a:rPr lang="en-US" b="0" i="1" smtClean="0">
                            <a:solidFill>
                              <a:srgbClr val="00FFCC"/>
                            </a:solidFill>
                            <a:latin typeface="Cambria Math" panose="02040503050406030204" pitchFamily="18" charset="0"/>
                          </a:rPr>
                          <m:t>𝐿</m:t>
                        </m:r>
                      </m:e>
                      <m:sub>
                        <m:r>
                          <a:rPr lang="en-US" b="0" i="1" smtClean="0">
                            <a:solidFill>
                              <a:srgbClr val="00FFCC"/>
                            </a:solidFill>
                            <a:latin typeface="Cambria Math" panose="02040503050406030204" pitchFamily="18" charset="0"/>
                          </a:rPr>
                          <m:t>𝑖</m:t>
                        </m:r>
                      </m:sub>
                    </m:sSub>
                    <m:r>
                      <a:rPr lang="en-US" b="0" i="1" smtClean="0">
                        <a:solidFill>
                          <a:srgbClr val="00FFCC"/>
                        </a:solidFill>
                        <a:latin typeface="Cambria Math" panose="02040503050406030204" pitchFamily="18" charset="0"/>
                      </a:rPr>
                      <m:t>≤</m:t>
                    </m:r>
                    <m:r>
                      <a:rPr lang="en-US" b="0" i="1" smtClean="0">
                        <a:solidFill>
                          <a:srgbClr val="00FFCC"/>
                        </a:solidFill>
                        <a:latin typeface="Cambria Math" panose="02040503050406030204" pitchFamily="18" charset="0"/>
                      </a:rPr>
                      <m:t>𝑥</m:t>
                    </m:r>
                    <m:r>
                      <a:rPr lang="en-US" b="0" i="1" smtClean="0">
                        <a:solidFill>
                          <a:srgbClr val="00FFCC"/>
                        </a:solidFill>
                        <a:latin typeface="Cambria Math" panose="02040503050406030204" pitchFamily="18" charset="0"/>
                      </a:rPr>
                      <m:t>≤</m:t>
                    </m:r>
                    <m:sSub>
                      <m:sSubPr>
                        <m:ctrlPr>
                          <a:rPr lang="en-US" b="0" i="1" smtClean="0">
                            <a:solidFill>
                              <a:srgbClr val="00FFCC"/>
                            </a:solidFill>
                            <a:latin typeface="Cambria Math" panose="02040503050406030204" pitchFamily="18" charset="0"/>
                          </a:rPr>
                        </m:ctrlPr>
                      </m:sSubPr>
                      <m:e>
                        <m:r>
                          <a:rPr lang="en-US" b="0" i="1" smtClean="0">
                            <a:solidFill>
                              <a:srgbClr val="00FFCC"/>
                            </a:solidFill>
                            <a:latin typeface="Cambria Math" panose="02040503050406030204" pitchFamily="18" charset="0"/>
                          </a:rPr>
                          <m:t>𝑅</m:t>
                        </m:r>
                      </m:e>
                      <m:sub>
                        <m:r>
                          <a:rPr lang="en-US" b="0" i="1" smtClean="0">
                            <a:solidFill>
                              <a:srgbClr val="00FFCC"/>
                            </a:solidFill>
                            <a:latin typeface="Cambria Math" panose="02040503050406030204" pitchFamily="18" charset="0"/>
                          </a:rPr>
                          <m:t>𝑖</m:t>
                        </m:r>
                      </m:sub>
                    </m:sSub>
                    <m:r>
                      <a:rPr lang="en-US" b="0" i="0" smtClean="0">
                        <a:solidFill>
                          <a:srgbClr val="00FFCC"/>
                        </a:solidFill>
                        <a:latin typeface="Cambria Math" panose="02040503050406030204" pitchFamily="18" charset="0"/>
                      </a:rPr>
                      <m:t>.</m:t>
                    </m:r>
                  </m:oMath>
                </a14:m>
                <a:r>
                  <a:rPr lang="en-US" dirty="0" smtClean="0">
                    <a:solidFill>
                      <a:srgbClr val="00FFCC"/>
                    </a:solidFill>
                  </a:rPr>
                  <a:t> </a:t>
                </a:r>
                <a:r>
                  <a:rPr lang="bg-BG" dirty="0" smtClean="0">
                    <a:solidFill>
                      <a:srgbClr val="00FFCC"/>
                    </a:solidFill>
                  </a:rPr>
                  <a:t>Ако има такива, слагаме х в интервала с минимално </a:t>
                </a:r>
                <a14:m>
                  <m:oMath xmlns:m="http://schemas.openxmlformats.org/officeDocument/2006/math">
                    <m:sSub>
                      <m:sSubPr>
                        <m:ctrlPr>
                          <a:rPr lang="en-US" i="1">
                            <a:solidFill>
                              <a:srgbClr val="00FFCC"/>
                            </a:solidFill>
                            <a:latin typeface="Cambria Math" panose="02040503050406030204" pitchFamily="18" charset="0"/>
                          </a:rPr>
                        </m:ctrlPr>
                      </m:sSubPr>
                      <m:e>
                        <m:r>
                          <a:rPr lang="en-US" i="1">
                            <a:solidFill>
                              <a:srgbClr val="00FFCC"/>
                            </a:solidFill>
                            <a:latin typeface="Cambria Math" panose="02040503050406030204" pitchFamily="18" charset="0"/>
                          </a:rPr>
                          <m:t>𝑅</m:t>
                        </m:r>
                      </m:e>
                      <m:sub>
                        <m:r>
                          <a:rPr lang="en-US" i="1">
                            <a:solidFill>
                              <a:srgbClr val="00FFCC"/>
                            </a:solidFill>
                            <a:latin typeface="Cambria Math" panose="02040503050406030204" pitchFamily="18" charset="0"/>
                          </a:rPr>
                          <m:t>𝑖</m:t>
                        </m:r>
                      </m:sub>
                    </m:sSub>
                  </m:oMath>
                </a14:m>
                <a:r>
                  <a:rPr lang="bg-BG" dirty="0" smtClean="0">
                    <a:solidFill>
                      <a:srgbClr val="00FFCC"/>
                    </a:solidFill>
                  </a:rPr>
                  <a:t>. Този избор е оптимален по две причини:</a:t>
                </a:r>
              </a:p>
              <a:p>
                <a:pPr algn="just"/>
                <a:endParaRPr lang="bg-BG" dirty="0" smtClean="0">
                  <a:solidFill>
                    <a:srgbClr val="00FFCC"/>
                  </a:solidFill>
                </a:endParaRPr>
              </a:p>
              <a:p>
                <a:pPr marL="285750" indent="-285750" algn="just">
                  <a:buFont typeface="Arial" panose="020B0604020202020204" pitchFamily="34" charset="0"/>
                  <a:buChar char="•"/>
                </a:pPr>
                <a:r>
                  <a:rPr lang="bg-BG" dirty="0" smtClean="0">
                    <a:solidFill>
                      <a:srgbClr val="00FFCC"/>
                    </a:solidFill>
                  </a:rPr>
                  <a:t>Левите краища не ни интерсуват, тъй като вече сме разпределили всички числа по-малки от</a:t>
                </a:r>
                <a:r>
                  <a:rPr lang="en-US" dirty="0" smtClean="0">
                    <a:solidFill>
                      <a:srgbClr val="00FFCC"/>
                    </a:solidFill>
                  </a:rPr>
                  <a:t> x</a:t>
                </a:r>
              </a:p>
              <a:p>
                <a:pPr marL="285750" indent="-285750" algn="just">
                  <a:buFont typeface="Arial" panose="020B0604020202020204" pitchFamily="34" charset="0"/>
                  <a:buChar char="•"/>
                </a:pPr>
                <a:r>
                  <a:rPr lang="bg-BG" dirty="0" smtClean="0">
                    <a:solidFill>
                      <a:srgbClr val="00FFCC"/>
                    </a:solidFill>
                  </a:rPr>
                  <a:t>Интервалът с най-малък десен край ще е най-малко полезен за числата</a:t>
                </a:r>
                <a:r>
                  <a:rPr lang="en-US" dirty="0">
                    <a:solidFill>
                      <a:srgbClr val="00FFCC"/>
                    </a:solidFill>
                  </a:rPr>
                  <a:t> </a:t>
                </a:r>
                <a:r>
                  <a:rPr lang="bg-BG" dirty="0" smtClean="0">
                    <a:solidFill>
                      <a:srgbClr val="00FFCC"/>
                    </a:solidFill>
                  </a:rPr>
                  <a:t>по-големи от </a:t>
                </a:r>
                <a:r>
                  <a:rPr lang="en-US" dirty="0" smtClean="0">
                    <a:solidFill>
                      <a:srgbClr val="00FFCC"/>
                    </a:solidFill>
                  </a:rPr>
                  <a:t>x</a:t>
                </a:r>
                <a:endParaRPr lang="bg-BG" dirty="0">
                  <a:solidFill>
                    <a:srgbClr val="00FFCC"/>
                  </a:solidFill>
                </a:endParaRPr>
              </a:p>
              <a:p>
                <a:pPr algn="just"/>
                <a:endParaRPr lang="bg-BG" dirty="0" smtClean="0">
                  <a:solidFill>
                    <a:srgbClr val="00FFCC"/>
                  </a:solidFill>
                </a:endParaRPr>
              </a:p>
              <a:p>
                <a:pPr algn="just"/>
                <a:r>
                  <a:rPr lang="bg-BG" dirty="0" smtClean="0">
                    <a:solidFill>
                      <a:srgbClr val="00FFCC"/>
                    </a:solidFill>
                  </a:rPr>
                  <a:t> Ако няма, е невъзможно да разпределим всички числа.</a:t>
                </a:r>
                <a:endParaRPr lang="bg-BG" dirty="0">
                  <a:solidFill>
                    <a:srgbClr val="00FFCC"/>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310945" y="2116306"/>
                <a:ext cx="8049284" cy="4524315"/>
              </a:xfrm>
              <a:prstGeom prst="rect">
                <a:avLst/>
              </a:prstGeom>
              <a:blipFill>
                <a:blip r:embed="rId6"/>
                <a:stretch>
                  <a:fillRect l="-606" t="-674" r="-682" b="-1213"/>
                </a:stretch>
              </a:blipFill>
            </p:spPr>
            <p:txBody>
              <a:bodyPr/>
              <a:lstStyle/>
              <a:p>
                <a:r>
                  <a:rPr lang="en-US">
                    <a:noFill/>
                  </a:rPr>
                  <a:t> </a:t>
                </a:r>
              </a:p>
            </p:txBody>
          </p:sp>
        </mc:Fallback>
      </mc:AlternateContent>
    </p:spTree>
    <p:extLst>
      <p:ext uri="{BB962C8B-B14F-4D97-AF65-F5344CB8AC3E}">
        <p14:creationId xmlns:p14="http://schemas.microsoft.com/office/powerpoint/2010/main" val="622747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905" y="222891"/>
            <a:ext cx="7458517" cy="646331"/>
          </a:xfrm>
          <a:prstGeom prst="rect">
            <a:avLst/>
          </a:prstGeom>
          <a:noFill/>
        </p:spPr>
        <p:txBody>
          <a:bodyPr wrap="square" rtlCol="0">
            <a:spAutoFit/>
          </a:bodyPr>
          <a:lstStyle/>
          <a:p>
            <a:r>
              <a:rPr lang="bg-BG" dirty="0" smtClean="0">
                <a:solidFill>
                  <a:srgbClr val="00FFCC"/>
                </a:solidFill>
              </a:rPr>
              <a:t>Задача 2 (</a:t>
            </a:r>
            <a:r>
              <a:rPr lang="en-US" dirty="0" smtClean="0">
                <a:solidFill>
                  <a:srgbClr val="00FFCC"/>
                </a:solidFill>
              </a:rPr>
              <a:t>waterfront EJOI 2021)</a:t>
            </a:r>
            <a:r>
              <a:rPr lang="bg-BG" dirty="0" smtClean="0">
                <a:solidFill>
                  <a:srgbClr val="00FFCC"/>
                </a:solidFill>
              </a:rPr>
              <a:t> </a:t>
            </a:r>
            <a:endParaRPr lang="en-US" dirty="0">
              <a:solidFill>
                <a:srgbClr val="00FFCC"/>
              </a:solidFill>
            </a:endParaRPr>
          </a:p>
          <a:p>
            <a:r>
              <a:rPr lang="en-US" dirty="0">
                <a:solidFill>
                  <a:srgbClr val="00FFCC"/>
                </a:solidFill>
                <a:hlinkClick r:id="rId2"/>
              </a:rPr>
              <a:t>https://</a:t>
            </a:r>
            <a:r>
              <a:rPr lang="en-US" dirty="0" smtClean="0">
                <a:solidFill>
                  <a:srgbClr val="00FFCC"/>
                </a:solidFill>
                <a:hlinkClick r:id="rId2"/>
              </a:rPr>
              <a:t>arena.olimpiici.com/api/public/problems/1824/pdf</a:t>
            </a:r>
            <a:endParaRPr lang="en-US" dirty="0" smtClean="0">
              <a:solidFill>
                <a:srgbClr val="00FFCC"/>
              </a:solidFill>
            </a:endParaRPr>
          </a:p>
        </p:txBody>
      </p:sp>
      <p:sp>
        <p:nvSpPr>
          <p:cNvPr id="4" name="Rectangle 3"/>
          <p:cNvSpPr/>
          <p:nvPr/>
        </p:nvSpPr>
        <p:spPr>
          <a:xfrm>
            <a:off x="450904" y="1004413"/>
            <a:ext cx="7816017" cy="5355312"/>
          </a:xfrm>
          <a:prstGeom prst="rect">
            <a:avLst/>
          </a:prstGeom>
        </p:spPr>
        <p:txBody>
          <a:bodyPr wrap="square">
            <a:spAutoFit/>
          </a:bodyPr>
          <a:lstStyle/>
          <a:p>
            <a:r>
              <a:rPr lang="bg-BG" dirty="0" smtClean="0">
                <a:solidFill>
                  <a:srgbClr val="00FFCC"/>
                </a:solidFill>
              </a:rPr>
              <a:t>Решение</a:t>
            </a:r>
            <a:endParaRPr lang="bg-BG" dirty="0">
              <a:solidFill>
                <a:srgbClr val="00FFCC"/>
              </a:solidFill>
            </a:endParaRPr>
          </a:p>
          <a:p>
            <a:pPr algn="just"/>
            <a:endParaRPr lang="bg-BG" dirty="0">
              <a:solidFill>
                <a:srgbClr val="00FFCC"/>
              </a:solidFill>
            </a:endParaRPr>
          </a:p>
          <a:p>
            <a:pPr algn="just"/>
            <a:r>
              <a:rPr lang="bg-BG" dirty="0" smtClean="0">
                <a:solidFill>
                  <a:srgbClr val="00FFCC"/>
                </a:solidFill>
              </a:rPr>
              <a:t>Първоначална идея за грийди би могла да бъде да симулираме ден след ден и да режем най-високото дърво. Лесно се вижда обаче, че това не е вярно, понеже някои дървета може да растат много бързо.</a:t>
            </a:r>
          </a:p>
          <a:p>
            <a:pPr algn="just"/>
            <a:endParaRPr lang="bg-BG" dirty="0">
              <a:solidFill>
                <a:srgbClr val="00FFCC"/>
              </a:solidFill>
            </a:endParaRPr>
          </a:p>
          <a:p>
            <a:pPr algn="just"/>
            <a:r>
              <a:rPr lang="bg-BG" dirty="0" smtClean="0">
                <a:solidFill>
                  <a:srgbClr val="00FFCC"/>
                </a:solidFill>
              </a:rPr>
              <a:t>Нека разглеждаме дърветата след всичките М дена и фиксираме максимална височина на дърво</a:t>
            </a:r>
            <a:r>
              <a:rPr lang="en-US" dirty="0" smtClean="0">
                <a:solidFill>
                  <a:srgbClr val="00FFCC"/>
                </a:solidFill>
              </a:rPr>
              <a:t> S</a:t>
            </a:r>
            <a:r>
              <a:rPr lang="bg-BG" dirty="0" smtClean="0">
                <a:solidFill>
                  <a:srgbClr val="00FFCC"/>
                </a:solidFill>
              </a:rPr>
              <a:t> с двоично търсене по отговора</a:t>
            </a:r>
            <a:r>
              <a:rPr lang="en-US" dirty="0" smtClean="0">
                <a:solidFill>
                  <a:srgbClr val="00FFCC"/>
                </a:solidFill>
              </a:rPr>
              <a:t>. </a:t>
            </a:r>
            <a:r>
              <a:rPr lang="bg-BG" dirty="0" smtClean="0">
                <a:solidFill>
                  <a:srgbClr val="00FFCC"/>
                </a:solidFill>
              </a:rPr>
              <a:t>Така за всяко дърво знаем точно колко разреза трябва да направим. Също така можем да изчислим кога най-рано можем да направим първия разрез, втория и т.н. </a:t>
            </a:r>
            <a:r>
              <a:rPr lang="bg-BG" dirty="0">
                <a:solidFill>
                  <a:srgbClr val="00FFCC"/>
                </a:solidFill>
              </a:rPr>
              <a:t>к</a:t>
            </a:r>
            <a:r>
              <a:rPr lang="bg-BG" dirty="0" smtClean="0">
                <a:solidFill>
                  <a:srgbClr val="00FFCC"/>
                </a:solidFill>
              </a:rPr>
              <a:t>ато следим височината на дърво през дните и всеки път, в който е достатъчно високо, правим разрез (без да се съобразяваме с ограничето за деня от К разреза).</a:t>
            </a:r>
          </a:p>
          <a:p>
            <a:pPr algn="just"/>
            <a:endParaRPr lang="bg-BG" dirty="0">
              <a:solidFill>
                <a:srgbClr val="00FFCC"/>
              </a:solidFill>
            </a:endParaRPr>
          </a:p>
          <a:p>
            <a:pPr algn="just"/>
            <a:r>
              <a:rPr lang="bg-BG" smtClean="0">
                <a:solidFill>
                  <a:srgbClr val="00FFCC"/>
                </a:solidFill>
              </a:rPr>
              <a:t>Така получаваме множество от разрези, които трябва да направим, като за всеки имаме ограничение – най-ранния ден, в който може да бъде направен.</a:t>
            </a:r>
            <a:endParaRPr lang="bg-BG" dirty="0" smtClean="0">
              <a:solidFill>
                <a:srgbClr val="00FFCC"/>
              </a:solidFill>
            </a:endParaRPr>
          </a:p>
        </p:txBody>
      </p:sp>
    </p:spTree>
    <p:extLst>
      <p:ext uri="{BB962C8B-B14F-4D97-AF65-F5344CB8AC3E}">
        <p14:creationId xmlns:p14="http://schemas.microsoft.com/office/powerpoint/2010/main" val="3562029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905" y="222891"/>
            <a:ext cx="7458517" cy="646331"/>
          </a:xfrm>
          <a:prstGeom prst="rect">
            <a:avLst/>
          </a:prstGeom>
          <a:noFill/>
        </p:spPr>
        <p:txBody>
          <a:bodyPr wrap="square" rtlCol="0">
            <a:spAutoFit/>
          </a:bodyPr>
          <a:lstStyle/>
          <a:p>
            <a:r>
              <a:rPr lang="bg-BG" dirty="0" smtClean="0">
                <a:solidFill>
                  <a:srgbClr val="00FFCC"/>
                </a:solidFill>
              </a:rPr>
              <a:t>Задача 2 (</a:t>
            </a:r>
            <a:r>
              <a:rPr lang="en-US" dirty="0" smtClean="0">
                <a:solidFill>
                  <a:srgbClr val="00FFCC"/>
                </a:solidFill>
              </a:rPr>
              <a:t>waterfront EJOI 2021)</a:t>
            </a:r>
            <a:r>
              <a:rPr lang="bg-BG" dirty="0" smtClean="0">
                <a:solidFill>
                  <a:srgbClr val="00FFCC"/>
                </a:solidFill>
              </a:rPr>
              <a:t> </a:t>
            </a:r>
            <a:endParaRPr lang="en-US" dirty="0">
              <a:solidFill>
                <a:srgbClr val="00FFCC"/>
              </a:solidFill>
            </a:endParaRPr>
          </a:p>
          <a:p>
            <a:r>
              <a:rPr lang="en-US" dirty="0">
                <a:solidFill>
                  <a:srgbClr val="00FFCC"/>
                </a:solidFill>
                <a:hlinkClick r:id="rId2"/>
              </a:rPr>
              <a:t>https://</a:t>
            </a:r>
            <a:r>
              <a:rPr lang="en-US" dirty="0" smtClean="0">
                <a:solidFill>
                  <a:srgbClr val="00FFCC"/>
                </a:solidFill>
                <a:hlinkClick r:id="rId2"/>
              </a:rPr>
              <a:t>arena.olimpiici.com/api/public/problems/1824/pdf</a:t>
            </a:r>
            <a:endParaRPr lang="en-US" dirty="0" smtClean="0">
              <a:solidFill>
                <a:srgbClr val="00FFCC"/>
              </a:solidFill>
            </a:endParaRPr>
          </a:p>
        </p:txBody>
      </p:sp>
      <p:sp>
        <p:nvSpPr>
          <p:cNvPr id="4" name="Rectangle 3"/>
          <p:cNvSpPr/>
          <p:nvPr/>
        </p:nvSpPr>
        <p:spPr>
          <a:xfrm>
            <a:off x="450905" y="1275001"/>
            <a:ext cx="7806688" cy="3693319"/>
          </a:xfrm>
          <a:prstGeom prst="rect">
            <a:avLst/>
          </a:prstGeom>
        </p:spPr>
        <p:txBody>
          <a:bodyPr wrap="square">
            <a:spAutoFit/>
          </a:bodyPr>
          <a:lstStyle/>
          <a:p>
            <a:r>
              <a:rPr lang="bg-BG" dirty="0" smtClean="0">
                <a:solidFill>
                  <a:srgbClr val="00FFCC"/>
                </a:solidFill>
              </a:rPr>
              <a:t>Решение</a:t>
            </a:r>
          </a:p>
          <a:p>
            <a:endParaRPr lang="bg-BG" dirty="0">
              <a:solidFill>
                <a:srgbClr val="00FFCC"/>
              </a:solidFill>
            </a:endParaRPr>
          </a:p>
          <a:p>
            <a:pPr algn="just"/>
            <a:r>
              <a:rPr lang="bg-BG" dirty="0">
                <a:solidFill>
                  <a:srgbClr val="00FFCC"/>
                </a:solidFill>
              </a:rPr>
              <a:t>Сега да представим разрезите като обекти със стойност минималния ден, в който можем да ги направим, а дните като М*К групи, които приемат стойности от номера си до </a:t>
            </a:r>
            <a:r>
              <a:rPr lang="en-US" dirty="0">
                <a:solidFill>
                  <a:srgbClr val="00FFCC"/>
                </a:solidFill>
              </a:rPr>
              <a:t>N. </a:t>
            </a:r>
            <a:r>
              <a:rPr lang="bg-BG" dirty="0">
                <a:solidFill>
                  <a:srgbClr val="00FFCC"/>
                </a:solidFill>
              </a:rPr>
              <a:t>Така сведохме задачата до предишната</a:t>
            </a:r>
            <a:r>
              <a:rPr lang="bg-BG" dirty="0" smtClean="0">
                <a:solidFill>
                  <a:srgbClr val="00FFCC"/>
                </a:solidFill>
              </a:rPr>
              <a:t>. С това имаме решение за </a:t>
            </a:r>
            <a:r>
              <a:rPr lang="en-US" dirty="0" smtClean="0">
                <a:solidFill>
                  <a:srgbClr val="00FFCC"/>
                </a:solidFill>
              </a:rPr>
              <a:t>O( </a:t>
            </a:r>
            <a:r>
              <a:rPr lang="en-US" dirty="0" err="1" smtClean="0">
                <a:solidFill>
                  <a:srgbClr val="00FFCC"/>
                </a:solidFill>
              </a:rPr>
              <a:t>logS</a:t>
            </a:r>
            <a:r>
              <a:rPr lang="en-US" dirty="0" smtClean="0">
                <a:solidFill>
                  <a:srgbClr val="00FFCC"/>
                </a:solidFill>
              </a:rPr>
              <a:t> * N*M*log(M*K) )</a:t>
            </a:r>
            <a:r>
              <a:rPr lang="bg-BG" dirty="0" smtClean="0">
                <a:solidFill>
                  <a:srgbClr val="00FFCC"/>
                </a:solidFill>
              </a:rPr>
              <a:t>, ако имплементираме грийди частта с приоритетна опашка.</a:t>
            </a:r>
            <a:endParaRPr lang="en-US" dirty="0" smtClean="0">
              <a:solidFill>
                <a:srgbClr val="00FFCC"/>
              </a:solidFill>
            </a:endParaRPr>
          </a:p>
          <a:p>
            <a:pPr algn="just"/>
            <a:endParaRPr lang="bg-BG" dirty="0" smtClean="0">
              <a:solidFill>
                <a:srgbClr val="00FFCC"/>
              </a:solidFill>
            </a:endParaRPr>
          </a:p>
          <a:p>
            <a:pPr algn="just"/>
            <a:r>
              <a:rPr lang="ru-RU" dirty="0" smtClean="0">
                <a:solidFill>
                  <a:srgbClr val="00FFCC"/>
                </a:solidFill>
              </a:rPr>
              <a:t>Подробен </a:t>
            </a:r>
            <a:r>
              <a:rPr lang="ru-RU" dirty="0">
                <a:solidFill>
                  <a:srgbClr val="00FFCC"/>
                </a:solidFill>
              </a:rPr>
              <a:t>анализ </a:t>
            </a:r>
            <a:r>
              <a:rPr lang="ru-RU" dirty="0" smtClean="0">
                <a:solidFill>
                  <a:srgbClr val="00FFCC"/>
                </a:solidFill>
              </a:rPr>
              <a:t>и оптимизиране на грийди решението могат </a:t>
            </a:r>
            <a:r>
              <a:rPr lang="ru-RU" dirty="0">
                <a:solidFill>
                  <a:srgbClr val="00FFCC"/>
                </a:solidFill>
              </a:rPr>
              <a:t>да </a:t>
            </a:r>
            <a:r>
              <a:rPr lang="ru-RU" dirty="0" smtClean="0">
                <a:solidFill>
                  <a:srgbClr val="00FFCC"/>
                </a:solidFill>
              </a:rPr>
              <a:t>бъдат намерени </a:t>
            </a:r>
            <a:r>
              <a:rPr lang="ru-RU" dirty="0">
                <a:solidFill>
                  <a:srgbClr val="00FFCC"/>
                </a:solidFill>
              </a:rPr>
              <a:t>на:</a:t>
            </a:r>
          </a:p>
          <a:p>
            <a:pPr algn="just"/>
            <a:r>
              <a:rPr lang="ru-RU" dirty="0">
                <a:solidFill>
                  <a:srgbClr val="00FFCC"/>
                </a:solidFill>
              </a:rPr>
              <a:t>https://cdn.sepi.ro/ejoi2021/Day_2_Editorial.pdf</a:t>
            </a:r>
          </a:p>
          <a:p>
            <a:pPr algn="just"/>
            <a:endParaRPr lang="bg-BG" dirty="0">
              <a:solidFill>
                <a:srgbClr val="00FFCC"/>
              </a:solidFill>
            </a:endParaRPr>
          </a:p>
        </p:txBody>
      </p:sp>
    </p:spTree>
    <p:extLst>
      <p:ext uri="{BB962C8B-B14F-4D97-AF65-F5344CB8AC3E}">
        <p14:creationId xmlns:p14="http://schemas.microsoft.com/office/powerpoint/2010/main" val="522461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00" y="426118"/>
            <a:ext cx="6330864" cy="970450"/>
          </a:xfrm>
        </p:spPr>
        <p:txBody>
          <a:bodyPr/>
          <a:lstStyle/>
          <a:p>
            <a:pPr algn="ctr"/>
            <a:r>
              <a:rPr lang="bg-BG" sz="4800" b="0" i="1" dirty="0" smtClean="0">
                <a:gradFill>
                  <a:gsLst>
                    <a:gs pos="0">
                      <a:schemeClr val="accent2">
                        <a:lumMod val="75000"/>
                      </a:schemeClr>
                    </a:gs>
                    <a:gs pos="100000">
                      <a:schemeClr val="accent1">
                        <a:lumMod val="60000"/>
                        <a:lumOff val="40000"/>
                      </a:schemeClr>
                    </a:gs>
                  </a:gsLst>
                  <a:lin ang="5400000" scaled="1"/>
                </a:gradFill>
                <a:effectLst>
                  <a:outerShdw blurRad="38100" dist="38100" dir="2700000" algn="tl">
                    <a:srgbClr val="000000">
                      <a:alpha val="43137"/>
                    </a:srgbClr>
                  </a:outerShdw>
                </a:effectLst>
              </a:rPr>
              <a:t>Какво е грийди?</a:t>
            </a:r>
            <a:endParaRPr lang="en-US" sz="4800" dirty="0"/>
          </a:p>
        </p:txBody>
      </p:sp>
      <p:sp>
        <p:nvSpPr>
          <p:cNvPr id="3" name="TextBox 2"/>
          <p:cNvSpPr txBox="1"/>
          <p:nvPr/>
        </p:nvSpPr>
        <p:spPr>
          <a:xfrm>
            <a:off x="423949" y="1978429"/>
            <a:ext cx="11572979" cy="4524315"/>
          </a:xfrm>
          <a:prstGeom prst="rect">
            <a:avLst/>
          </a:prstGeom>
          <a:noFill/>
        </p:spPr>
        <p:txBody>
          <a:bodyPr wrap="square" rtlCol="0">
            <a:spAutoFit/>
          </a:bodyPr>
          <a:lstStyle/>
          <a:p>
            <a:r>
              <a:rPr lang="ru-RU" dirty="0" smtClean="0">
                <a:solidFill>
                  <a:srgbClr val="00FFCC"/>
                </a:solidFill>
              </a:rPr>
              <a:t>Грийди </a:t>
            </a:r>
            <a:r>
              <a:rPr lang="ru-RU" dirty="0">
                <a:solidFill>
                  <a:srgbClr val="00FFCC"/>
                </a:solidFill>
              </a:rPr>
              <a:t>алгоритъм е алгоритмична стратегия, при която на всяка стъпка се избира локално най-доброто възможно решение с надеждата, че чрез поредица от такива избори ще се достигне и глобално оптимално решение</a:t>
            </a:r>
            <a:r>
              <a:rPr lang="ru-RU" dirty="0" smtClean="0">
                <a:solidFill>
                  <a:srgbClr val="00FFCC"/>
                </a:solidFill>
              </a:rPr>
              <a:t>.</a:t>
            </a:r>
          </a:p>
          <a:p>
            <a:endParaRPr lang="ru-RU" dirty="0">
              <a:solidFill>
                <a:srgbClr val="00FFCC"/>
              </a:solidFill>
            </a:endParaRPr>
          </a:p>
          <a:p>
            <a:pPr marL="285750" indent="-285750">
              <a:buFont typeface="Arial" panose="020B0604020202020204" pitchFamily="34" charset="0"/>
              <a:buChar char="•"/>
            </a:pPr>
            <a:r>
              <a:rPr lang="ru-RU" dirty="0" smtClean="0">
                <a:solidFill>
                  <a:srgbClr val="00FFCC"/>
                </a:solidFill>
              </a:rPr>
              <a:t>Не се преосмислят вече направени избори.</a:t>
            </a:r>
            <a:r>
              <a:rPr lang="en-US" dirty="0" smtClean="0">
                <a:solidFill>
                  <a:srgbClr val="00FFCC"/>
                </a:solidFill>
              </a:rPr>
              <a:t>*</a:t>
            </a:r>
            <a:endParaRPr lang="ru-RU" dirty="0" smtClean="0">
              <a:solidFill>
                <a:srgbClr val="00FFCC"/>
              </a:solidFill>
            </a:endParaRPr>
          </a:p>
          <a:p>
            <a:pPr marL="285750" indent="-285750">
              <a:buFont typeface="Arial" panose="020B0604020202020204" pitchFamily="34" charset="0"/>
              <a:buChar char="•"/>
            </a:pPr>
            <a:endParaRPr lang="ru-RU" dirty="0">
              <a:solidFill>
                <a:srgbClr val="00FFCC"/>
              </a:solidFill>
            </a:endParaRPr>
          </a:p>
          <a:p>
            <a:pPr marL="285750" indent="-285750">
              <a:buFont typeface="Arial" panose="020B0604020202020204" pitchFamily="34" charset="0"/>
              <a:buChar char="•"/>
            </a:pPr>
            <a:r>
              <a:rPr lang="ru-RU" dirty="0" smtClean="0">
                <a:solidFill>
                  <a:srgbClr val="00FFCC"/>
                </a:solidFill>
              </a:rPr>
              <a:t>Грийди алгоритмите често са ефективни по отношение на сложн</a:t>
            </a:r>
            <a:r>
              <a:rPr lang="en-US" dirty="0" smtClean="0">
                <a:solidFill>
                  <a:srgbClr val="00FFCC"/>
                </a:solidFill>
              </a:rPr>
              <a:t>o</a:t>
            </a:r>
            <a:r>
              <a:rPr lang="ru-RU" dirty="0" smtClean="0">
                <a:solidFill>
                  <a:srgbClr val="00FFCC"/>
                </a:solidFill>
              </a:rPr>
              <a:t>ст и са лесни за имплементация.</a:t>
            </a:r>
          </a:p>
          <a:p>
            <a:pPr marL="285750" indent="-285750">
              <a:buFont typeface="Arial" panose="020B0604020202020204" pitchFamily="34" charset="0"/>
              <a:buChar char="•"/>
            </a:pPr>
            <a:endParaRPr lang="ru-RU" dirty="0">
              <a:solidFill>
                <a:srgbClr val="00FFCC"/>
              </a:solidFill>
            </a:endParaRPr>
          </a:p>
          <a:p>
            <a:pPr marL="285750" indent="-285750">
              <a:buFont typeface="Arial" panose="020B0604020202020204" pitchFamily="34" charset="0"/>
              <a:buChar char="•"/>
            </a:pPr>
            <a:r>
              <a:rPr lang="ru-RU" dirty="0">
                <a:solidFill>
                  <a:srgbClr val="00FFCC"/>
                </a:solidFill>
              </a:rPr>
              <a:t>П</a:t>
            </a:r>
            <a:r>
              <a:rPr lang="ru-RU" dirty="0" smtClean="0">
                <a:solidFill>
                  <a:srgbClr val="00FFCC"/>
                </a:solidFill>
              </a:rPr>
              <a:t>о-рядко гарантират оптимално решение (за разлика от динамичното). Коректността им често трябва да се докаже.</a:t>
            </a:r>
          </a:p>
          <a:p>
            <a:pPr marL="285750" indent="-285750">
              <a:buFont typeface="Arial" panose="020B0604020202020204" pitchFamily="34" charset="0"/>
              <a:buChar char="•"/>
            </a:pPr>
            <a:endParaRPr lang="ru-RU" dirty="0">
              <a:solidFill>
                <a:srgbClr val="00FFCC"/>
              </a:solidFill>
            </a:endParaRPr>
          </a:p>
          <a:p>
            <a:pPr marL="285750" indent="-285750">
              <a:buFont typeface="Arial" panose="020B0604020202020204" pitchFamily="34" charset="0"/>
              <a:buChar char="•"/>
            </a:pPr>
            <a:r>
              <a:rPr lang="ru-RU" dirty="0" smtClean="0">
                <a:solidFill>
                  <a:srgbClr val="00FFCC"/>
                </a:solidFill>
              </a:rPr>
              <a:t>В случаите, в които не постигат оптимално решение, то често е близко до най-доброто – съответно са доста практични.</a:t>
            </a:r>
          </a:p>
          <a:p>
            <a:pPr marL="285750" indent="-285750">
              <a:buFont typeface="Arial" panose="020B0604020202020204" pitchFamily="34" charset="0"/>
              <a:buChar char="•"/>
            </a:pPr>
            <a:endParaRPr lang="ru-RU" dirty="0">
              <a:solidFill>
                <a:srgbClr val="00FFCC"/>
              </a:solidFill>
            </a:endParaRPr>
          </a:p>
          <a:p>
            <a:pPr marL="285750" indent="-285750">
              <a:buFont typeface="Arial" panose="020B0604020202020204" pitchFamily="34" charset="0"/>
              <a:buChar char="•"/>
            </a:pPr>
            <a:endParaRPr lang="en-US" dirty="0">
              <a:solidFill>
                <a:srgbClr val="00FFCC"/>
              </a:solidFill>
            </a:endParaRPr>
          </a:p>
        </p:txBody>
      </p:sp>
    </p:spTree>
    <p:extLst>
      <p:ext uri="{BB962C8B-B14F-4D97-AF65-F5344CB8AC3E}">
        <p14:creationId xmlns:p14="http://schemas.microsoft.com/office/powerpoint/2010/main" val="3848761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1724" y="1922107"/>
            <a:ext cx="3458204" cy="1200329"/>
          </a:xfrm>
          <a:prstGeom prst="rect">
            <a:avLst/>
          </a:prstGeom>
        </p:spPr>
        <p:txBody>
          <a:bodyPr wrap="square">
            <a:spAutoFit/>
          </a:bodyPr>
          <a:lstStyle/>
          <a:p>
            <a:r>
              <a:rPr lang="bg-BG" sz="3600" dirty="0" smtClean="0">
                <a:solidFill>
                  <a:srgbClr val="00FFCC"/>
                </a:solidFill>
              </a:rPr>
              <a:t>Бонус</a:t>
            </a:r>
          </a:p>
          <a:p>
            <a:r>
              <a:rPr lang="bg-BG" sz="3600" dirty="0" smtClean="0">
                <a:solidFill>
                  <a:srgbClr val="00FFCC"/>
                </a:solidFill>
              </a:rPr>
              <a:t>задачи</a:t>
            </a:r>
          </a:p>
        </p:txBody>
      </p:sp>
      <p:sp>
        <p:nvSpPr>
          <p:cNvPr id="3" name="Rectangle 2"/>
          <p:cNvSpPr/>
          <p:nvPr/>
        </p:nvSpPr>
        <p:spPr>
          <a:xfrm>
            <a:off x="734008" y="4813337"/>
            <a:ext cx="7523584" cy="646331"/>
          </a:xfrm>
          <a:prstGeom prst="rect">
            <a:avLst/>
          </a:prstGeom>
        </p:spPr>
        <p:txBody>
          <a:bodyPr wrap="square">
            <a:spAutoFit/>
          </a:bodyPr>
          <a:lstStyle/>
          <a:p>
            <a:pPr marL="285750" indent="-285750">
              <a:buFont typeface="Arial" panose="020B0604020202020204" pitchFamily="34" charset="0"/>
              <a:buChar char="•"/>
            </a:pPr>
            <a:r>
              <a:rPr lang="en-US" dirty="0">
                <a:solidFill>
                  <a:srgbClr val="00FFCC"/>
                </a:solidFill>
                <a:hlinkClick r:id="rId2"/>
              </a:rPr>
              <a:t>https://arena.olimpiici.com/#/</a:t>
            </a:r>
            <a:r>
              <a:rPr lang="en-US" dirty="0" smtClean="0">
                <a:solidFill>
                  <a:srgbClr val="00FFCC"/>
                </a:solidFill>
                <a:hlinkClick r:id="rId2"/>
              </a:rPr>
              <a:t>catalog/801/problem/102116</a:t>
            </a:r>
            <a:endParaRPr lang="bg-BG" dirty="0" smtClean="0">
              <a:solidFill>
                <a:srgbClr val="00FFCC"/>
              </a:solidFill>
            </a:endParaRPr>
          </a:p>
          <a:p>
            <a:pPr marL="285750" indent="-285750">
              <a:buFont typeface="Arial" panose="020B0604020202020204" pitchFamily="34" charset="0"/>
              <a:buChar char="•"/>
            </a:pPr>
            <a:r>
              <a:rPr lang="en-US" dirty="0">
                <a:solidFill>
                  <a:srgbClr val="00FFCC"/>
                </a:solidFill>
              </a:rPr>
              <a:t>https://oj.uz/problem/view/IOI16_railroad</a:t>
            </a:r>
          </a:p>
        </p:txBody>
      </p:sp>
    </p:spTree>
    <p:extLst>
      <p:ext uri="{BB962C8B-B14F-4D97-AF65-F5344CB8AC3E}">
        <p14:creationId xmlns:p14="http://schemas.microsoft.com/office/powerpoint/2010/main" val="25450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899" y="426118"/>
            <a:ext cx="7527161" cy="970450"/>
          </a:xfrm>
        </p:spPr>
        <p:txBody>
          <a:bodyPr/>
          <a:lstStyle/>
          <a:p>
            <a:pPr algn="ctr"/>
            <a:r>
              <a:rPr lang="bg-BG" sz="4800" b="0" i="1" dirty="0" smtClean="0">
                <a:gradFill>
                  <a:gsLst>
                    <a:gs pos="0">
                      <a:schemeClr val="accent2">
                        <a:lumMod val="75000"/>
                      </a:schemeClr>
                    </a:gs>
                    <a:gs pos="100000">
                      <a:schemeClr val="accent1">
                        <a:lumMod val="60000"/>
                        <a:lumOff val="40000"/>
                      </a:schemeClr>
                    </a:gs>
                  </a:gsLst>
                  <a:lin ang="5400000" scaled="1"/>
                </a:gradFill>
                <a:effectLst>
                  <a:outerShdw blurRad="38100" dist="38100" dir="2700000" algn="tl">
                    <a:srgbClr val="000000">
                      <a:alpha val="43137"/>
                    </a:srgbClr>
                  </a:outerShdw>
                </a:effectLst>
              </a:rPr>
              <a:t>Грийди в миналото</a:t>
            </a:r>
            <a:endParaRPr lang="en-US" sz="4800" dirty="0"/>
          </a:p>
        </p:txBody>
      </p:sp>
      <p:sp>
        <p:nvSpPr>
          <p:cNvPr id="3" name="TextBox 2"/>
          <p:cNvSpPr txBox="1"/>
          <p:nvPr/>
        </p:nvSpPr>
        <p:spPr>
          <a:xfrm>
            <a:off x="196302" y="1986922"/>
            <a:ext cx="5901808" cy="4247317"/>
          </a:xfrm>
          <a:prstGeom prst="rect">
            <a:avLst/>
          </a:prstGeom>
          <a:noFill/>
        </p:spPr>
        <p:txBody>
          <a:bodyPr wrap="square" rtlCol="0">
            <a:spAutoFit/>
          </a:bodyPr>
          <a:lstStyle/>
          <a:p>
            <a:pPr algn="just"/>
            <a:r>
              <a:rPr lang="ru-RU" dirty="0" smtClean="0">
                <a:solidFill>
                  <a:srgbClr val="00FFCC"/>
                </a:solidFill>
              </a:rPr>
              <a:t>Структура на задачите:</a:t>
            </a:r>
          </a:p>
          <a:p>
            <a:pPr algn="just"/>
            <a:endParaRPr lang="ru-RU" dirty="0" smtClean="0">
              <a:solidFill>
                <a:srgbClr val="00FFCC"/>
              </a:solidFill>
            </a:endParaRPr>
          </a:p>
          <a:p>
            <a:pPr algn="just"/>
            <a:r>
              <a:rPr lang="ru-RU" dirty="0">
                <a:solidFill>
                  <a:srgbClr val="00FFCC"/>
                </a:solidFill>
              </a:rPr>
              <a:t>Даден е обект, върху който трябва да се приложат някакъв брой еднакви операции. Целта е накрая оценка за обекта или операциите (дефинирана в условието) да бъде минимизирана / максимизирана. </a:t>
            </a:r>
            <a:endParaRPr lang="ru-RU" dirty="0" smtClean="0">
              <a:solidFill>
                <a:srgbClr val="00FFCC"/>
              </a:solidFill>
            </a:endParaRPr>
          </a:p>
          <a:p>
            <a:pPr algn="just"/>
            <a:endParaRPr lang="ru-RU" dirty="0" smtClean="0">
              <a:solidFill>
                <a:srgbClr val="00FFCC"/>
              </a:solidFill>
            </a:endParaRPr>
          </a:p>
          <a:p>
            <a:pPr algn="just"/>
            <a:r>
              <a:rPr lang="ru-RU" dirty="0" smtClean="0">
                <a:solidFill>
                  <a:srgbClr val="00FFCC"/>
                </a:solidFill>
              </a:rPr>
              <a:t>Структура на решенията:</a:t>
            </a:r>
          </a:p>
          <a:p>
            <a:pPr algn="just"/>
            <a:endParaRPr lang="ru-RU" dirty="0" smtClean="0">
              <a:solidFill>
                <a:srgbClr val="00FFCC"/>
              </a:solidFill>
            </a:endParaRPr>
          </a:p>
          <a:p>
            <a:pPr algn="just"/>
            <a:r>
              <a:rPr lang="ru-RU" dirty="0" smtClean="0">
                <a:solidFill>
                  <a:srgbClr val="00FFCC"/>
                </a:solidFill>
              </a:rPr>
              <a:t>Разделяме задачата на подзадачи (подобно на динамично) и решаваме с грийди оптимално всяка от тях. При сливането им разглеждаме възможността да заменим някой от предишно направените ни избори с по-добър.</a:t>
            </a:r>
            <a:endParaRPr lang="ru-RU" dirty="0">
              <a:solidFill>
                <a:srgbClr val="00FFCC"/>
              </a:solidFill>
            </a:endParaRPr>
          </a:p>
        </p:txBody>
      </p:sp>
      <p:sp>
        <p:nvSpPr>
          <p:cNvPr id="26" name="Rounded Rectangle 25"/>
          <p:cNvSpPr/>
          <p:nvPr/>
        </p:nvSpPr>
        <p:spPr>
          <a:xfrm>
            <a:off x="6682958" y="3389375"/>
            <a:ext cx="703399" cy="582706"/>
          </a:xfrm>
          <a:prstGeom prst="roundRect">
            <a:avLst/>
          </a:prstGeom>
          <a:solidFill>
            <a:srgbClr val="262626"/>
          </a:solidFill>
          <a:ln>
            <a:solidFill>
              <a:srgbClr val="40E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smtClean="0">
                <a:ln>
                  <a:solidFill>
                    <a:srgbClr val="40E482"/>
                  </a:solidFill>
                </a:ln>
              </a:rPr>
              <a:t>1</a:t>
            </a:r>
            <a:endParaRPr lang="en-US" dirty="0">
              <a:ln>
                <a:solidFill>
                  <a:srgbClr val="40E482"/>
                </a:solidFill>
              </a:ln>
            </a:endParaRPr>
          </a:p>
        </p:txBody>
      </p:sp>
      <p:cxnSp>
        <p:nvCxnSpPr>
          <p:cNvPr id="27" name="Straight Arrow Connector 26"/>
          <p:cNvCxnSpPr>
            <a:stCxn id="26" idx="3"/>
          </p:cNvCxnSpPr>
          <p:nvPr/>
        </p:nvCxnSpPr>
        <p:spPr>
          <a:xfrm>
            <a:off x="7386357" y="3680728"/>
            <a:ext cx="581986" cy="0"/>
          </a:xfrm>
          <a:prstGeom prst="straightConnector1">
            <a:avLst/>
          </a:prstGeom>
          <a:ln w="19050">
            <a:solidFill>
              <a:srgbClr val="40E482"/>
            </a:solidFill>
            <a:tailEnd type="triangle"/>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7971205" y="3389375"/>
            <a:ext cx="703399" cy="582706"/>
          </a:xfrm>
          <a:prstGeom prst="roundRect">
            <a:avLst/>
          </a:prstGeom>
          <a:solidFill>
            <a:srgbClr val="262626"/>
          </a:solidFill>
          <a:ln>
            <a:solidFill>
              <a:srgbClr val="40E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ln>
                  <a:solidFill>
                    <a:srgbClr val="40E482"/>
                  </a:solidFill>
                </a:ln>
              </a:rPr>
              <a:t>2</a:t>
            </a:r>
            <a:endParaRPr lang="en-US" dirty="0">
              <a:ln>
                <a:solidFill>
                  <a:srgbClr val="40E482"/>
                </a:solidFill>
              </a:ln>
            </a:endParaRPr>
          </a:p>
        </p:txBody>
      </p:sp>
      <p:cxnSp>
        <p:nvCxnSpPr>
          <p:cNvPr id="32" name="Straight Arrow Connector 31"/>
          <p:cNvCxnSpPr>
            <a:stCxn id="30" idx="3"/>
          </p:cNvCxnSpPr>
          <p:nvPr/>
        </p:nvCxnSpPr>
        <p:spPr>
          <a:xfrm>
            <a:off x="8674604" y="3680728"/>
            <a:ext cx="581986" cy="0"/>
          </a:xfrm>
          <a:prstGeom prst="straightConnector1">
            <a:avLst/>
          </a:prstGeom>
          <a:ln w="19050">
            <a:solidFill>
              <a:srgbClr val="40E482"/>
            </a:solidFill>
            <a:tailEnd type="triangle"/>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9256590" y="3389375"/>
            <a:ext cx="703399" cy="582706"/>
          </a:xfrm>
          <a:prstGeom prst="roundRect">
            <a:avLst/>
          </a:prstGeom>
          <a:solidFill>
            <a:srgbClr val="262626"/>
          </a:solidFill>
          <a:ln>
            <a:solidFill>
              <a:srgbClr val="40E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ln>
                  <a:solidFill>
                    <a:srgbClr val="40E482"/>
                  </a:solidFill>
                </a:ln>
              </a:rPr>
              <a:t>3</a:t>
            </a:r>
            <a:endParaRPr lang="en-US" dirty="0">
              <a:ln>
                <a:solidFill>
                  <a:srgbClr val="40E482"/>
                </a:solidFill>
              </a:ln>
            </a:endParaRPr>
          </a:p>
        </p:txBody>
      </p:sp>
      <p:cxnSp>
        <p:nvCxnSpPr>
          <p:cNvPr id="40" name="Straight Arrow Connector 39"/>
          <p:cNvCxnSpPr>
            <a:stCxn id="39" idx="3"/>
          </p:cNvCxnSpPr>
          <p:nvPr/>
        </p:nvCxnSpPr>
        <p:spPr>
          <a:xfrm>
            <a:off x="9959989" y="3680728"/>
            <a:ext cx="581986" cy="0"/>
          </a:xfrm>
          <a:prstGeom prst="straightConnector1">
            <a:avLst/>
          </a:prstGeom>
          <a:ln w="19050">
            <a:solidFill>
              <a:srgbClr val="40E482"/>
            </a:solidFill>
            <a:tailEnd type="triangle"/>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10541975" y="3389375"/>
            <a:ext cx="703399" cy="582706"/>
          </a:xfrm>
          <a:prstGeom prst="roundRect">
            <a:avLst/>
          </a:prstGeom>
          <a:solidFill>
            <a:srgbClr val="262626"/>
          </a:solidFill>
          <a:ln>
            <a:solidFill>
              <a:srgbClr val="40E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ln>
                  <a:solidFill>
                    <a:srgbClr val="40E482"/>
                  </a:solidFill>
                </a:ln>
              </a:rPr>
              <a:t>4</a:t>
            </a:r>
            <a:endParaRPr lang="en-US" dirty="0">
              <a:ln>
                <a:solidFill>
                  <a:srgbClr val="40E482"/>
                </a:solidFill>
              </a:ln>
            </a:endParaRPr>
          </a:p>
        </p:txBody>
      </p:sp>
      <p:sp>
        <p:nvSpPr>
          <p:cNvPr id="7" name="Rectangle 6"/>
          <p:cNvSpPr/>
          <p:nvPr/>
        </p:nvSpPr>
        <p:spPr>
          <a:xfrm>
            <a:off x="7828384" y="2796465"/>
            <a:ext cx="2137124" cy="369332"/>
          </a:xfrm>
          <a:prstGeom prst="rect">
            <a:avLst/>
          </a:prstGeom>
        </p:spPr>
        <p:txBody>
          <a:bodyPr wrap="none">
            <a:spAutoFit/>
          </a:bodyPr>
          <a:lstStyle/>
          <a:p>
            <a:r>
              <a:rPr lang="ru-RU" dirty="0" smtClean="0">
                <a:solidFill>
                  <a:srgbClr val="00FFCC"/>
                </a:solidFill>
              </a:rPr>
              <a:t>Серия от избори</a:t>
            </a:r>
            <a:endParaRPr lang="en-US" dirty="0"/>
          </a:p>
        </p:txBody>
      </p:sp>
      <p:cxnSp>
        <p:nvCxnSpPr>
          <p:cNvPr id="48" name="Curved Connector 47"/>
          <p:cNvCxnSpPr/>
          <p:nvPr/>
        </p:nvCxnSpPr>
        <p:spPr>
          <a:xfrm rot="5400000">
            <a:off x="10243200" y="3340659"/>
            <a:ext cx="12700" cy="1288247"/>
          </a:xfrm>
          <a:prstGeom prst="curvedConnector3">
            <a:avLst>
              <a:gd name="adj1" fmla="val 1800000"/>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Curved Connector 13"/>
          <p:cNvCxnSpPr>
            <a:stCxn id="42" idx="2"/>
            <a:endCxn id="30" idx="2"/>
          </p:cNvCxnSpPr>
          <p:nvPr/>
        </p:nvCxnSpPr>
        <p:spPr>
          <a:xfrm rot="5400000">
            <a:off x="9608290" y="2686696"/>
            <a:ext cx="12700" cy="2570770"/>
          </a:xfrm>
          <a:prstGeom prst="curvedConnector3">
            <a:avLst>
              <a:gd name="adj1" fmla="val 3269386"/>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Curved Connector 16"/>
          <p:cNvCxnSpPr>
            <a:stCxn id="42" idx="2"/>
            <a:endCxn id="26" idx="2"/>
          </p:cNvCxnSpPr>
          <p:nvPr/>
        </p:nvCxnSpPr>
        <p:spPr>
          <a:xfrm rot="5400000">
            <a:off x="8964167" y="2042573"/>
            <a:ext cx="12700" cy="3859017"/>
          </a:xfrm>
          <a:prstGeom prst="curvedConnector3">
            <a:avLst>
              <a:gd name="adj1" fmla="val 5914283"/>
            </a:avLst>
          </a:prstGeom>
          <a:ln>
            <a:tailEnd type="triangle"/>
          </a:ln>
        </p:spPr>
        <p:style>
          <a:lnRef idx="1">
            <a:schemeClr val="accent2"/>
          </a:lnRef>
          <a:fillRef idx="0">
            <a:schemeClr val="accent2"/>
          </a:fillRef>
          <a:effectRef idx="0">
            <a:schemeClr val="accent2"/>
          </a:effectRef>
          <a:fontRef idx="minor">
            <a:schemeClr val="tx1"/>
          </a:fontRef>
        </p:style>
      </p:cxnSp>
      <p:sp>
        <p:nvSpPr>
          <p:cNvPr id="51" name="Rectangle 50"/>
          <p:cNvSpPr/>
          <p:nvPr/>
        </p:nvSpPr>
        <p:spPr>
          <a:xfrm>
            <a:off x="6923315" y="4855991"/>
            <a:ext cx="4422709" cy="369332"/>
          </a:xfrm>
          <a:prstGeom prst="rect">
            <a:avLst/>
          </a:prstGeom>
        </p:spPr>
        <p:txBody>
          <a:bodyPr wrap="square">
            <a:spAutoFit/>
          </a:bodyPr>
          <a:lstStyle/>
          <a:p>
            <a:r>
              <a:rPr lang="ru-RU" dirty="0" smtClean="0">
                <a:solidFill>
                  <a:srgbClr val="00FFCC"/>
                </a:solidFill>
              </a:rPr>
              <a:t>Преосмисляне на предните избори</a:t>
            </a:r>
            <a:endParaRPr lang="en-US" dirty="0"/>
          </a:p>
        </p:txBody>
      </p:sp>
    </p:spTree>
    <p:extLst>
      <p:ext uri="{BB962C8B-B14F-4D97-AF65-F5344CB8AC3E}">
        <p14:creationId xmlns:p14="http://schemas.microsoft.com/office/powerpoint/2010/main" val="3408155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par>
                                <p:cTn id="8" presetID="6"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circle(in)">
                                      <p:cBhvr>
                                        <p:cTn id="10" dur="2000"/>
                                        <p:tgtEl>
                                          <p:spTgt spid="2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circle(in)">
                                      <p:cBhvr>
                                        <p:cTn id="13" dur="2000"/>
                                        <p:tgtEl>
                                          <p:spTgt spid="30"/>
                                        </p:tgtEl>
                                      </p:cBhvr>
                                    </p:animEffect>
                                  </p:childTnLst>
                                </p:cTn>
                              </p:par>
                              <p:par>
                                <p:cTn id="14" presetID="6" presetClass="entr" presetSubtype="16"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circle(in)">
                                      <p:cBhvr>
                                        <p:cTn id="16" dur="2000"/>
                                        <p:tgtEl>
                                          <p:spTgt spid="32"/>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circle(in)">
                                      <p:cBhvr>
                                        <p:cTn id="19" dur="2000"/>
                                        <p:tgtEl>
                                          <p:spTgt spid="39"/>
                                        </p:tgtEl>
                                      </p:cBhvr>
                                    </p:animEffect>
                                  </p:childTnLst>
                                </p:cTn>
                              </p:par>
                              <p:par>
                                <p:cTn id="20" presetID="6" presetClass="entr" presetSubtype="16"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circle(in)">
                                      <p:cBhvr>
                                        <p:cTn id="22" dur="2000"/>
                                        <p:tgtEl>
                                          <p:spTgt spid="40"/>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circle(in)">
                                      <p:cBhvr>
                                        <p:cTn id="25" dur="2000"/>
                                        <p:tgtEl>
                                          <p:spTgt spid="42"/>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par>
                                <p:cTn id="29" presetID="6" presetClass="entr" presetSubtype="16"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circle(in)">
                                      <p:cBhvr>
                                        <p:cTn id="31" dur="2000"/>
                                        <p:tgtEl>
                                          <p:spTgt spid="48"/>
                                        </p:tgtEl>
                                      </p:cBhvr>
                                    </p:animEffect>
                                  </p:childTnLst>
                                </p:cTn>
                              </p:par>
                              <p:par>
                                <p:cTn id="32" presetID="6" presetClass="entr" presetSubtype="16"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ircle(in)">
                                      <p:cBhvr>
                                        <p:cTn id="34" dur="2000"/>
                                        <p:tgtEl>
                                          <p:spTgt spid="14"/>
                                        </p:tgtEl>
                                      </p:cBhvr>
                                    </p:animEffect>
                                  </p:childTnLst>
                                </p:cTn>
                              </p:par>
                              <p:par>
                                <p:cTn id="35" presetID="6" presetClass="entr" presetSubtype="16"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in)">
                                      <p:cBhvr>
                                        <p:cTn id="37" dur="2000"/>
                                        <p:tgtEl>
                                          <p:spTgt spid="17"/>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circle(in)">
                                      <p:cBhvr>
                                        <p:cTn id="40"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9" grpId="0" animBg="1"/>
      <p:bldP spid="42" grpId="0" animBg="1"/>
      <p:bldP spid="7"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906" y="941349"/>
            <a:ext cx="7458517" cy="646331"/>
          </a:xfrm>
          <a:prstGeom prst="rect">
            <a:avLst/>
          </a:prstGeom>
          <a:noFill/>
        </p:spPr>
        <p:txBody>
          <a:bodyPr wrap="square" rtlCol="0">
            <a:spAutoFit/>
          </a:bodyPr>
          <a:lstStyle/>
          <a:p>
            <a:r>
              <a:rPr lang="bg-BG" dirty="0" smtClean="0">
                <a:solidFill>
                  <a:srgbClr val="00FFCC"/>
                </a:solidFill>
              </a:rPr>
              <a:t>Задача 1 </a:t>
            </a:r>
            <a:r>
              <a:rPr lang="en-US" dirty="0" smtClean="0">
                <a:solidFill>
                  <a:srgbClr val="00FFCC"/>
                </a:solidFill>
              </a:rPr>
              <a:t>(oil</a:t>
            </a:r>
            <a:r>
              <a:rPr lang="bg-BG" dirty="0">
                <a:solidFill>
                  <a:srgbClr val="00FFCC"/>
                </a:solidFill>
              </a:rPr>
              <a:t> </a:t>
            </a:r>
            <a:r>
              <a:rPr lang="bg-BG" dirty="0" smtClean="0">
                <a:solidFill>
                  <a:srgbClr val="00FFCC"/>
                </a:solidFill>
              </a:rPr>
              <a:t>НОИ 1 2022 група А)</a:t>
            </a:r>
          </a:p>
          <a:p>
            <a:pPr algn="just"/>
            <a:r>
              <a:rPr lang="en-US" dirty="0">
                <a:solidFill>
                  <a:srgbClr val="00FFCC"/>
                </a:solidFill>
              </a:rPr>
              <a:t>https://arena.olimpiici.com/api/public/problems/1620/pdf</a:t>
            </a:r>
            <a:r>
              <a:rPr lang="bg-BG" dirty="0" smtClean="0">
                <a:solidFill>
                  <a:srgbClr val="00FFCC"/>
                </a:solidFill>
              </a:rPr>
              <a:t> </a:t>
            </a:r>
            <a:r>
              <a:rPr lang="en-US" dirty="0" smtClean="0">
                <a:solidFill>
                  <a:srgbClr val="00FFCC"/>
                </a:solidFill>
              </a:rPr>
              <a:t> </a:t>
            </a:r>
            <a:r>
              <a:rPr lang="bg-BG" dirty="0" smtClean="0">
                <a:solidFill>
                  <a:srgbClr val="00FFCC"/>
                </a:solidFill>
              </a:rPr>
              <a:t> </a:t>
            </a:r>
            <a:r>
              <a:rPr lang="bg-BG" i="1" dirty="0" smtClean="0">
                <a:solidFill>
                  <a:srgbClr val="00FFCC"/>
                </a:solidFill>
              </a:rPr>
              <a:t> </a:t>
            </a:r>
            <a:r>
              <a:rPr lang="en-US" i="1" dirty="0" smtClean="0">
                <a:solidFill>
                  <a:srgbClr val="00FFCC"/>
                </a:solidFill>
              </a:rPr>
              <a:t> </a:t>
            </a:r>
            <a:endParaRPr lang="en-US" i="1" dirty="0">
              <a:solidFill>
                <a:srgbClr val="00FFCC"/>
              </a:solidFill>
            </a:endParaRPr>
          </a:p>
        </p:txBody>
      </p:sp>
      <mc:AlternateContent xmlns:mc="http://schemas.openxmlformats.org/markup-compatibility/2006" xmlns:a14="http://schemas.microsoft.com/office/drawing/2010/main">
        <mc:Choice Requires="a14">
          <p:sp>
            <p:nvSpPr>
              <p:cNvPr id="4" name="Rectangle 3"/>
              <p:cNvSpPr/>
              <p:nvPr/>
            </p:nvSpPr>
            <p:spPr>
              <a:xfrm>
                <a:off x="450905" y="2019354"/>
                <a:ext cx="7458518" cy="3161635"/>
              </a:xfrm>
              <a:prstGeom prst="rect">
                <a:avLst/>
              </a:prstGeom>
            </p:spPr>
            <p:txBody>
              <a:bodyPr wrap="square">
                <a:spAutoFit/>
              </a:bodyPr>
              <a:lstStyle/>
              <a:p>
                <a:pPr algn="just"/>
                <a:r>
                  <a:rPr lang="bg-BG" dirty="0" smtClean="0">
                    <a:solidFill>
                      <a:srgbClr val="00FFCC"/>
                    </a:solidFill>
                  </a:rPr>
                  <a:t>Решение</a:t>
                </a:r>
              </a:p>
              <a:p>
                <a:pPr algn="just"/>
                <a:endParaRPr lang="bg-BG" dirty="0">
                  <a:solidFill>
                    <a:srgbClr val="00FFCC"/>
                  </a:solidFill>
                </a:endParaRPr>
              </a:p>
              <a:p>
                <a:pPr algn="just"/>
                <a:r>
                  <a:rPr lang="bg-BG" dirty="0" smtClean="0">
                    <a:solidFill>
                      <a:srgbClr val="00FFCC"/>
                    </a:solidFill>
                  </a:rPr>
                  <a:t>Първо нека забравим за цената за съхраняване, като променим редицата от цените: </a:t>
                </a:r>
                <a14:m>
                  <m:oMath xmlns:m="http://schemas.openxmlformats.org/officeDocument/2006/math">
                    <m:sSub>
                      <m:sSubPr>
                        <m:ctrlPr>
                          <a:rPr lang="en-US" b="0" i="1" smtClean="0">
                            <a:solidFill>
                              <a:srgbClr val="00FFCC"/>
                            </a:solidFill>
                            <a:latin typeface="Cambria Math" panose="02040503050406030204" pitchFamily="18" charset="0"/>
                          </a:rPr>
                        </m:ctrlPr>
                      </m:sSubPr>
                      <m:e>
                        <m:r>
                          <a:rPr lang="en-US" b="0" i="1" smtClean="0">
                            <a:solidFill>
                              <a:srgbClr val="00FFCC"/>
                            </a:solidFill>
                            <a:latin typeface="Cambria Math" panose="02040503050406030204" pitchFamily="18" charset="0"/>
                          </a:rPr>
                          <m:t>𝑝</m:t>
                        </m:r>
                      </m:e>
                      <m:sub>
                        <m:r>
                          <a:rPr lang="en-US" b="0" i="1" smtClean="0">
                            <a:solidFill>
                              <a:srgbClr val="00FFCC"/>
                            </a:solidFill>
                            <a:latin typeface="Cambria Math" panose="02040503050406030204" pitchFamily="18" charset="0"/>
                          </a:rPr>
                          <m:t>𝑖</m:t>
                        </m:r>
                      </m:sub>
                    </m:sSub>
                    <m:r>
                      <a:rPr lang="en-US" b="0" i="1" smtClean="0">
                        <a:solidFill>
                          <a:srgbClr val="00FFCC"/>
                        </a:solidFill>
                        <a:latin typeface="Cambria Math" panose="02040503050406030204" pitchFamily="18" charset="0"/>
                      </a:rPr>
                      <m:t>=</m:t>
                    </m:r>
                    <m:sSub>
                      <m:sSubPr>
                        <m:ctrlPr>
                          <a:rPr lang="en-US" b="0" i="1" smtClean="0">
                            <a:solidFill>
                              <a:srgbClr val="00FFCC"/>
                            </a:solidFill>
                            <a:latin typeface="Cambria Math" panose="02040503050406030204" pitchFamily="18" charset="0"/>
                          </a:rPr>
                        </m:ctrlPr>
                      </m:sSubPr>
                      <m:e>
                        <m:r>
                          <a:rPr lang="en-US" b="0" i="1" smtClean="0">
                            <a:solidFill>
                              <a:srgbClr val="00FFCC"/>
                            </a:solidFill>
                            <a:latin typeface="Cambria Math" panose="02040503050406030204" pitchFamily="18" charset="0"/>
                          </a:rPr>
                          <m:t>𝑝</m:t>
                        </m:r>
                      </m:e>
                      <m:sub>
                        <m:r>
                          <a:rPr lang="en-US" b="0" i="1" smtClean="0">
                            <a:solidFill>
                              <a:srgbClr val="00FFCC"/>
                            </a:solidFill>
                            <a:latin typeface="Cambria Math" panose="02040503050406030204" pitchFamily="18" charset="0"/>
                          </a:rPr>
                          <m:t>𝑖</m:t>
                        </m:r>
                      </m:sub>
                    </m:sSub>
                    <m:r>
                      <a:rPr lang="en-US" b="0" i="1" smtClean="0">
                        <a:solidFill>
                          <a:srgbClr val="00FFCC"/>
                        </a:solidFill>
                        <a:latin typeface="Cambria Math" panose="02040503050406030204" pitchFamily="18" charset="0"/>
                      </a:rPr>
                      <m:t>−</m:t>
                    </m:r>
                    <m:r>
                      <a:rPr lang="en-US" b="0" i="1" smtClean="0">
                        <a:solidFill>
                          <a:srgbClr val="00FFCC"/>
                        </a:solidFill>
                        <a:latin typeface="Cambria Math" panose="02040503050406030204" pitchFamily="18" charset="0"/>
                      </a:rPr>
                      <m:t>𝑖</m:t>
                    </m:r>
                    <m:r>
                      <a:rPr lang="en-US" b="0" i="1" smtClean="0">
                        <a:solidFill>
                          <a:srgbClr val="00FFCC"/>
                        </a:solidFill>
                        <a:latin typeface="Cambria Math" panose="02040503050406030204" pitchFamily="18" charset="0"/>
                        <a:ea typeface="Cambria Math" panose="02040503050406030204" pitchFamily="18" charset="0"/>
                      </a:rPr>
                      <m:t>×</m:t>
                    </m:r>
                    <m:r>
                      <a:rPr lang="en-US" b="0" i="1" smtClean="0">
                        <a:solidFill>
                          <a:srgbClr val="00FFCC"/>
                        </a:solidFill>
                        <a:latin typeface="Cambria Math" panose="02040503050406030204" pitchFamily="18" charset="0"/>
                        <a:ea typeface="Cambria Math" panose="02040503050406030204" pitchFamily="18" charset="0"/>
                      </a:rPr>
                      <m:t>𝑆</m:t>
                    </m:r>
                  </m:oMath>
                </a14:m>
                <a:r>
                  <a:rPr lang="bg-BG" dirty="0" smtClean="0">
                    <a:solidFill>
                      <a:srgbClr val="00FFCC"/>
                    </a:solidFill>
                  </a:rPr>
                  <a:t>. Така печалбата, която ще</a:t>
                </a:r>
                <a:r>
                  <a:rPr lang="en-US" dirty="0">
                    <a:solidFill>
                      <a:srgbClr val="00FFCC"/>
                    </a:solidFill>
                  </a:rPr>
                  <a:t> </a:t>
                </a:r>
                <a:r>
                  <a:rPr lang="bg-BG" dirty="0" smtClean="0">
                    <a:solidFill>
                      <a:srgbClr val="00FFCC"/>
                    </a:solidFill>
                  </a:rPr>
                  <a:t>получим с купуване в ден </a:t>
                </a:r>
                <a:r>
                  <a:rPr lang="en-US" dirty="0" err="1" smtClean="0">
                    <a:solidFill>
                      <a:srgbClr val="00FFCC"/>
                    </a:solidFill>
                  </a:rPr>
                  <a:t>i</a:t>
                </a:r>
                <a:r>
                  <a:rPr lang="en-US" dirty="0" smtClean="0">
                    <a:solidFill>
                      <a:srgbClr val="00FFCC"/>
                    </a:solidFill>
                  </a:rPr>
                  <a:t> </a:t>
                </a:r>
                <a:r>
                  <a:rPr lang="bg-BG" dirty="0" smtClean="0">
                    <a:solidFill>
                      <a:srgbClr val="00FFCC"/>
                    </a:solidFill>
                  </a:rPr>
                  <a:t>и продаване в ден </a:t>
                </a:r>
                <a:r>
                  <a:rPr lang="en-US" dirty="0" smtClean="0">
                    <a:solidFill>
                      <a:srgbClr val="00FFCC"/>
                    </a:solidFill>
                  </a:rPr>
                  <a:t>j</a:t>
                </a:r>
                <a:r>
                  <a:rPr lang="bg-BG" dirty="0" smtClean="0">
                    <a:solidFill>
                      <a:srgbClr val="00FFCC"/>
                    </a:solidFill>
                  </a:rPr>
                  <a:t> е просто </a:t>
                </a:r>
                <a14:m>
                  <m:oMath xmlns:m="http://schemas.openxmlformats.org/officeDocument/2006/math">
                    <m:sSub>
                      <m:sSubPr>
                        <m:ctrlPr>
                          <a:rPr lang="en-US" b="0" i="1" smtClean="0">
                            <a:solidFill>
                              <a:srgbClr val="00FFCC"/>
                            </a:solidFill>
                            <a:latin typeface="Cambria Math" panose="02040503050406030204" pitchFamily="18" charset="0"/>
                          </a:rPr>
                        </m:ctrlPr>
                      </m:sSubPr>
                      <m:e>
                        <m:r>
                          <a:rPr lang="en-US" b="0" i="1" smtClean="0">
                            <a:solidFill>
                              <a:srgbClr val="00FFCC"/>
                            </a:solidFill>
                            <a:latin typeface="Cambria Math" panose="02040503050406030204" pitchFamily="18" charset="0"/>
                          </a:rPr>
                          <m:t>𝑝</m:t>
                        </m:r>
                      </m:e>
                      <m:sub>
                        <m:r>
                          <a:rPr lang="en-US" b="0" i="1" smtClean="0">
                            <a:solidFill>
                              <a:srgbClr val="00FFCC"/>
                            </a:solidFill>
                            <a:latin typeface="Cambria Math" panose="02040503050406030204" pitchFamily="18" charset="0"/>
                          </a:rPr>
                          <m:t>𝑗</m:t>
                        </m:r>
                      </m:sub>
                    </m:sSub>
                    <m:r>
                      <a:rPr lang="en-US" b="0" i="1" smtClean="0">
                        <a:solidFill>
                          <a:srgbClr val="00FFCC"/>
                        </a:solidFill>
                        <a:latin typeface="Cambria Math" panose="02040503050406030204" pitchFamily="18" charset="0"/>
                      </a:rPr>
                      <m:t>−</m:t>
                    </m:r>
                    <m:sSub>
                      <m:sSubPr>
                        <m:ctrlPr>
                          <a:rPr lang="en-US" b="0" i="1" smtClean="0">
                            <a:solidFill>
                              <a:srgbClr val="00FFCC"/>
                            </a:solidFill>
                            <a:latin typeface="Cambria Math" panose="02040503050406030204" pitchFamily="18" charset="0"/>
                          </a:rPr>
                        </m:ctrlPr>
                      </m:sSubPr>
                      <m:e>
                        <m:r>
                          <a:rPr lang="en-US" b="0" i="1" smtClean="0">
                            <a:solidFill>
                              <a:srgbClr val="00FFCC"/>
                            </a:solidFill>
                            <a:latin typeface="Cambria Math" panose="02040503050406030204" pitchFamily="18" charset="0"/>
                          </a:rPr>
                          <m:t>𝑝</m:t>
                        </m:r>
                      </m:e>
                      <m:sub>
                        <m:r>
                          <a:rPr lang="en-US" b="0" i="1" smtClean="0">
                            <a:solidFill>
                              <a:srgbClr val="00FFCC"/>
                            </a:solidFill>
                            <a:latin typeface="Cambria Math" panose="02040503050406030204" pitchFamily="18" charset="0"/>
                          </a:rPr>
                          <m:t>𝑖</m:t>
                        </m:r>
                      </m:sub>
                    </m:sSub>
                  </m:oMath>
                </a14:m>
                <a:r>
                  <a:rPr lang="en-US" dirty="0" smtClean="0">
                    <a:solidFill>
                      <a:srgbClr val="00FFCC"/>
                    </a:solidFill>
                  </a:rPr>
                  <a:t>.</a:t>
                </a:r>
              </a:p>
              <a:p>
                <a:pPr algn="just"/>
                <a:endParaRPr lang="en-US" dirty="0">
                  <a:solidFill>
                    <a:srgbClr val="00FFCC"/>
                  </a:solidFill>
                </a:endParaRPr>
              </a:p>
              <a:p>
                <a:pPr algn="just"/>
                <a:r>
                  <a:rPr lang="bg-BG" dirty="0" smtClean="0">
                    <a:solidFill>
                      <a:srgbClr val="00FFCC"/>
                    </a:solidFill>
                  </a:rPr>
                  <a:t>Едно лесно грийди решение би било всеки път да намираме най-изгодната покупко-продажба и да я направим. Това решение обаче се оказва грешно – защото не можем да променим предишно направените избори.</a:t>
                </a:r>
              </a:p>
            </p:txBody>
          </p:sp>
        </mc:Choice>
        <mc:Fallback xmlns="">
          <p:sp>
            <p:nvSpPr>
              <p:cNvPr id="4" name="Rectangle 3"/>
              <p:cNvSpPr>
                <a:spLocks noRot="1" noChangeAspect="1" noMove="1" noResize="1" noEditPoints="1" noAdjustHandles="1" noChangeArrowheads="1" noChangeShapeType="1" noTextEdit="1"/>
              </p:cNvSpPr>
              <p:nvPr/>
            </p:nvSpPr>
            <p:spPr>
              <a:xfrm>
                <a:off x="450905" y="2019354"/>
                <a:ext cx="7458518" cy="3161635"/>
              </a:xfrm>
              <a:prstGeom prst="rect">
                <a:avLst/>
              </a:prstGeom>
              <a:blipFill>
                <a:blip r:embed="rId3"/>
                <a:stretch>
                  <a:fillRect l="-736" t="-963" r="-654" b="-1927"/>
                </a:stretch>
              </a:blipFill>
            </p:spPr>
            <p:txBody>
              <a:bodyPr/>
              <a:lstStyle/>
              <a:p>
                <a:r>
                  <a:rPr lang="en-US">
                    <a:noFill/>
                  </a:rPr>
                  <a:t> </a:t>
                </a:r>
              </a:p>
            </p:txBody>
          </p:sp>
        </mc:Fallback>
      </mc:AlternateContent>
    </p:spTree>
    <p:extLst>
      <p:ext uri="{BB962C8B-B14F-4D97-AF65-F5344CB8AC3E}">
        <p14:creationId xmlns:p14="http://schemas.microsoft.com/office/powerpoint/2010/main" val="3287705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4"/>
                                        </p:tgtEl>
                                        <p:attrNameLst>
                                          <p:attrName>ppt_x</p:attrName>
                                        </p:attrNameLst>
                                      </p:cBhvr>
                                      <p:tavLst>
                                        <p:tav tm="0">
                                          <p:val>
                                            <p:strVal val="ppt_x"/>
                                          </p:val>
                                        </p:tav>
                                        <p:tav tm="100000">
                                          <p:val>
                                            <p:strVal val="ppt_x"/>
                                          </p:val>
                                        </p:tav>
                                      </p:tavLst>
                                    </p:anim>
                                    <p:anim calcmode="lin" valueType="num">
                                      <p:cBhvr additive="base">
                                        <p:cTn id="14" dur="500"/>
                                        <p:tgtEl>
                                          <p:spTgt spid="4"/>
                                        </p:tgtEl>
                                        <p:attrNameLst>
                                          <p:attrName>ppt_y</p:attrName>
                                        </p:attrNameLst>
                                      </p:cBhvr>
                                      <p:tavLst>
                                        <p:tav tm="0">
                                          <p:val>
                                            <p:strVal val="ppt_y"/>
                                          </p:val>
                                        </p:tav>
                                        <p:tav tm="100000">
                                          <p:val>
                                            <p:strVal val="1+ppt_h/2"/>
                                          </p:val>
                                        </p:tav>
                                      </p:tavLst>
                                    </p:anim>
                                    <p:set>
                                      <p:cBhvr>
                                        <p:cTn id="1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906" y="941349"/>
            <a:ext cx="7458517" cy="646331"/>
          </a:xfrm>
          <a:prstGeom prst="rect">
            <a:avLst/>
          </a:prstGeom>
          <a:noFill/>
        </p:spPr>
        <p:txBody>
          <a:bodyPr wrap="square" rtlCol="0">
            <a:spAutoFit/>
          </a:bodyPr>
          <a:lstStyle/>
          <a:p>
            <a:r>
              <a:rPr lang="bg-BG" dirty="0" smtClean="0">
                <a:solidFill>
                  <a:srgbClr val="00FFCC"/>
                </a:solidFill>
              </a:rPr>
              <a:t>Задача 1 </a:t>
            </a:r>
            <a:r>
              <a:rPr lang="en-US" dirty="0" smtClean="0">
                <a:solidFill>
                  <a:srgbClr val="00FFCC"/>
                </a:solidFill>
              </a:rPr>
              <a:t>(oil</a:t>
            </a:r>
            <a:r>
              <a:rPr lang="bg-BG" dirty="0">
                <a:solidFill>
                  <a:srgbClr val="00FFCC"/>
                </a:solidFill>
              </a:rPr>
              <a:t> </a:t>
            </a:r>
            <a:r>
              <a:rPr lang="bg-BG" dirty="0" smtClean="0">
                <a:solidFill>
                  <a:srgbClr val="00FFCC"/>
                </a:solidFill>
              </a:rPr>
              <a:t>НОИ 1 2022 група А)</a:t>
            </a:r>
          </a:p>
          <a:p>
            <a:pPr algn="just"/>
            <a:r>
              <a:rPr lang="en-US" dirty="0">
                <a:solidFill>
                  <a:srgbClr val="00FFCC"/>
                </a:solidFill>
              </a:rPr>
              <a:t>https://arena.olimpiici.com/api/public/problems/1620/pdf</a:t>
            </a:r>
            <a:r>
              <a:rPr lang="bg-BG" dirty="0" smtClean="0">
                <a:solidFill>
                  <a:srgbClr val="00FFCC"/>
                </a:solidFill>
              </a:rPr>
              <a:t> </a:t>
            </a:r>
            <a:r>
              <a:rPr lang="en-US" dirty="0" smtClean="0">
                <a:solidFill>
                  <a:srgbClr val="00FFCC"/>
                </a:solidFill>
              </a:rPr>
              <a:t> </a:t>
            </a:r>
            <a:r>
              <a:rPr lang="bg-BG" dirty="0" smtClean="0">
                <a:solidFill>
                  <a:srgbClr val="00FFCC"/>
                </a:solidFill>
              </a:rPr>
              <a:t> </a:t>
            </a:r>
            <a:r>
              <a:rPr lang="bg-BG" i="1" dirty="0" smtClean="0">
                <a:solidFill>
                  <a:srgbClr val="00FFCC"/>
                </a:solidFill>
              </a:rPr>
              <a:t> </a:t>
            </a:r>
            <a:r>
              <a:rPr lang="en-US" i="1" dirty="0" smtClean="0">
                <a:solidFill>
                  <a:srgbClr val="00FFCC"/>
                </a:solidFill>
              </a:rPr>
              <a:t> </a:t>
            </a:r>
            <a:endParaRPr lang="en-US" i="1" dirty="0">
              <a:solidFill>
                <a:srgbClr val="00FFCC"/>
              </a:solidFill>
            </a:endParaRPr>
          </a:p>
        </p:txBody>
      </p:sp>
      <mc:AlternateContent xmlns:mc="http://schemas.openxmlformats.org/markup-compatibility/2006">
        <mc:Choice xmlns:a14="http://schemas.microsoft.com/office/drawing/2010/main" Requires="a14">
          <p:sp>
            <p:nvSpPr>
              <p:cNvPr id="3" name="Rectangle 2"/>
              <p:cNvSpPr/>
              <p:nvPr/>
            </p:nvSpPr>
            <p:spPr>
              <a:xfrm>
                <a:off x="450906" y="1917509"/>
                <a:ext cx="7265510" cy="4568943"/>
              </a:xfrm>
              <a:prstGeom prst="rect">
                <a:avLst/>
              </a:prstGeom>
            </p:spPr>
            <p:txBody>
              <a:bodyPr wrap="square">
                <a:spAutoFit/>
              </a:bodyPr>
              <a:lstStyle/>
              <a:p>
                <a:pPr algn="just"/>
                <a:r>
                  <a:rPr lang="bg-BG" dirty="0" smtClean="0">
                    <a:solidFill>
                      <a:srgbClr val="00FFCC"/>
                    </a:solidFill>
                  </a:rPr>
                  <a:t>Ще </a:t>
                </a:r>
                <a:r>
                  <a:rPr lang="bg-BG" dirty="0">
                    <a:solidFill>
                      <a:srgbClr val="00FFCC"/>
                    </a:solidFill>
                  </a:rPr>
                  <a:t>направим следното</a:t>
                </a:r>
                <a:r>
                  <a:rPr lang="en-US" dirty="0">
                    <a:solidFill>
                      <a:srgbClr val="00FFCC"/>
                    </a:solidFill>
                  </a:rPr>
                  <a:t> </a:t>
                </a:r>
                <a:r>
                  <a:rPr lang="bg-BG" dirty="0">
                    <a:solidFill>
                      <a:srgbClr val="00FFCC"/>
                    </a:solidFill>
                  </a:rPr>
                  <a:t>подобрено </a:t>
                </a:r>
                <a:r>
                  <a:rPr lang="bg-BG" dirty="0" smtClean="0">
                    <a:solidFill>
                      <a:srgbClr val="00FFCC"/>
                    </a:solidFill>
                  </a:rPr>
                  <a:t>грийди:</a:t>
                </a:r>
                <a:endParaRPr lang="bg-BG" dirty="0">
                  <a:solidFill>
                    <a:srgbClr val="00FFCC"/>
                  </a:solidFill>
                </a:endParaRPr>
              </a:p>
              <a:p>
                <a:pPr algn="just"/>
                <a:endParaRPr lang="bg-BG" dirty="0">
                  <a:solidFill>
                    <a:srgbClr val="00FFCC"/>
                  </a:solidFill>
                </a:endParaRPr>
              </a:p>
              <a:p>
                <a:pPr algn="just"/>
                <a:r>
                  <a:rPr lang="bg-BG" dirty="0">
                    <a:solidFill>
                      <a:srgbClr val="00FFCC"/>
                    </a:solidFill>
                  </a:rPr>
                  <a:t>Нека имаме оптимални двойки покупко-продажби за първите </a:t>
                </a:r>
                <a:r>
                  <a:rPr lang="en-US" dirty="0">
                    <a:solidFill>
                      <a:srgbClr val="00FFCC"/>
                    </a:solidFill>
                  </a:rPr>
                  <a:t>i-1 </a:t>
                </a:r>
                <a:r>
                  <a:rPr lang="bg-BG" dirty="0">
                    <a:solidFill>
                      <a:srgbClr val="00FFCC"/>
                    </a:solidFill>
                  </a:rPr>
                  <a:t>дена и сега добавим </a:t>
                </a:r>
                <a:r>
                  <a:rPr lang="en-US" dirty="0" err="1">
                    <a:solidFill>
                      <a:srgbClr val="00FFCC"/>
                    </a:solidFill>
                  </a:rPr>
                  <a:t>i</a:t>
                </a:r>
                <a:r>
                  <a:rPr lang="en-US" dirty="0">
                    <a:solidFill>
                      <a:srgbClr val="00FFCC"/>
                    </a:solidFill>
                  </a:rPr>
                  <a:t>-</a:t>
                </a:r>
                <a:r>
                  <a:rPr lang="bg-BG" dirty="0">
                    <a:solidFill>
                      <a:srgbClr val="00FFCC"/>
                    </a:solidFill>
                  </a:rPr>
                  <a:t>тия. Да разгледаме възможните покупко-продажи включващи </a:t>
                </a:r>
                <a:r>
                  <a:rPr lang="en-US" dirty="0" err="1">
                    <a:solidFill>
                      <a:srgbClr val="00FFCC"/>
                    </a:solidFill>
                  </a:rPr>
                  <a:t>i</a:t>
                </a:r>
                <a:r>
                  <a:rPr lang="en-US" dirty="0">
                    <a:solidFill>
                      <a:srgbClr val="00FFCC"/>
                    </a:solidFill>
                  </a:rPr>
                  <a:t>-</a:t>
                </a:r>
                <a:r>
                  <a:rPr lang="bg-BG" dirty="0">
                    <a:solidFill>
                      <a:srgbClr val="00FFCC"/>
                    </a:solidFill>
                  </a:rPr>
                  <a:t>тия</a:t>
                </a:r>
                <a:r>
                  <a:rPr lang="en-US" dirty="0">
                    <a:solidFill>
                      <a:srgbClr val="00FFCC"/>
                    </a:solidFill>
                  </a:rPr>
                  <a:t> </a:t>
                </a:r>
                <a:r>
                  <a:rPr lang="bg-BG" dirty="0">
                    <a:solidFill>
                      <a:srgbClr val="00FFCC"/>
                    </a:solidFill>
                  </a:rPr>
                  <a:t>ден:</a:t>
                </a:r>
              </a:p>
              <a:p>
                <a:pPr algn="just"/>
                <a:endParaRPr lang="bg-BG" dirty="0">
                  <a:solidFill>
                    <a:srgbClr val="00FFCC"/>
                  </a:solidFill>
                </a:endParaRPr>
              </a:p>
              <a:p>
                <a:pPr marL="285750" indent="-285750" algn="just">
                  <a:buFont typeface="Arial" panose="020B0604020202020204" pitchFamily="34" charset="0"/>
                  <a:buChar char="•"/>
                </a:pPr>
                <a:r>
                  <a:rPr lang="bg-BG" dirty="0">
                    <a:solidFill>
                      <a:srgbClr val="00FFCC"/>
                    </a:solidFill>
                  </a:rPr>
                  <a:t>Няма </a:t>
                </a:r>
                <a:r>
                  <a:rPr lang="bg-BG" dirty="0" smtClean="0">
                    <a:solidFill>
                      <a:srgbClr val="00FFCC"/>
                    </a:solidFill>
                  </a:rPr>
                  <a:t>такива.</a:t>
                </a:r>
              </a:p>
              <a:p>
                <a:pPr marL="285750" indent="-285750" algn="just">
                  <a:buFont typeface="Arial" panose="020B0604020202020204" pitchFamily="34" charset="0"/>
                  <a:buChar char="•"/>
                </a:pPr>
                <a:r>
                  <a:rPr lang="bg-BG" dirty="0" smtClean="0">
                    <a:solidFill>
                      <a:srgbClr val="00FFCC"/>
                    </a:solidFill>
                  </a:rPr>
                  <a:t>Нова покупко-продажба, като продаваме в някой свободен ден </a:t>
                </a:r>
                <a:r>
                  <a:rPr lang="en-US" dirty="0" smtClean="0">
                    <a:solidFill>
                      <a:srgbClr val="00FFCC"/>
                    </a:solidFill>
                  </a:rPr>
                  <a:t>j.</a:t>
                </a:r>
                <a:r>
                  <a:rPr lang="bg-BG" dirty="0" smtClean="0">
                    <a:solidFill>
                      <a:srgbClr val="00FFCC"/>
                    </a:solidFill>
                  </a:rPr>
                  <a:t> Оптимално е </a:t>
                </a:r>
                <a14:m>
                  <m:oMath xmlns:m="http://schemas.openxmlformats.org/officeDocument/2006/math">
                    <m:sSub>
                      <m:sSubPr>
                        <m:ctrlPr>
                          <a:rPr lang="en-US" b="0" i="1" smtClean="0">
                            <a:solidFill>
                              <a:srgbClr val="00FFCC"/>
                            </a:solidFill>
                            <a:latin typeface="Cambria Math" panose="02040503050406030204" pitchFamily="18" charset="0"/>
                          </a:rPr>
                        </m:ctrlPr>
                      </m:sSubPr>
                      <m:e>
                        <m:r>
                          <a:rPr lang="en-US" b="0" i="1" smtClean="0">
                            <a:solidFill>
                              <a:srgbClr val="00FFCC"/>
                            </a:solidFill>
                            <a:latin typeface="Cambria Math" panose="02040503050406030204" pitchFamily="18" charset="0"/>
                          </a:rPr>
                          <m:t>𝑝</m:t>
                        </m:r>
                      </m:e>
                      <m:sub>
                        <m:r>
                          <a:rPr lang="en-US" b="0" i="1" smtClean="0">
                            <a:solidFill>
                              <a:srgbClr val="00FFCC"/>
                            </a:solidFill>
                            <a:latin typeface="Cambria Math" panose="02040503050406030204" pitchFamily="18" charset="0"/>
                          </a:rPr>
                          <m:t>𝑗</m:t>
                        </m:r>
                      </m:sub>
                    </m:sSub>
                  </m:oMath>
                </a14:m>
                <a:r>
                  <a:rPr lang="bg-BG" dirty="0" smtClean="0">
                    <a:solidFill>
                      <a:srgbClr val="00FFCC"/>
                    </a:solidFill>
                  </a:rPr>
                  <a:t> да е минимално.</a:t>
                </a:r>
              </a:p>
              <a:p>
                <a:pPr marL="285750" indent="-285750" algn="just">
                  <a:buFont typeface="Arial" panose="020B0604020202020204" pitchFamily="34" charset="0"/>
                  <a:buChar char="•"/>
                </a:pPr>
                <a:r>
                  <a:rPr lang="bg-BG" dirty="0" smtClean="0">
                    <a:solidFill>
                      <a:srgbClr val="00FFCC"/>
                    </a:solidFill>
                  </a:rPr>
                  <a:t>Нова покупко-продажба, като заменим деня за продаване, в някоя друга. Нека този ден е </a:t>
                </a:r>
                <a:r>
                  <a:rPr lang="en-US" dirty="0" smtClean="0">
                    <a:solidFill>
                      <a:srgbClr val="00FFCC"/>
                    </a:solidFill>
                  </a:rPr>
                  <a:t>j. </a:t>
                </a:r>
                <a:r>
                  <a:rPr lang="bg-BG" dirty="0">
                    <a:solidFill>
                      <a:srgbClr val="00FFCC"/>
                    </a:solidFill>
                  </a:rPr>
                  <a:t>Оптимално е </a:t>
                </a:r>
                <a14:m>
                  <m:oMath xmlns:m="http://schemas.openxmlformats.org/officeDocument/2006/math">
                    <m:sSub>
                      <m:sSubPr>
                        <m:ctrlPr>
                          <a:rPr lang="en-US" i="1">
                            <a:solidFill>
                              <a:srgbClr val="00FFCC"/>
                            </a:solidFill>
                            <a:latin typeface="Cambria Math" panose="02040503050406030204" pitchFamily="18" charset="0"/>
                          </a:rPr>
                        </m:ctrlPr>
                      </m:sSubPr>
                      <m:e>
                        <m:r>
                          <a:rPr lang="en-US" i="1">
                            <a:solidFill>
                              <a:srgbClr val="00FFCC"/>
                            </a:solidFill>
                            <a:latin typeface="Cambria Math" panose="02040503050406030204" pitchFamily="18" charset="0"/>
                          </a:rPr>
                          <m:t>𝑝</m:t>
                        </m:r>
                      </m:e>
                      <m:sub>
                        <m:r>
                          <a:rPr lang="en-US" i="1">
                            <a:solidFill>
                              <a:srgbClr val="00FFCC"/>
                            </a:solidFill>
                            <a:latin typeface="Cambria Math" panose="02040503050406030204" pitchFamily="18" charset="0"/>
                          </a:rPr>
                          <m:t>𝑗</m:t>
                        </m:r>
                      </m:sub>
                    </m:sSub>
                  </m:oMath>
                </a14:m>
                <a:r>
                  <a:rPr lang="bg-BG" dirty="0">
                    <a:solidFill>
                      <a:srgbClr val="00FFCC"/>
                    </a:solidFill>
                  </a:rPr>
                  <a:t> да е минимално</a:t>
                </a:r>
                <a:r>
                  <a:rPr lang="bg-BG" dirty="0" smtClean="0">
                    <a:solidFill>
                      <a:srgbClr val="00FFCC"/>
                    </a:solidFill>
                  </a:rPr>
                  <a:t>. (забележете, че приемаме, че деня за продаване, който сме заменили, остава свободен)</a:t>
                </a:r>
                <a:endParaRPr lang="bg-BG" dirty="0" smtClean="0">
                  <a:solidFill>
                    <a:srgbClr val="00FFCC"/>
                  </a:solidFill>
                </a:endParaRPr>
              </a:p>
              <a:p>
                <a:pPr marL="285750" indent="-285750" algn="just">
                  <a:buFont typeface="Arial" panose="020B0604020202020204" pitchFamily="34" charset="0"/>
                  <a:buChar char="•"/>
                </a:pPr>
                <a:endParaRPr lang="bg-BG" dirty="0">
                  <a:solidFill>
                    <a:srgbClr val="00FFCC"/>
                  </a:solidFill>
                </a:endParaRPr>
              </a:p>
              <a:p>
                <a:pPr algn="just"/>
                <a:r>
                  <a:rPr lang="bg-BG" dirty="0" smtClean="0">
                    <a:solidFill>
                      <a:srgbClr val="00FFCC"/>
                    </a:solidFill>
                  </a:rPr>
                  <a:t>От трите възможности избираме тази, която ще увеличи най-много печалбата ни</a:t>
                </a:r>
                <a:r>
                  <a:rPr lang="bg-BG" dirty="0" smtClean="0">
                    <a:solidFill>
                      <a:srgbClr val="00FFCC"/>
                    </a:solidFill>
                  </a:rPr>
                  <a:t>.</a:t>
                </a:r>
                <a:r>
                  <a:rPr lang="en-US" dirty="0" smtClean="0">
                    <a:solidFill>
                      <a:srgbClr val="00FFCC"/>
                    </a:solidFill>
                  </a:rPr>
                  <a:t> </a:t>
                </a:r>
                <a:r>
                  <a:rPr lang="bg-BG" dirty="0" smtClean="0">
                    <a:solidFill>
                      <a:srgbClr val="00FFCC"/>
                    </a:solidFill>
                  </a:rPr>
                  <a:t>За доказателство погледнете анализа.</a:t>
                </a:r>
                <a:endParaRPr lang="bg-BG" dirty="0">
                  <a:solidFill>
                    <a:srgbClr val="00FFCC"/>
                  </a:solidFill>
                </a:endParaRPr>
              </a:p>
            </p:txBody>
          </p:sp>
        </mc:Choice>
        <mc:Fallback>
          <p:sp>
            <p:nvSpPr>
              <p:cNvPr id="3" name="Rectangle 2"/>
              <p:cNvSpPr>
                <a:spLocks noRot="1" noChangeAspect="1" noMove="1" noResize="1" noEditPoints="1" noAdjustHandles="1" noChangeArrowheads="1" noChangeShapeType="1" noTextEdit="1"/>
              </p:cNvSpPr>
              <p:nvPr/>
            </p:nvSpPr>
            <p:spPr>
              <a:xfrm>
                <a:off x="450906" y="1917509"/>
                <a:ext cx="7265510" cy="4568943"/>
              </a:xfrm>
              <a:prstGeom prst="rect">
                <a:avLst/>
              </a:prstGeom>
              <a:blipFill>
                <a:blip r:embed="rId2"/>
                <a:stretch>
                  <a:fillRect l="-755" t="-801" r="-671" b="-1202"/>
                </a:stretch>
              </a:blipFill>
            </p:spPr>
            <p:txBody>
              <a:bodyPr/>
              <a:lstStyle/>
              <a:p>
                <a:r>
                  <a:rPr lang="en-US">
                    <a:noFill/>
                  </a:rPr>
                  <a:t> </a:t>
                </a:r>
              </a:p>
            </p:txBody>
          </p:sp>
        </mc:Fallback>
      </mc:AlternateContent>
    </p:spTree>
    <p:extLst>
      <p:ext uri="{BB962C8B-B14F-4D97-AF65-F5344CB8AC3E}">
        <p14:creationId xmlns:p14="http://schemas.microsoft.com/office/powerpoint/2010/main" val="555642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1724" y="1922107"/>
            <a:ext cx="3458204" cy="1200329"/>
          </a:xfrm>
          <a:prstGeom prst="rect">
            <a:avLst/>
          </a:prstGeom>
        </p:spPr>
        <p:txBody>
          <a:bodyPr wrap="square">
            <a:spAutoFit/>
          </a:bodyPr>
          <a:lstStyle/>
          <a:p>
            <a:r>
              <a:rPr lang="bg-BG" sz="3600" dirty="0" smtClean="0">
                <a:solidFill>
                  <a:srgbClr val="00FFCC"/>
                </a:solidFill>
              </a:rPr>
              <a:t>Бонус</a:t>
            </a:r>
          </a:p>
          <a:p>
            <a:r>
              <a:rPr lang="bg-BG" sz="3600" dirty="0" smtClean="0">
                <a:solidFill>
                  <a:srgbClr val="00FFCC"/>
                </a:solidFill>
              </a:rPr>
              <a:t>задачи</a:t>
            </a:r>
          </a:p>
        </p:txBody>
      </p:sp>
      <p:sp>
        <p:nvSpPr>
          <p:cNvPr id="3" name="Rectangle 2"/>
          <p:cNvSpPr/>
          <p:nvPr/>
        </p:nvSpPr>
        <p:spPr>
          <a:xfrm>
            <a:off x="734008" y="4813337"/>
            <a:ext cx="7523584" cy="1477328"/>
          </a:xfrm>
          <a:prstGeom prst="rect">
            <a:avLst/>
          </a:prstGeom>
        </p:spPr>
        <p:txBody>
          <a:bodyPr wrap="square">
            <a:spAutoFit/>
          </a:bodyPr>
          <a:lstStyle/>
          <a:p>
            <a:pPr marL="285750" indent="-285750">
              <a:buFont typeface="Arial" panose="020B0604020202020204" pitchFamily="34" charset="0"/>
              <a:buChar char="•"/>
            </a:pPr>
            <a:r>
              <a:rPr lang="en-US" dirty="0" smtClean="0">
                <a:solidFill>
                  <a:srgbClr val="00FFCC"/>
                </a:solidFill>
                <a:hlinkClick r:id="rId2"/>
              </a:rPr>
              <a:t>https</a:t>
            </a:r>
            <a:r>
              <a:rPr lang="en-US" dirty="0">
                <a:solidFill>
                  <a:srgbClr val="00FFCC"/>
                </a:solidFill>
                <a:hlinkClick r:id="rId2"/>
              </a:rPr>
              <a:t>://arena.olimpiici.com/#/</a:t>
            </a:r>
            <a:r>
              <a:rPr lang="en-US" dirty="0" smtClean="0">
                <a:solidFill>
                  <a:srgbClr val="00FFCC"/>
                </a:solidFill>
                <a:hlinkClick r:id="rId2"/>
              </a:rPr>
              <a:t>catalog/871/problem/102358</a:t>
            </a:r>
            <a:endParaRPr lang="bg-BG" dirty="0" smtClean="0">
              <a:solidFill>
                <a:srgbClr val="00FFCC"/>
              </a:solidFill>
            </a:endParaRPr>
          </a:p>
          <a:p>
            <a:pPr marL="285750" indent="-285750">
              <a:buFont typeface="Arial" panose="020B0604020202020204" pitchFamily="34" charset="0"/>
              <a:buChar char="•"/>
            </a:pPr>
            <a:r>
              <a:rPr lang="en-US" dirty="0">
                <a:solidFill>
                  <a:srgbClr val="00FFCC"/>
                </a:solidFill>
                <a:hlinkClick r:id="rId3"/>
              </a:rPr>
              <a:t>https://arena.olimpiici.com/#/</a:t>
            </a:r>
            <a:r>
              <a:rPr lang="en-US" dirty="0" smtClean="0">
                <a:solidFill>
                  <a:srgbClr val="00FFCC"/>
                </a:solidFill>
                <a:hlinkClick r:id="rId3"/>
              </a:rPr>
              <a:t>catalog/643/problem/101616</a:t>
            </a:r>
            <a:endParaRPr lang="bg-BG" dirty="0" smtClean="0">
              <a:solidFill>
                <a:srgbClr val="00FFCC"/>
              </a:solidFill>
            </a:endParaRPr>
          </a:p>
          <a:p>
            <a:pPr marL="285750" indent="-285750">
              <a:buFont typeface="Arial" panose="020B0604020202020204" pitchFamily="34" charset="0"/>
              <a:buChar char="•"/>
            </a:pPr>
            <a:r>
              <a:rPr lang="en-US" dirty="0">
                <a:solidFill>
                  <a:srgbClr val="00FFCC"/>
                </a:solidFill>
                <a:hlinkClick r:id="rId4"/>
              </a:rPr>
              <a:t>https://arena.olimpiici.com/#/</a:t>
            </a:r>
            <a:r>
              <a:rPr lang="en-US" dirty="0" smtClean="0">
                <a:solidFill>
                  <a:srgbClr val="00FFCC"/>
                </a:solidFill>
                <a:hlinkClick r:id="rId4"/>
              </a:rPr>
              <a:t>catalog/666/problem/101677</a:t>
            </a:r>
            <a:endParaRPr lang="bg-BG" dirty="0" smtClean="0">
              <a:solidFill>
                <a:srgbClr val="00FFCC"/>
              </a:solidFill>
            </a:endParaRPr>
          </a:p>
          <a:p>
            <a:pPr marL="285750" indent="-285750">
              <a:buFont typeface="Arial" panose="020B0604020202020204" pitchFamily="34" charset="0"/>
              <a:buChar char="•"/>
            </a:pPr>
            <a:r>
              <a:rPr lang="en-US" dirty="0">
                <a:solidFill>
                  <a:srgbClr val="00FFCC"/>
                </a:solidFill>
                <a:hlinkClick r:id="rId5"/>
              </a:rPr>
              <a:t>https://oj.uz/problem/view/JOI18_candies</a:t>
            </a:r>
            <a:endParaRPr lang="bg-BG" dirty="0">
              <a:solidFill>
                <a:srgbClr val="00FFCC"/>
              </a:solidFill>
            </a:endParaRPr>
          </a:p>
          <a:p>
            <a:pPr marL="285750" indent="-285750">
              <a:buFont typeface="Arial" panose="020B0604020202020204" pitchFamily="34" charset="0"/>
              <a:buChar char="•"/>
            </a:pPr>
            <a:r>
              <a:rPr lang="en-US" dirty="0">
                <a:solidFill>
                  <a:srgbClr val="00FFCC"/>
                </a:solidFill>
                <a:hlinkClick r:id="rId6"/>
              </a:rPr>
              <a:t>https://</a:t>
            </a:r>
            <a:r>
              <a:rPr lang="en-US" dirty="0" smtClean="0">
                <a:solidFill>
                  <a:srgbClr val="00FFCC"/>
                </a:solidFill>
                <a:hlinkClick r:id="rId6"/>
              </a:rPr>
              <a:t>oj.uz/problem/view/IOI24_tree</a:t>
            </a:r>
            <a:endParaRPr lang="en-US" dirty="0" smtClean="0">
              <a:solidFill>
                <a:srgbClr val="00FFCC"/>
              </a:solidFill>
            </a:endParaRPr>
          </a:p>
        </p:txBody>
      </p:sp>
    </p:spTree>
    <p:extLst>
      <p:ext uri="{BB962C8B-B14F-4D97-AF65-F5344CB8AC3E}">
        <p14:creationId xmlns:p14="http://schemas.microsoft.com/office/powerpoint/2010/main" val="3679308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899" y="426118"/>
            <a:ext cx="7527161" cy="970450"/>
          </a:xfrm>
        </p:spPr>
        <p:txBody>
          <a:bodyPr/>
          <a:lstStyle/>
          <a:p>
            <a:pPr algn="ctr"/>
            <a:r>
              <a:rPr lang="bg-BG" sz="4800" b="0" i="1" dirty="0" smtClean="0">
                <a:gradFill>
                  <a:gsLst>
                    <a:gs pos="0">
                      <a:schemeClr val="accent2">
                        <a:lumMod val="75000"/>
                      </a:schemeClr>
                    </a:gs>
                    <a:gs pos="100000">
                      <a:schemeClr val="accent1">
                        <a:lumMod val="60000"/>
                        <a:lumOff val="40000"/>
                      </a:schemeClr>
                    </a:gs>
                  </a:gsLst>
                  <a:lin ang="5400000" scaled="1"/>
                </a:gradFill>
                <a:effectLst>
                  <a:outerShdw blurRad="38100" dist="38100" dir="2700000" algn="tl">
                    <a:srgbClr val="000000">
                      <a:alpha val="43137"/>
                    </a:srgbClr>
                  </a:outerShdw>
                </a:effectLst>
              </a:rPr>
              <a:t>Грийди в бъдещето</a:t>
            </a:r>
            <a:endParaRPr lang="en-US" sz="4800" dirty="0"/>
          </a:p>
        </p:txBody>
      </p:sp>
      <p:sp>
        <p:nvSpPr>
          <p:cNvPr id="3" name="TextBox 2"/>
          <p:cNvSpPr txBox="1"/>
          <p:nvPr/>
        </p:nvSpPr>
        <p:spPr>
          <a:xfrm>
            <a:off x="196302" y="1986922"/>
            <a:ext cx="5290406" cy="3970318"/>
          </a:xfrm>
          <a:prstGeom prst="rect">
            <a:avLst/>
          </a:prstGeom>
          <a:noFill/>
        </p:spPr>
        <p:txBody>
          <a:bodyPr wrap="square" rtlCol="0">
            <a:spAutoFit/>
          </a:bodyPr>
          <a:lstStyle/>
          <a:p>
            <a:pPr algn="just"/>
            <a:r>
              <a:rPr lang="ru-RU" dirty="0" smtClean="0">
                <a:solidFill>
                  <a:srgbClr val="00FFCC"/>
                </a:solidFill>
              </a:rPr>
              <a:t>Структура на задачите:</a:t>
            </a:r>
          </a:p>
          <a:p>
            <a:pPr algn="just"/>
            <a:endParaRPr lang="ru-RU" dirty="0" smtClean="0">
              <a:solidFill>
                <a:srgbClr val="00FFCC"/>
              </a:solidFill>
            </a:endParaRPr>
          </a:p>
          <a:p>
            <a:pPr algn="just"/>
            <a:r>
              <a:rPr lang="ru-RU" dirty="0" smtClean="0">
                <a:solidFill>
                  <a:srgbClr val="00FFCC"/>
                </a:solidFill>
              </a:rPr>
              <a:t>Искаме да намерим решение, което е лексикографски най-малкото.</a:t>
            </a:r>
          </a:p>
          <a:p>
            <a:pPr algn="just"/>
            <a:endParaRPr lang="ru-RU" dirty="0" smtClean="0">
              <a:solidFill>
                <a:srgbClr val="00FFCC"/>
              </a:solidFill>
            </a:endParaRPr>
          </a:p>
          <a:p>
            <a:pPr algn="just"/>
            <a:r>
              <a:rPr lang="ru-RU" dirty="0" smtClean="0">
                <a:solidFill>
                  <a:srgbClr val="00FFCC"/>
                </a:solidFill>
              </a:rPr>
              <a:t>Структура на решенията:</a:t>
            </a:r>
          </a:p>
          <a:p>
            <a:pPr algn="just"/>
            <a:endParaRPr lang="ru-RU" dirty="0">
              <a:solidFill>
                <a:srgbClr val="00FFCC"/>
              </a:solidFill>
            </a:endParaRPr>
          </a:p>
          <a:p>
            <a:pPr algn="just"/>
            <a:r>
              <a:rPr lang="ru-RU" dirty="0" smtClean="0">
                <a:solidFill>
                  <a:srgbClr val="00FFCC"/>
                </a:solidFill>
              </a:rPr>
              <a:t>Имаме алгоритъм, който проверява дали съществува някакво решение. На всяка стъпка пробваме с възможно най-малкия избор и проверяваме дали остатъка от задачата има решение с готовия алгоритъм. Ако има, продължаваме, иначе пробваме със следващия избор по ред.</a:t>
            </a:r>
          </a:p>
        </p:txBody>
      </p:sp>
      <p:sp>
        <p:nvSpPr>
          <p:cNvPr id="26" name="Rounded Rectangle 25"/>
          <p:cNvSpPr/>
          <p:nvPr/>
        </p:nvSpPr>
        <p:spPr>
          <a:xfrm>
            <a:off x="6748273" y="2543573"/>
            <a:ext cx="4411139" cy="582706"/>
          </a:xfrm>
          <a:prstGeom prst="roundRect">
            <a:avLst/>
          </a:prstGeom>
          <a:solidFill>
            <a:srgbClr val="262626"/>
          </a:solidFill>
          <a:ln>
            <a:solidFill>
              <a:srgbClr val="40E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smtClean="0">
                <a:ln>
                  <a:solidFill>
                    <a:srgbClr val="40E482"/>
                  </a:solidFill>
                </a:ln>
              </a:rPr>
              <a:t>Фиксиран префикс на решението</a:t>
            </a:r>
            <a:endParaRPr lang="en-US" dirty="0">
              <a:ln>
                <a:solidFill>
                  <a:srgbClr val="40E482"/>
                </a:solidFill>
              </a:ln>
            </a:endParaRPr>
          </a:p>
        </p:txBody>
      </p:sp>
      <p:cxnSp>
        <p:nvCxnSpPr>
          <p:cNvPr id="21" name="Straight Connector 20"/>
          <p:cNvCxnSpPr>
            <a:endCxn id="22" idx="0"/>
          </p:cNvCxnSpPr>
          <p:nvPr/>
        </p:nvCxnSpPr>
        <p:spPr>
          <a:xfrm flipH="1">
            <a:off x="8973594" y="3161926"/>
            <a:ext cx="1" cy="659315"/>
          </a:xfrm>
          <a:prstGeom prst="line">
            <a:avLst/>
          </a:prstGeom>
          <a:ln w="19050">
            <a:solidFill>
              <a:srgbClr val="40E482"/>
            </a:solidFill>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8621894" y="3821241"/>
            <a:ext cx="703399" cy="582706"/>
          </a:xfrm>
          <a:prstGeom prst="roundRect">
            <a:avLst/>
          </a:prstGeom>
          <a:solidFill>
            <a:srgbClr val="262626"/>
          </a:solidFill>
          <a:ln>
            <a:solidFill>
              <a:srgbClr val="40E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ln>
                  <a:solidFill>
                    <a:srgbClr val="40E482"/>
                  </a:solidFill>
                </a:ln>
              </a:rPr>
              <a:t>3</a:t>
            </a:r>
            <a:endParaRPr lang="en-US" dirty="0">
              <a:ln>
                <a:solidFill>
                  <a:srgbClr val="40E482"/>
                </a:solidFill>
              </a:ln>
            </a:endParaRPr>
          </a:p>
        </p:txBody>
      </p:sp>
      <p:cxnSp>
        <p:nvCxnSpPr>
          <p:cNvPr id="23" name="Straight Connector 22"/>
          <p:cNvCxnSpPr>
            <a:endCxn id="24" idx="0"/>
          </p:cNvCxnSpPr>
          <p:nvPr/>
        </p:nvCxnSpPr>
        <p:spPr>
          <a:xfrm flipH="1">
            <a:off x="7918497" y="3161926"/>
            <a:ext cx="1" cy="659315"/>
          </a:xfrm>
          <a:prstGeom prst="line">
            <a:avLst/>
          </a:prstGeom>
          <a:ln w="19050">
            <a:solidFill>
              <a:srgbClr val="40E482"/>
            </a:solidFill>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7566797" y="3821241"/>
            <a:ext cx="703399" cy="582706"/>
          </a:xfrm>
          <a:prstGeom prst="roundRect">
            <a:avLst/>
          </a:prstGeom>
          <a:solidFill>
            <a:srgbClr val="262626"/>
          </a:solidFill>
          <a:ln>
            <a:solidFill>
              <a:srgbClr val="40E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ln>
                  <a:solidFill>
                    <a:srgbClr val="40E482"/>
                  </a:solidFill>
                </a:ln>
              </a:rPr>
              <a:t>2</a:t>
            </a:r>
            <a:endParaRPr lang="en-US" dirty="0">
              <a:ln>
                <a:solidFill>
                  <a:srgbClr val="40E482"/>
                </a:solidFill>
              </a:ln>
            </a:endParaRPr>
          </a:p>
        </p:txBody>
      </p:sp>
      <p:cxnSp>
        <p:nvCxnSpPr>
          <p:cNvPr id="25" name="Straight Connector 24"/>
          <p:cNvCxnSpPr>
            <a:endCxn id="28" idx="0"/>
          </p:cNvCxnSpPr>
          <p:nvPr/>
        </p:nvCxnSpPr>
        <p:spPr>
          <a:xfrm flipH="1">
            <a:off x="6809820" y="3161926"/>
            <a:ext cx="405280" cy="659315"/>
          </a:xfrm>
          <a:prstGeom prst="line">
            <a:avLst/>
          </a:prstGeom>
          <a:ln w="19050">
            <a:solidFill>
              <a:srgbClr val="40E482"/>
            </a:solidFill>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6458120" y="3821241"/>
            <a:ext cx="703399" cy="582706"/>
          </a:xfrm>
          <a:prstGeom prst="roundRect">
            <a:avLst/>
          </a:prstGeom>
          <a:solidFill>
            <a:srgbClr val="262626"/>
          </a:solidFill>
          <a:ln>
            <a:solidFill>
              <a:srgbClr val="40E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ln>
                  <a:solidFill>
                    <a:srgbClr val="40E482"/>
                  </a:solidFill>
                </a:ln>
              </a:rPr>
              <a:t>1</a:t>
            </a:r>
            <a:endParaRPr lang="en-US" dirty="0">
              <a:ln>
                <a:solidFill>
                  <a:srgbClr val="40E482"/>
                </a:solidFill>
              </a:ln>
            </a:endParaRPr>
          </a:p>
        </p:txBody>
      </p:sp>
      <p:cxnSp>
        <p:nvCxnSpPr>
          <p:cNvPr id="29" name="Straight Connector 28"/>
          <p:cNvCxnSpPr>
            <a:endCxn id="31" idx="0"/>
          </p:cNvCxnSpPr>
          <p:nvPr/>
        </p:nvCxnSpPr>
        <p:spPr>
          <a:xfrm flipH="1">
            <a:off x="10028690" y="3161926"/>
            <a:ext cx="1" cy="659315"/>
          </a:xfrm>
          <a:prstGeom prst="line">
            <a:avLst/>
          </a:prstGeom>
          <a:ln w="19050">
            <a:solidFill>
              <a:srgbClr val="40E482"/>
            </a:solidFill>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9676990" y="3821241"/>
            <a:ext cx="703399" cy="582706"/>
          </a:xfrm>
          <a:prstGeom prst="roundRect">
            <a:avLst/>
          </a:prstGeom>
          <a:solidFill>
            <a:srgbClr val="262626"/>
          </a:solidFill>
          <a:ln>
            <a:solidFill>
              <a:srgbClr val="40E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ln>
                  <a:solidFill>
                    <a:srgbClr val="40E482"/>
                  </a:solidFill>
                </a:ln>
              </a:rPr>
              <a:t>4</a:t>
            </a:r>
            <a:endParaRPr lang="en-US" dirty="0">
              <a:ln>
                <a:solidFill>
                  <a:srgbClr val="40E482"/>
                </a:solidFill>
              </a:ln>
            </a:endParaRPr>
          </a:p>
        </p:txBody>
      </p:sp>
      <p:cxnSp>
        <p:nvCxnSpPr>
          <p:cNvPr id="33" name="Straight Connector 32"/>
          <p:cNvCxnSpPr>
            <a:endCxn id="34" idx="0"/>
          </p:cNvCxnSpPr>
          <p:nvPr/>
        </p:nvCxnSpPr>
        <p:spPr>
          <a:xfrm>
            <a:off x="10640698" y="3161926"/>
            <a:ext cx="443088" cy="659315"/>
          </a:xfrm>
          <a:prstGeom prst="line">
            <a:avLst/>
          </a:prstGeom>
          <a:ln w="19050">
            <a:solidFill>
              <a:srgbClr val="40E482"/>
            </a:solidFill>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10732086" y="3821241"/>
            <a:ext cx="703399" cy="582706"/>
          </a:xfrm>
          <a:prstGeom prst="roundRect">
            <a:avLst/>
          </a:prstGeom>
          <a:solidFill>
            <a:srgbClr val="262626"/>
          </a:solidFill>
          <a:ln>
            <a:solidFill>
              <a:srgbClr val="40E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ln>
                  <a:solidFill>
                    <a:srgbClr val="40E482"/>
                  </a:solidFill>
                </a:ln>
              </a:rPr>
              <a:t>5</a:t>
            </a:r>
            <a:endParaRPr lang="en-US" dirty="0">
              <a:ln>
                <a:solidFill>
                  <a:srgbClr val="40E482"/>
                </a:solidFill>
              </a:ln>
            </a:endParaRPr>
          </a:p>
        </p:txBody>
      </p:sp>
      <p:sp>
        <p:nvSpPr>
          <p:cNvPr id="35" name="Rectangle 34"/>
          <p:cNvSpPr/>
          <p:nvPr/>
        </p:nvSpPr>
        <p:spPr>
          <a:xfrm>
            <a:off x="6460690" y="1986922"/>
            <a:ext cx="4698722" cy="369332"/>
          </a:xfrm>
          <a:prstGeom prst="rect">
            <a:avLst/>
          </a:prstGeom>
        </p:spPr>
        <p:txBody>
          <a:bodyPr wrap="none">
            <a:spAutoFit/>
          </a:bodyPr>
          <a:lstStyle/>
          <a:p>
            <a:r>
              <a:rPr lang="ru-RU" dirty="0">
                <a:solidFill>
                  <a:srgbClr val="00FFCC"/>
                </a:solidFill>
              </a:rPr>
              <a:t>Т</a:t>
            </a:r>
            <a:r>
              <a:rPr lang="ru-RU" dirty="0" smtClean="0">
                <a:solidFill>
                  <a:srgbClr val="00FFCC"/>
                </a:solidFill>
              </a:rPr>
              <a:t>екущи избори в лексикографски ред</a:t>
            </a:r>
            <a:endParaRPr lang="en-US" dirty="0"/>
          </a:p>
        </p:txBody>
      </p:sp>
      <p:cxnSp>
        <p:nvCxnSpPr>
          <p:cNvPr id="57" name="Straight Connector 56"/>
          <p:cNvCxnSpPr/>
          <p:nvPr/>
        </p:nvCxnSpPr>
        <p:spPr>
          <a:xfrm flipH="1">
            <a:off x="6823855" y="4403947"/>
            <a:ext cx="1" cy="659315"/>
          </a:xfrm>
          <a:prstGeom prst="line">
            <a:avLst/>
          </a:prstGeom>
          <a:ln w="19050">
            <a:solidFill>
              <a:srgbClr val="40E48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7932531" y="4403946"/>
            <a:ext cx="1" cy="659315"/>
          </a:xfrm>
          <a:prstGeom prst="line">
            <a:avLst/>
          </a:prstGeom>
          <a:ln w="19050">
            <a:solidFill>
              <a:srgbClr val="40E48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8973593" y="4403946"/>
            <a:ext cx="1" cy="659315"/>
          </a:xfrm>
          <a:prstGeom prst="line">
            <a:avLst/>
          </a:prstGeom>
          <a:ln w="19050">
            <a:solidFill>
              <a:srgbClr val="40E48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660990" y="5035483"/>
            <a:ext cx="325730" cy="369332"/>
          </a:xfrm>
          <a:prstGeom prst="rect">
            <a:avLst/>
          </a:prstGeom>
        </p:spPr>
        <p:txBody>
          <a:bodyPr wrap="none">
            <a:spAutoFit/>
          </a:bodyPr>
          <a:lstStyle/>
          <a:p>
            <a:r>
              <a:rPr lang="en-US" dirty="0">
                <a:solidFill>
                  <a:srgbClr val="FF0000"/>
                </a:solidFill>
              </a:rPr>
              <a:t>X</a:t>
            </a:r>
          </a:p>
        </p:txBody>
      </p:sp>
      <p:sp>
        <p:nvSpPr>
          <p:cNvPr id="60" name="Rectangle 59"/>
          <p:cNvSpPr/>
          <p:nvPr/>
        </p:nvSpPr>
        <p:spPr>
          <a:xfrm>
            <a:off x="7769666" y="5063261"/>
            <a:ext cx="325730" cy="369332"/>
          </a:xfrm>
          <a:prstGeom prst="rect">
            <a:avLst/>
          </a:prstGeom>
        </p:spPr>
        <p:txBody>
          <a:bodyPr wrap="none">
            <a:spAutoFit/>
          </a:bodyPr>
          <a:lstStyle/>
          <a:p>
            <a:r>
              <a:rPr lang="en-US" dirty="0">
                <a:solidFill>
                  <a:srgbClr val="FF0000"/>
                </a:solidFill>
              </a:rPr>
              <a:t>X</a:t>
            </a:r>
          </a:p>
        </p:txBody>
      </p:sp>
      <p:sp>
        <p:nvSpPr>
          <p:cNvPr id="61" name="Rectangle 60"/>
          <p:cNvSpPr/>
          <p:nvPr/>
        </p:nvSpPr>
        <p:spPr>
          <a:xfrm>
            <a:off x="8790977" y="5093711"/>
            <a:ext cx="385042" cy="369332"/>
          </a:xfrm>
          <a:prstGeom prst="rect">
            <a:avLst/>
          </a:prstGeom>
        </p:spPr>
        <p:txBody>
          <a:bodyPr wrap="none">
            <a:spAutoFit/>
          </a:bodyPr>
          <a:lstStyle/>
          <a:p>
            <a:r>
              <a:rPr lang="en-US" dirty="0" smtClean="0">
                <a:solidFill>
                  <a:srgbClr val="00B050"/>
                </a:solidFill>
              </a:rPr>
              <a:t>O</a:t>
            </a:r>
            <a:endParaRPr lang="en-US" dirty="0">
              <a:solidFill>
                <a:srgbClr val="00B050"/>
              </a:solidFill>
            </a:endParaRPr>
          </a:p>
        </p:txBody>
      </p:sp>
      <p:sp>
        <p:nvSpPr>
          <p:cNvPr id="63" name="Rectangle 62"/>
          <p:cNvSpPr/>
          <p:nvPr/>
        </p:nvSpPr>
        <p:spPr>
          <a:xfrm>
            <a:off x="6042590" y="5432593"/>
            <a:ext cx="4105611" cy="369332"/>
          </a:xfrm>
          <a:prstGeom prst="rect">
            <a:avLst/>
          </a:prstGeom>
        </p:spPr>
        <p:txBody>
          <a:bodyPr wrap="none">
            <a:spAutoFit/>
          </a:bodyPr>
          <a:lstStyle/>
          <a:p>
            <a:r>
              <a:rPr lang="ru-RU" dirty="0" smtClean="0">
                <a:solidFill>
                  <a:srgbClr val="00FFCC"/>
                </a:solidFill>
              </a:rPr>
              <a:t>Проверка за решения в остатъка</a:t>
            </a:r>
            <a:endParaRPr lang="en-US" dirty="0"/>
          </a:p>
        </p:txBody>
      </p:sp>
    </p:spTree>
    <p:extLst>
      <p:ext uri="{BB962C8B-B14F-4D97-AF65-F5344CB8AC3E}">
        <p14:creationId xmlns:p14="http://schemas.microsoft.com/office/powerpoint/2010/main" val="2777957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par>
                                <p:cTn id="8" presetID="6" presetClass="entr" presetSubtype="16"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ircle(in)">
                                      <p:cBhvr>
                                        <p:cTn id="10" dur="2000"/>
                                        <p:tgtEl>
                                          <p:spTgt spid="2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circle(in)">
                                      <p:cBhvr>
                                        <p:cTn id="13" dur="2000"/>
                                        <p:tgtEl>
                                          <p:spTgt spid="22"/>
                                        </p:tgtEl>
                                      </p:cBhvr>
                                    </p:animEffect>
                                  </p:childTnLst>
                                </p:cTn>
                              </p:par>
                              <p:par>
                                <p:cTn id="14" presetID="6" presetClass="entr" presetSubtype="16"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circle(in)">
                                      <p:cBhvr>
                                        <p:cTn id="16" dur="2000"/>
                                        <p:tgtEl>
                                          <p:spTgt spid="2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circle(in)">
                                      <p:cBhvr>
                                        <p:cTn id="19" dur="2000"/>
                                        <p:tgtEl>
                                          <p:spTgt spid="24"/>
                                        </p:tgtEl>
                                      </p:cBhvr>
                                    </p:animEffect>
                                  </p:childTnLst>
                                </p:cTn>
                              </p:par>
                              <p:par>
                                <p:cTn id="20" presetID="6"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circle(in)">
                                      <p:cBhvr>
                                        <p:cTn id="22" dur="2000"/>
                                        <p:tgtEl>
                                          <p:spTgt spid="2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circle(in)">
                                      <p:cBhvr>
                                        <p:cTn id="25" dur="2000"/>
                                        <p:tgtEl>
                                          <p:spTgt spid="28"/>
                                        </p:tgtEl>
                                      </p:cBhvr>
                                    </p:animEffect>
                                  </p:childTnLst>
                                </p:cTn>
                              </p:par>
                              <p:par>
                                <p:cTn id="26" presetID="6" presetClass="entr" presetSubtype="16"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circle(in)">
                                      <p:cBhvr>
                                        <p:cTn id="28" dur="2000"/>
                                        <p:tgtEl>
                                          <p:spTgt spid="29"/>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circle(in)">
                                      <p:cBhvr>
                                        <p:cTn id="31" dur="2000"/>
                                        <p:tgtEl>
                                          <p:spTgt spid="31"/>
                                        </p:tgtEl>
                                      </p:cBhvr>
                                    </p:animEffect>
                                  </p:childTnLst>
                                </p:cTn>
                              </p:par>
                              <p:par>
                                <p:cTn id="32" presetID="6" presetClass="entr" presetSubtype="16"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circle(in)">
                                      <p:cBhvr>
                                        <p:cTn id="34" dur="2000"/>
                                        <p:tgtEl>
                                          <p:spTgt spid="33"/>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circle(in)">
                                      <p:cBhvr>
                                        <p:cTn id="37" dur="2000"/>
                                        <p:tgtEl>
                                          <p:spTgt spid="34"/>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circle(in)">
                                      <p:cBhvr>
                                        <p:cTn id="40" dur="2000"/>
                                        <p:tgtEl>
                                          <p:spTgt spid="35"/>
                                        </p:tgtEl>
                                      </p:cBhvr>
                                    </p:animEffect>
                                  </p:childTnLst>
                                </p:cTn>
                              </p:par>
                              <p:par>
                                <p:cTn id="41" presetID="6" presetClass="entr" presetSubtype="16" fill="hold" nodeType="with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circle(in)">
                                      <p:cBhvr>
                                        <p:cTn id="43" dur="2000"/>
                                        <p:tgtEl>
                                          <p:spTgt spid="57"/>
                                        </p:tgtEl>
                                      </p:cBhvr>
                                    </p:animEffect>
                                  </p:childTnLst>
                                </p:cTn>
                              </p:par>
                              <p:par>
                                <p:cTn id="44" presetID="6" presetClass="entr" presetSubtype="16" fill="hold" nodeType="with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circle(in)">
                                      <p:cBhvr>
                                        <p:cTn id="46" dur="2000"/>
                                        <p:tgtEl>
                                          <p:spTgt spid="58"/>
                                        </p:tgtEl>
                                      </p:cBhvr>
                                    </p:animEffect>
                                  </p:childTnLst>
                                </p:cTn>
                              </p:par>
                              <p:par>
                                <p:cTn id="47" presetID="6" presetClass="entr" presetSubtype="16" fill="hold" nodeType="with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circle(in)">
                                      <p:cBhvr>
                                        <p:cTn id="49" dur="2000"/>
                                        <p:tgtEl>
                                          <p:spTgt spid="59"/>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circle(in)">
                                      <p:cBhvr>
                                        <p:cTn id="52" dur="2000"/>
                                        <p:tgtEl>
                                          <p:spTgt spid="63"/>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circle(in)">
                                      <p:cBhvr>
                                        <p:cTn id="55" dur="2000"/>
                                        <p:tgtEl>
                                          <p:spTgt spid="9"/>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circle(in)">
                                      <p:cBhvr>
                                        <p:cTn id="58" dur="2000"/>
                                        <p:tgtEl>
                                          <p:spTgt spid="60"/>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circle(in)">
                                      <p:cBhvr>
                                        <p:cTn id="61"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2" grpId="0" animBg="1"/>
      <p:bldP spid="24" grpId="0" animBg="1"/>
      <p:bldP spid="28" grpId="0" animBg="1"/>
      <p:bldP spid="31" grpId="0" animBg="1"/>
      <p:bldP spid="34" grpId="0" animBg="1"/>
      <p:bldP spid="35" grpId="0"/>
      <p:bldP spid="9" grpId="0"/>
      <p:bldP spid="60" grpId="0"/>
      <p:bldP spid="61" grpId="0"/>
      <p:bldP spid="6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904" y="316198"/>
            <a:ext cx="7458517" cy="646331"/>
          </a:xfrm>
          <a:prstGeom prst="rect">
            <a:avLst/>
          </a:prstGeom>
          <a:noFill/>
        </p:spPr>
        <p:txBody>
          <a:bodyPr wrap="square" rtlCol="0">
            <a:spAutoFit/>
          </a:bodyPr>
          <a:lstStyle/>
          <a:p>
            <a:r>
              <a:rPr lang="bg-BG" dirty="0" smtClean="0">
                <a:solidFill>
                  <a:srgbClr val="00FFCC"/>
                </a:solidFill>
              </a:rPr>
              <a:t>Задача 1 (</a:t>
            </a:r>
            <a:r>
              <a:rPr lang="en-US" dirty="0" err="1" smtClean="0">
                <a:solidFill>
                  <a:srgbClr val="00FFCC"/>
                </a:solidFill>
              </a:rPr>
              <a:t>vip</a:t>
            </a:r>
            <a:r>
              <a:rPr lang="en-US" dirty="0">
                <a:solidFill>
                  <a:srgbClr val="00FFCC"/>
                </a:solidFill>
              </a:rPr>
              <a:t> </a:t>
            </a:r>
            <a:r>
              <a:rPr lang="bg-BG" dirty="0" smtClean="0">
                <a:solidFill>
                  <a:srgbClr val="00FFCC"/>
                </a:solidFill>
              </a:rPr>
              <a:t>Варненска подготовка 2022</a:t>
            </a:r>
            <a:r>
              <a:rPr lang="bg-BG" dirty="0" smtClean="0">
                <a:solidFill>
                  <a:srgbClr val="00FFCC"/>
                </a:solidFill>
              </a:rPr>
              <a:t>)</a:t>
            </a:r>
            <a:r>
              <a:rPr lang="en-US" dirty="0">
                <a:solidFill>
                  <a:srgbClr val="00FFCC"/>
                </a:solidFill>
              </a:rPr>
              <a:t> https://infos.infosbg.com/schools/Camp/2022</a:t>
            </a:r>
            <a:endParaRPr lang="bg-BG" dirty="0">
              <a:solidFill>
                <a:srgbClr val="00FFCC"/>
              </a:solidFill>
            </a:endParaRPr>
          </a:p>
        </p:txBody>
      </p:sp>
      <mc:AlternateContent xmlns:mc="http://schemas.openxmlformats.org/markup-compatibility/2006">
        <mc:Choice xmlns:a14="http://schemas.microsoft.com/office/drawing/2010/main" Requires="a14">
          <p:sp>
            <p:nvSpPr>
              <p:cNvPr id="4" name="Rectangle 3"/>
              <p:cNvSpPr/>
              <p:nvPr/>
            </p:nvSpPr>
            <p:spPr>
              <a:xfrm>
                <a:off x="450904" y="1172365"/>
                <a:ext cx="7458518" cy="5078313"/>
              </a:xfrm>
              <a:prstGeom prst="rect">
                <a:avLst/>
              </a:prstGeom>
            </p:spPr>
            <p:txBody>
              <a:bodyPr wrap="square">
                <a:spAutoFit/>
              </a:bodyPr>
              <a:lstStyle/>
              <a:p>
                <a:r>
                  <a:rPr lang="bg-BG" dirty="0" smtClean="0">
                    <a:solidFill>
                      <a:srgbClr val="00FFCC"/>
                    </a:solidFill>
                  </a:rPr>
                  <a:t>Решение</a:t>
                </a:r>
                <a:endParaRPr lang="bg-BG" dirty="0">
                  <a:solidFill>
                    <a:srgbClr val="00FFCC"/>
                  </a:solidFill>
                </a:endParaRPr>
              </a:p>
              <a:p>
                <a:pPr algn="just"/>
                <a:endParaRPr lang="bg-BG" dirty="0">
                  <a:solidFill>
                    <a:srgbClr val="00FFCC"/>
                  </a:solidFill>
                </a:endParaRPr>
              </a:p>
              <a:p>
                <a:pPr algn="just"/>
                <a:r>
                  <a:rPr lang="bg-BG" dirty="0" smtClean="0">
                    <a:solidFill>
                      <a:srgbClr val="00FFCC"/>
                    </a:solidFill>
                  </a:rPr>
                  <a:t>Нека </a:t>
                </a:r>
                <a:r>
                  <a:rPr lang="bg-BG" dirty="0" smtClean="0">
                    <a:solidFill>
                      <a:srgbClr val="00FFCC"/>
                    </a:solidFill>
                  </a:rPr>
                  <a:t>намерим някакво решение на задачата. </a:t>
                </a:r>
                <a:r>
                  <a:rPr lang="bg-BG" dirty="0" smtClean="0">
                    <a:solidFill>
                      <a:srgbClr val="00FFCC"/>
                    </a:solidFill>
                  </a:rPr>
                  <a:t>Ако някоя буква се среща над </a:t>
                </a:r>
                <a:r>
                  <a:rPr lang="en-US" dirty="0" smtClean="0">
                    <a:solidFill>
                      <a:srgbClr val="00FFCC"/>
                    </a:solidFill>
                  </a:rPr>
                  <a:t>N</a:t>
                </a:r>
                <a:r>
                  <a:rPr lang="bg-BG" dirty="0" smtClean="0">
                    <a:solidFill>
                      <a:srgbClr val="00FFCC"/>
                    </a:solidFill>
                  </a:rPr>
                  <a:t> пъти в двата низа, то сме принудени да имаме позиции, на които те да съвпадат от принцип на Дирихле. Махайки тези позиции, всички останали букви могат да бъдат наредени по начин, по който да няма две еднакви на някоя позиция (доказателство оставяме за читателя).</a:t>
                </a:r>
              </a:p>
              <a:p>
                <a:pPr algn="just"/>
                <a:endParaRPr lang="bg-BG" dirty="0">
                  <a:solidFill>
                    <a:srgbClr val="00FFCC"/>
                  </a:solidFill>
                </a:endParaRPr>
              </a:p>
              <a:p>
                <a:pPr algn="just"/>
                <a:r>
                  <a:rPr lang="bg-BG" dirty="0" smtClean="0">
                    <a:solidFill>
                      <a:srgbClr val="00FFCC"/>
                    </a:solidFill>
                  </a:rPr>
                  <a:t>Съответно минималния брой съвпадения е</a:t>
                </a:r>
                <a:endParaRPr lang="en-US" dirty="0" smtClean="0">
                  <a:solidFill>
                    <a:srgbClr val="00FFCC"/>
                  </a:solidFill>
                </a:endParaRPr>
              </a:p>
              <a:p>
                <a:pPr algn="just"/>
                <a14:m>
                  <m:oMathPara xmlns:m="http://schemas.openxmlformats.org/officeDocument/2006/math">
                    <m:oMathParaPr>
                      <m:jc m:val="centerGroup"/>
                    </m:oMathParaPr>
                    <m:oMath xmlns:m="http://schemas.openxmlformats.org/officeDocument/2006/math">
                      <m:r>
                        <m:rPr>
                          <m:sty m:val="p"/>
                        </m:rPr>
                        <a:rPr lang="en-US" b="0" i="0" smtClean="0">
                          <a:solidFill>
                            <a:srgbClr val="00FFCC"/>
                          </a:solidFill>
                          <a:latin typeface="Cambria Math" panose="02040503050406030204" pitchFamily="18" charset="0"/>
                        </a:rPr>
                        <m:t>max</m:t>
                      </m:r>
                      <m:r>
                        <a:rPr lang="en-US" b="0" i="1" smtClean="0">
                          <a:solidFill>
                            <a:srgbClr val="00FFCC"/>
                          </a:solidFill>
                          <a:latin typeface="Cambria Math" panose="02040503050406030204" pitchFamily="18" charset="0"/>
                        </a:rPr>
                        <m:t>⁡(</m:t>
                      </m:r>
                      <m:r>
                        <a:rPr lang="en-US" b="0" i="1" smtClean="0">
                          <a:solidFill>
                            <a:srgbClr val="00FFCC"/>
                          </a:solidFill>
                          <a:latin typeface="Cambria Math" panose="02040503050406030204" pitchFamily="18" charset="0"/>
                        </a:rPr>
                        <m:t>𝑐𝑛</m:t>
                      </m:r>
                      <m:sSub>
                        <m:sSubPr>
                          <m:ctrlPr>
                            <a:rPr lang="en-US" b="0" i="1" smtClean="0">
                              <a:solidFill>
                                <a:srgbClr val="00FFCC"/>
                              </a:solidFill>
                              <a:latin typeface="Cambria Math" panose="02040503050406030204" pitchFamily="18" charset="0"/>
                            </a:rPr>
                          </m:ctrlPr>
                        </m:sSubPr>
                        <m:e>
                          <m:r>
                            <a:rPr lang="en-US" b="0" i="1" smtClean="0">
                              <a:solidFill>
                                <a:srgbClr val="00FFCC"/>
                              </a:solidFill>
                              <a:latin typeface="Cambria Math" panose="02040503050406030204" pitchFamily="18" charset="0"/>
                            </a:rPr>
                            <m:t>𝑡</m:t>
                          </m:r>
                        </m:e>
                        <m:sub>
                          <m:r>
                            <a:rPr lang="en-US" b="0" i="1" smtClean="0">
                              <a:solidFill>
                                <a:srgbClr val="00FFCC"/>
                              </a:solidFill>
                              <a:latin typeface="Cambria Math" panose="02040503050406030204" pitchFamily="18" charset="0"/>
                            </a:rPr>
                            <m:t>𝐴</m:t>
                          </m:r>
                        </m:sub>
                      </m:sSub>
                      <m:r>
                        <a:rPr lang="en-US" b="0" i="1" smtClean="0">
                          <a:solidFill>
                            <a:srgbClr val="00FFCC"/>
                          </a:solidFill>
                          <a:latin typeface="Cambria Math" panose="02040503050406030204" pitchFamily="18" charset="0"/>
                        </a:rPr>
                        <m:t>−</m:t>
                      </m:r>
                      <m:r>
                        <a:rPr lang="en-US" b="0" i="1" smtClean="0">
                          <a:solidFill>
                            <a:srgbClr val="00FFCC"/>
                          </a:solidFill>
                          <a:latin typeface="Cambria Math" panose="02040503050406030204" pitchFamily="18" charset="0"/>
                        </a:rPr>
                        <m:t>𝑁</m:t>
                      </m:r>
                      <m:r>
                        <a:rPr lang="en-US" b="0" i="1" smtClean="0">
                          <a:solidFill>
                            <a:srgbClr val="00FFCC"/>
                          </a:solidFill>
                          <a:latin typeface="Cambria Math" panose="02040503050406030204" pitchFamily="18" charset="0"/>
                        </a:rPr>
                        <m:t>,</m:t>
                      </m:r>
                      <m:r>
                        <a:rPr lang="en-US" b="0" i="1" smtClean="0">
                          <a:solidFill>
                            <a:srgbClr val="00FFCC"/>
                          </a:solidFill>
                          <a:latin typeface="Cambria Math" panose="02040503050406030204" pitchFamily="18" charset="0"/>
                        </a:rPr>
                        <m:t>𝑐𝑛</m:t>
                      </m:r>
                      <m:sSub>
                        <m:sSubPr>
                          <m:ctrlPr>
                            <a:rPr lang="en-US" b="0" i="1" smtClean="0">
                              <a:solidFill>
                                <a:srgbClr val="00FFCC"/>
                              </a:solidFill>
                              <a:latin typeface="Cambria Math" panose="02040503050406030204" pitchFamily="18" charset="0"/>
                            </a:rPr>
                          </m:ctrlPr>
                        </m:sSubPr>
                        <m:e>
                          <m:r>
                            <a:rPr lang="en-US" b="0" i="1" smtClean="0">
                              <a:solidFill>
                                <a:srgbClr val="00FFCC"/>
                              </a:solidFill>
                              <a:latin typeface="Cambria Math" panose="02040503050406030204" pitchFamily="18" charset="0"/>
                            </a:rPr>
                            <m:t>𝑡</m:t>
                          </m:r>
                        </m:e>
                        <m:sub>
                          <m:r>
                            <a:rPr lang="en-US" b="0" i="1" smtClean="0">
                              <a:solidFill>
                                <a:srgbClr val="00FFCC"/>
                              </a:solidFill>
                              <a:latin typeface="Cambria Math" panose="02040503050406030204" pitchFamily="18" charset="0"/>
                            </a:rPr>
                            <m:t>𝐵</m:t>
                          </m:r>
                        </m:sub>
                      </m:sSub>
                      <m:r>
                        <a:rPr lang="en-US" b="0" i="1" smtClean="0">
                          <a:solidFill>
                            <a:srgbClr val="00FFCC"/>
                          </a:solidFill>
                          <a:latin typeface="Cambria Math" panose="02040503050406030204" pitchFamily="18" charset="0"/>
                        </a:rPr>
                        <m:t>−</m:t>
                      </m:r>
                      <m:r>
                        <a:rPr lang="en-US" b="0" i="1" smtClean="0">
                          <a:solidFill>
                            <a:srgbClr val="00FFCC"/>
                          </a:solidFill>
                          <a:latin typeface="Cambria Math" panose="02040503050406030204" pitchFamily="18" charset="0"/>
                        </a:rPr>
                        <m:t>𝑁</m:t>
                      </m:r>
                      <m:r>
                        <a:rPr lang="en-US" b="0" i="1" smtClean="0">
                          <a:solidFill>
                            <a:srgbClr val="00FFCC"/>
                          </a:solidFill>
                          <a:latin typeface="Cambria Math" panose="02040503050406030204" pitchFamily="18" charset="0"/>
                        </a:rPr>
                        <m:t>,…,0)</m:t>
                      </m:r>
                    </m:oMath>
                  </m:oMathPara>
                </a14:m>
                <a:endParaRPr lang="en-US" dirty="0" smtClean="0">
                  <a:solidFill>
                    <a:srgbClr val="00FFCC"/>
                  </a:solidFill>
                </a:endParaRPr>
              </a:p>
              <a:p>
                <a:pPr algn="just"/>
                <a:r>
                  <a:rPr lang="bg-BG" dirty="0" smtClean="0">
                    <a:solidFill>
                      <a:srgbClr val="00FFCC"/>
                    </a:solidFill>
                  </a:rPr>
                  <a:t>А максималният брой съвпадения е</a:t>
                </a:r>
              </a:p>
              <a:p>
                <a:pPr algn="just"/>
                <a14:m>
                  <m:oMathPara xmlns:m="http://schemas.openxmlformats.org/officeDocument/2006/math">
                    <m:oMathParaPr>
                      <m:jc m:val="centerGroup"/>
                    </m:oMathParaPr>
                    <m:oMath xmlns:m="http://schemas.openxmlformats.org/officeDocument/2006/math">
                      <m:func>
                        <m:funcPr>
                          <m:ctrlPr>
                            <a:rPr lang="en-US" b="0" i="1" smtClean="0">
                              <a:solidFill>
                                <a:srgbClr val="00FFCC"/>
                              </a:solidFill>
                              <a:latin typeface="Cambria Math" panose="02040503050406030204" pitchFamily="18" charset="0"/>
                            </a:rPr>
                          </m:ctrlPr>
                        </m:funcPr>
                        <m:fName>
                          <m:r>
                            <m:rPr>
                              <m:sty m:val="p"/>
                            </m:rPr>
                            <a:rPr lang="en-US" b="0" i="0" smtClean="0">
                              <a:solidFill>
                                <a:srgbClr val="00FFCC"/>
                              </a:solidFill>
                              <a:latin typeface="Cambria Math" panose="02040503050406030204" pitchFamily="18" charset="0"/>
                            </a:rPr>
                            <m:t>min</m:t>
                          </m:r>
                        </m:fName>
                        <m:e>
                          <m:d>
                            <m:dPr>
                              <m:ctrlPr>
                                <a:rPr lang="en-US" b="0" i="1" smtClean="0">
                                  <a:solidFill>
                                    <a:srgbClr val="00FFCC"/>
                                  </a:solidFill>
                                  <a:latin typeface="Cambria Math" panose="02040503050406030204" pitchFamily="18" charset="0"/>
                                </a:rPr>
                              </m:ctrlPr>
                            </m:dPr>
                            <m:e>
                              <m:r>
                                <a:rPr lang="en-US" b="0" i="1" smtClean="0">
                                  <a:solidFill>
                                    <a:srgbClr val="00FFCC"/>
                                  </a:solidFill>
                                  <a:latin typeface="Cambria Math" panose="02040503050406030204" pitchFamily="18" charset="0"/>
                                </a:rPr>
                                <m:t>𝑐𝑛𝑡</m:t>
                              </m:r>
                              <m:sSub>
                                <m:sSubPr>
                                  <m:ctrlPr>
                                    <a:rPr lang="en-US" b="0" i="1" smtClean="0">
                                      <a:solidFill>
                                        <a:srgbClr val="00FFCC"/>
                                      </a:solidFill>
                                      <a:latin typeface="Cambria Math" panose="02040503050406030204" pitchFamily="18" charset="0"/>
                                    </a:rPr>
                                  </m:ctrlPr>
                                </m:sSubPr>
                                <m:e>
                                  <m:r>
                                    <a:rPr lang="en-US" b="0" i="1" smtClean="0">
                                      <a:solidFill>
                                        <a:srgbClr val="00FFCC"/>
                                      </a:solidFill>
                                      <a:latin typeface="Cambria Math" panose="02040503050406030204" pitchFamily="18" charset="0"/>
                                    </a:rPr>
                                    <m:t>𝐿</m:t>
                                  </m:r>
                                </m:e>
                                <m:sub>
                                  <m:r>
                                    <a:rPr lang="en-US" b="0" i="1" smtClean="0">
                                      <a:solidFill>
                                        <a:srgbClr val="00FFCC"/>
                                      </a:solidFill>
                                      <a:latin typeface="Cambria Math" panose="02040503050406030204" pitchFamily="18" charset="0"/>
                                    </a:rPr>
                                    <m:t>𝐴</m:t>
                                  </m:r>
                                </m:sub>
                              </m:sSub>
                              <m:r>
                                <a:rPr lang="en-US" b="0" i="1" smtClean="0">
                                  <a:solidFill>
                                    <a:srgbClr val="00FFCC"/>
                                  </a:solidFill>
                                  <a:latin typeface="Cambria Math" panose="02040503050406030204" pitchFamily="18" charset="0"/>
                                </a:rPr>
                                <m:t>,</m:t>
                              </m:r>
                              <m:r>
                                <a:rPr lang="en-US" b="0" i="1" smtClean="0">
                                  <a:solidFill>
                                    <a:srgbClr val="00FFCC"/>
                                  </a:solidFill>
                                  <a:latin typeface="Cambria Math" panose="02040503050406030204" pitchFamily="18" charset="0"/>
                                </a:rPr>
                                <m:t>𝑐𝑛𝑡</m:t>
                              </m:r>
                              <m:sSub>
                                <m:sSubPr>
                                  <m:ctrlPr>
                                    <a:rPr lang="en-US" b="0" i="1" smtClean="0">
                                      <a:solidFill>
                                        <a:srgbClr val="00FFCC"/>
                                      </a:solidFill>
                                      <a:latin typeface="Cambria Math" panose="02040503050406030204" pitchFamily="18" charset="0"/>
                                    </a:rPr>
                                  </m:ctrlPr>
                                </m:sSubPr>
                                <m:e>
                                  <m:r>
                                    <a:rPr lang="en-US" b="0" i="1" smtClean="0">
                                      <a:solidFill>
                                        <a:srgbClr val="00FFCC"/>
                                      </a:solidFill>
                                      <a:latin typeface="Cambria Math" panose="02040503050406030204" pitchFamily="18" charset="0"/>
                                    </a:rPr>
                                    <m:t>𝑅</m:t>
                                  </m:r>
                                </m:e>
                                <m:sub>
                                  <m:r>
                                    <a:rPr lang="en-US" b="0" i="1" smtClean="0">
                                      <a:solidFill>
                                        <a:srgbClr val="00FFCC"/>
                                      </a:solidFill>
                                      <a:latin typeface="Cambria Math" panose="02040503050406030204" pitchFamily="18" charset="0"/>
                                    </a:rPr>
                                    <m:t>𝐴</m:t>
                                  </m:r>
                                </m:sub>
                              </m:sSub>
                            </m:e>
                          </m:d>
                        </m:e>
                      </m:func>
                      <m:r>
                        <a:rPr lang="en-US" b="0" i="1" smtClean="0">
                          <a:solidFill>
                            <a:srgbClr val="00FFCC"/>
                          </a:solidFill>
                          <a:latin typeface="Cambria Math" panose="02040503050406030204" pitchFamily="18" charset="0"/>
                        </a:rPr>
                        <m:t>+</m:t>
                      </m:r>
                      <m:func>
                        <m:funcPr>
                          <m:ctrlPr>
                            <a:rPr lang="en-US" b="0" i="1" smtClean="0">
                              <a:solidFill>
                                <a:srgbClr val="00FFCC"/>
                              </a:solidFill>
                              <a:latin typeface="Cambria Math" panose="02040503050406030204" pitchFamily="18" charset="0"/>
                            </a:rPr>
                          </m:ctrlPr>
                        </m:funcPr>
                        <m:fName>
                          <m:r>
                            <m:rPr>
                              <m:sty m:val="p"/>
                            </m:rPr>
                            <a:rPr lang="en-US" b="0" i="0" smtClean="0">
                              <a:solidFill>
                                <a:srgbClr val="00FFCC"/>
                              </a:solidFill>
                              <a:latin typeface="Cambria Math" panose="02040503050406030204" pitchFamily="18" charset="0"/>
                            </a:rPr>
                            <m:t>min</m:t>
                          </m:r>
                        </m:fName>
                        <m:e>
                          <m:d>
                            <m:dPr>
                              <m:ctrlPr>
                                <a:rPr lang="en-US" b="0" i="1" smtClean="0">
                                  <a:solidFill>
                                    <a:srgbClr val="00FFCC"/>
                                  </a:solidFill>
                                  <a:latin typeface="Cambria Math" panose="02040503050406030204" pitchFamily="18" charset="0"/>
                                </a:rPr>
                              </m:ctrlPr>
                            </m:dPr>
                            <m:e>
                              <m:r>
                                <a:rPr lang="en-US" b="0" i="1" smtClean="0">
                                  <a:solidFill>
                                    <a:srgbClr val="00FFCC"/>
                                  </a:solidFill>
                                  <a:latin typeface="Cambria Math" panose="02040503050406030204" pitchFamily="18" charset="0"/>
                                </a:rPr>
                                <m:t>𝑐𝑛𝑡</m:t>
                              </m:r>
                              <m:sSub>
                                <m:sSubPr>
                                  <m:ctrlPr>
                                    <a:rPr lang="en-US" b="0" i="1" smtClean="0">
                                      <a:solidFill>
                                        <a:srgbClr val="00FFCC"/>
                                      </a:solidFill>
                                      <a:latin typeface="Cambria Math" panose="02040503050406030204" pitchFamily="18" charset="0"/>
                                    </a:rPr>
                                  </m:ctrlPr>
                                </m:sSubPr>
                                <m:e>
                                  <m:r>
                                    <a:rPr lang="en-US" b="0" i="1" smtClean="0">
                                      <a:solidFill>
                                        <a:srgbClr val="00FFCC"/>
                                      </a:solidFill>
                                      <a:latin typeface="Cambria Math" panose="02040503050406030204" pitchFamily="18" charset="0"/>
                                    </a:rPr>
                                    <m:t>𝐿</m:t>
                                  </m:r>
                                </m:e>
                                <m:sub>
                                  <m:r>
                                    <a:rPr lang="en-US" b="0" i="1" smtClean="0">
                                      <a:solidFill>
                                        <a:srgbClr val="00FFCC"/>
                                      </a:solidFill>
                                      <a:latin typeface="Cambria Math" panose="02040503050406030204" pitchFamily="18" charset="0"/>
                                    </a:rPr>
                                    <m:t>𝐵</m:t>
                                  </m:r>
                                </m:sub>
                              </m:sSub>
                              <m:r>
                                <a:rPr lang="en-US" b="0" i="1" smtClean="0">
                                  <a:solidFill>
                                    <a:srgbClr val="00FFCC"/>
                                  </a:solidFill>
                                  <a:latin typeface="Cambria Math" panose="02040503050406030204" pitchFamily="18" charset="0"/>
                                </a:rPr>
                                <m:t>,</m:t>
                              </m:r>
                              <m:r>
                                <a:rPr lang="en-US" b="0" i="1" smtClean="0">
                                  <a:solidFill>
                                    <a:srgbClr val="00FFCC"/>
                                  </a:solidFill>
                                  <a:latin typeface="Cambria Math" panose="02040503050406030204" pitchFamily="18" charset="0"/>
                                </a:rPr>
                                <m:t>𝑐𝑛</m:t>
                              </m:r>
                              <m:sSub>
                                <m:sSubPr>
                                  <m:ctrlPr>
                                    <a:rPr lang="en-US" b="0" i="1" smtClean="0">
                                      <a:solidFill>
                                        <a:srgbClr val="00FFCC"/>
                                      </a:solidFill>
                                      <a:latin typeface="Cambria Math" panose="02040503050406030204" pitchFamily="18" charset="0"/>
                                    </a:rPr>
                                  </m:ctrlPr>
                                </m:sSubPr>
                                <m:e>
                                  <m:r>
                                    <a:rPr lang="en-US" b="0" i="1" smtClean="0">
                                      <a:solidFill>
                                        <a:srgbClr val="00FFCC"/>
                                      </a:solidFill>
                                      <a:latin typeface="Cambria Math" panose="02040503050406030204" pitchFamily="18" charset="0"/>
                                    </a:rPr>
                                    <m:t>𝑡𝑅</m:t>
                                  </m:r>
                                </m:e>
                                <m:sub>
                                  <m:r>
                                    <a:rPr lang="en-US" b="0" i="1" smtClean="0">
                                      <a:solidFill>
                                        <a:srgbClr val="00FFCC"/>
                                      </a:solidFill>
                                      <a:latin typeface="Cambria Math" panose="02040503050406030204" pitchFamily="18" charset="0"/>
                                    </a:rPr>
                                    <m:t>𝐵</m:t>
                                  </m:r>
                                </m:sub>
                              </m:sSub>
                            </m:e>
                          </m:d>
                        </m:e>
                      </m:func>
                      <m:r>
                        <a:rPr lang="en-US" b="0" i="1" smtClean="0">
                          <a:solidFill>
                            <a:srgbClr val="00FFCC"/>
                          </a:solidFill>
                          <a:latin typeface="Cambria Math" panose="02040503050406030204" pitchFamily="18" charset="0"/>
                        </a:rPr>
                        <m:t>+…</m:t>
                      </m:r>
                    </m:oMath>
                  </m:oMathPara>
                </a14:m>
                <a:endParaRPr lang="en-US" dirty="0" smtClean="0">
                  <a:solidFill>
                    <a:srgbClr val="00FFCC"/>
                  </a:solidFill>
                </a:endParaRPr>
              </a:p>
              <a:p>
                <a:pPr algn="just"/>
                <a:endParaRPr lang="bg-BG" dirty="0" smtClean="0">
                  <a:solidFill>
                    <a:srgbClr val="00FFCC"/>
                  </a:solidFill>
                </a:endParaRPr>
              </a:p>
              <a:p>
                <a:pPr algn="just"/>
                <a:r>
                  <a:rPr lang="bg-BG" dirty="0" smtClean="0">
                    <a:solidFill>
                      <a:srgbClr val="00FFCC"/>
                    </a:solidFill>
                  </a:rPr>
                  <a:t>Сега за лексикографски оптимално решение ще използваме следното грийди: фиксираме решението символ по символ, като проверяваме дали суфикса може да бъде завършен с алгоритъма отгоре.</a:t>
                </a:r>
                <a:endParaRPr lang="bg-BG" dirty="0">
                  <a:solidFill>
                    <a:srgbClr val="00FFCC"/>
                  </a:solidFill>
                </a:endParaRPr>
              </a:p>
            </p:txBody>
          </p:sp>
        </mc:Choice>
        <mc:Fallback>
          <p:sp>
            <p:nvSpPr>
              <p:cNvPr id="4" name="Rectangle 3"/>
              <p:cNvSpPr>
                <a:spLocks noRot="1" noChangeAspect="1" noMove="1" noResize="1" noEditPoints="1" noAdjustHandles="1" noChangeArrowheads="1" noChangeShapeType="1" noTextEdit="1"/>
              </p:cNvSpPr>
              <p:nvPr/>
            </p:nvSpPr>
            <p:spPr>
              <a:xfrm>
                <a:off x="450904" y="1172365"/>
                <a:ext cx="7458518" cy="5078313"/>
              </a:xfrm>
              <a:prstGeom prst="rect">
                <a:avLst/>
              </a:prstGeom>
              <a:blipFill>
                <a:blip r:embed="rId2"/>
                <a:stretch>
                  <a:fillRect l="-736" t="-600" r="-654" b="-960"/>
                </a:stretch>
              </a:blipFill>
            </p:spPr>
            <p:txBody>
              <a:bodyPr/>
              <a:lstStyle/>
              <a:p>
                <a:r>
                  <a:rPr lang="en-US">
                    <a:noFill/>
                  </a:rPr>
                  <a:t> </a:t>
                </a:r>
              </a:p>
            </p:txBody>
          </p:sp>
        </mc:Fallback>
      </mc:AlternateContent>
    </p:spTree>
    <p:extLst>
      <p:ext uri="{BB962C8B-B14F-4D97-AF65-F5344CB8AC3E}">
        <p14:creationId xmlns:p14="http://schemas.microsoft.com/office/powerpoint/2010/main" val="659357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1724" y="1922107"/>
            <a:ext cx="3458204" cy="1200329"/>
          </a:xfrm>
          <a:prstGeom prst="rect">
            <a:avLst/>
          </a:prstGeom>
        </p:spPr>
        <p:txBody>
          <a:bodyPr wrap="square">
            <a:spAutoFit/>
          </a:bodyPr>
          <a:lstStyle/>
          <a:p>
            <a:r>
              <a:rPr lang="bg-BG" sz="3600" dirty="0" smtClean="0">
                <a:solidFill>
                  <a:srgbClr val="00FFCC"/>
                </a:solidFill>
              </a:rPr>
              <a:t>Бонус</a:t>
            </a:r>
          </a:p>
          <a:p>
            <a:r>
              <a:rPr lang="bg-BG" sz="3600" dirty="0" smtClean="0">
                <a:solidFill>
                  <a:srgbClr val="00FFCC"/>
                </a:solidFill>
              </a:rPr>
              <a:t>задачи</a:t>
            </a:r>
          </a:p>
        </p:txBody>
      </p:sp>
      <p:sp>
        <p:nvSpPr>
          <p:cNvPr id="3" name="Rectangle 2"/>
          <p:cNvSpPr/>
          <p:nvPr/>
        </p:nvSpPr>
        <p:spPr>
          <a:xfrm>
            <a:off x="734008" y="4813337"/>
            <a:ext cx="7523584" cy="369332"/>
          </a:xfrm>
          <a:prstGeom prst="rect">
            <a:avLst/>
          </a:prstGeom>
        </p:spPr>
        <p:txBody>
          <a:bodyPr wrap="square">
            <a:spAutoFit/>
          </a:bodyPr>
          <a:lstStyle/>
          <a:p>
            <a:pPr marL="285750" indent="-285750">
              <a:buFont typeface="Arial" panose="020B0604020202020204" pitchFamily="34" charset="0"/>
              <a:buChar char="•"/>
            </a:pPr>
            <a:r>
              <a:rPr lang="en-US" dirty="0">
                <a:solidFill>
                  <a:srgbClr val="00FFCC"/>
                </a:solidFill>
              </a:rPr>
              <a:t>https://oj.uz/problem/view/JOI21_event2</a:t>
            </a:r>
            <a:endParaRPr lang="en-US" dirty="0">
              <a:solidFill>
                <a:srgbClr val="00FFCC"/>
              </a:solidFill>
            </a:endParaRPr>
          </a:p>
        </p:txBody>
      </p:sp>
    </p:spTree>
    <p:extLst>
      <p:ext uri="{BB962C8B-B14F-4D97-AF65-F5344CB8AC3E}">
        <p14:creationId xmlns:p14="http://schemas.microsoft.com/office/powerpoint/2010/main" val="3850892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899" y="426118"/>
            <a:ext cx="7527161" cy="970450"/>
          </a:xfrm>
        </p:spPr>
        <p:txBody>
          <a:bodyPr/>
          <a:lstStyle/>
          <a:p>
            <a:pPr algn="ctr"/>
            <a:r>
              <a:rPr lang="bg-BG" sz="4800" b="0" i="1" dirty="0" smtClean="0">
                <a:gradFill>
                  <a:gsLst>
                    <a:gs pos="0">
                      <a:schemeClr val="accent2">
                        <a:lumMod val="75000"/>
                      </a:schemeClr>
                    </a:gs>
                    <a:gs pos="100000">
                      <a:schemeClr val="accent1">
                        <a:lumMod val="60000"/>
                        <a:lumOff val="40000"/>
                      </a:schemeClr>
                    </a:gs>
                  </a:gsLst>
                  <a:lin ang="5400000" scaled="1"/>
                </a:gradFill>
                <a:effectLst>
                  <a:outerShdw blurRad="38100" dist="38100" dir="2700000" algn="tl">
                    <a:srgbClr val="000000">
                      <a:alpha val="43137"/>
                    </a:srgbClr>
                  </a:outerShdw>
                </a:effectLst>
              </a:rPr>
              <a:t>Грийди сорт</a:t>
            </a:r>
            <a:endParaRPr lang="en-US" sz="4800" dirty="0"/>
          </a:p>
        </p:txBody>
      </p:sp>
      <p:sp>
        <p:nvSpPr>
          <p:cNvPr id="3" name="TextBox 2"/>
          <p:cNvSpPr txBox="1"/>
          <p:nvPr/>
        </p:nvSpPr>
        <p:spPr>
          <a:xfrm>
            <a:off x="337910" y="2210857"/>
            <a:ext cx="7453149" cy="4247317"/>
          </a:xfrm>
          <a:prstGeom prst="rect">
            <a:avLst/>
          </a:prstGeom>
          <a:noFill/>
        </p:spPr>
        <p:txBody>
          <a:bodyPr wrap="square" rtlCol="0">
            <a:spAutoFit/>
          </a:bodyPr>
          <a:lstStyle/>
          <a:p>
            <a:pPr algn="just"/>
            <a:r>
              <a:rPr lang="ru-RU" dirty="0" smtClean="0">
                <a:solidFill>
                  <a:srgbClr val="00FFCC"/>
                </a:solidFill>
              </a:rPr>
              <a:t>Структура на задачите:</a:t>
            </a:r>
          </a:p>
          <a:p>
            <a:pPr algn="just"/>
            <a:endParaRPr lang="ru-RU" dirty="0" smtClean="0">
              <a:solidFill>
                <a:srgbClr val="00FFCC"/>
              </a:solidFill>
            </a:endParaRPr>
          </a:p>
          <a:p>
            <a:pPr algn="just"/>
            <a:r>
              <a:rPr lang="ru-RU" dirty="0" smtClean="0">
                <a:solidFill>
                  <a:srgbClr val="00FFCC"/>
                </a:solidFill>
              </a:rPr>
              <a:t>Търси се оптимална подредба на обекти.</a:t>
            </a:r>
          </a:p>
          <a:p>
            <a:pPr algn="just"/>
            <a:endParaRPr lang="ru-RU" dirty="0" smtClean="0">
              <a:solidFill>
                <a:srgbClr val="00FFCC"/>
              </a:solidFill>
            </a:endParaRPr>
          </a:p>
          <a:p>
            <a:pPr algn="just"/>
            <a:r>
              <a:rPr lang="ru-RU" dirty="0" smtClean="0">
                <a:solidFill>
                  <a:srgbClr val="00FFCC"/>
                </a:solidFill>
              </a:rPr>
              <a:t>Структура на решенията:</a:t>
            </a:r>
          </a:p>
          <a:p>
            <a:pPr algn="just"/>
            <a:endParaRPr lang="ru-RU" dirty="0">
              <a:solidFill>
                <a:srgbClr val="00FFCC"/>
              </a:solidFill>
            </a:endParaRPr>
          </a:p>
          <a:p>
            <a:pPr algn="just"/>
            <a:r>
              <a:rPr lang="ru-RU" dirty="0" smtClean="0">
                <a:solidFill>
                  <a:srgbClr val="00FFCC"/>
                </a:solidFill>
              </a:rPr>
              <a:t>Решаваме </a:t>
            </a:r>
            <a:r>
              <a:rPr lang="ru-RU" dirty="0" smtClean="0">
                <a:solidFill>
                  <a:srgbClr val="00FFCC"/>
                </a:solidFill>
              </a:rPr>
              <a:t>задачата </a:t>
            </a:r>
            <a:r>
              <a:rPr lang="ru-RU" dirty="0" smtClean="0">
                <a:solidFill>
                  <a:srgbClr val="00FFCC"/>
                </a:solidFill>
              </a:rPr>
              <a:t>за </a:t>
            </a:r>
            <a:r>
              <a:rPr lang="en-US" dirty="0" smtClean="0">
                <a:solidFill>
                  <a:srgbClr val="00FFCC"/>
                </a:solidFill>
              </a:rPr>
              <a:t>N=2</a:t>
            </a:r>
            <a:r>
              <a:rPr lang="bg-BG" dirty="0" smtClean="0">
                <a:solidFill>
                  <a:srgbClr val="00FFCC"/>
                </a:solidFill>
              </a:rPr>
              <a:t>. </a:t>
            </a:r>
            <a:r>
              <a:rPr lang="bg-BG" dirty="0" smtClean="0">
                <a:solidFill>
                  <a:srgbClr val="00FFCC"/>
                </a:solidFill>
              </a:rPr>
              <a:t>Така получаваме оператор за сравнение на два обекта (както при някакъв </a:t>
            </a:r>
            <a:r>
              <a:rPr lang="en-US" dirty="0" smtClean="0">
                <a:solidFill>
                  <a:srgbClr val="00FFCC"/>
                </a:solidFill>
              </a:rPr>
              <a:t>custom sort). </a:t>
            </a:r>
            <a:r>
              <a:rPr lang="bg-BG" dirty="0" smtClean="0">
                <a:solidFill>
                  <a:srgbClr val="00FFCC"/>
                </a:solidFill>
              </a:rPr>
              <a:t>При </a:t>
            </a:r>
            <a:r>
              <a:rPr lang="en-US" dirty="0" smtClean="0">
                <a:solidFill>
                  <a:srgbClr val="00FFCC"/>
                </a:solidFill>
              </a:rPr>
              <a:t>N&gt;2 </a:t>
            </a:r>
            <a:r>
              <a:rPr lang="bg-BG" dirty="0" smtClean="0">
                <a:solidFill>
                  <a:srgbClr val="00FFCC"/>
                </a:solidFill>
              </a:rPr>
              <a:t>прилагаме сортиране </a:t>
            </a:r>
            <a:r>
              <a:rPr lang="bg-BG" dirty="0" smtClean="0">
                <a:solidFill>
                  <a:srgbClr val="00FFCC"/>
                </a:solidFill>
              </a:rPr>
              <a:t>с намерения оператор.</a:t>
            </a:r>
            <a:endParaRPr lang="en-US" dirty="0" smtClean="0">
              <a:solidFill>
                <a:srgbClr val="00FFCC"/>
              </a:solidFill>
            </a:endParaRPr>
          </a:p>
          <a:p>
            <a:pPr algn="just"/>
            <a:endParaRPr lang="en-US" dirty="0">
              <a:solidFill>
                <a:srgbClr val="00FFCC"/>
              </a:solidFill>
            </a:endParaRPr>
          </a:p>
          <a:p>
            <a:pPr algn="just"/>
            <a:r>
              <a:rPr lang="ru-RU" dirty="0" smtClean="0">
                <a:solidFill>
                  <a:srgbClr val="00FFCC"/>
                </a:solidFill>
              </a:rPr>
              <a:t>Доказателства:</a:t>
            </a:r>
          </a:p>
          <a:p>
            <a:pPr algn="just"/>
            <a:r>
              <a:rPr lang="ru-RU" dirty="0" smtClean="0">
                <a:solidFill>
                  <a:srgbClr val="00FFCC"/>
                </a:solidFill>
              </a:rPr>
              <a:t>Нужно е да са изпълнени две неща:</a:t>
            </a:r>
          </a:p>
          <a:p>
            <a:pPr marL="342900" indent="-342900" algn="just">
              <a:buAutoNum type="arabicParenR"/>
            </a:pPr>
            <a:r>
              <a:rPr lang="en-US" dirty="0" smtClean="0">
                <a:solidFill>
                  <a:srgbClr val="00FFCC"/>
                </a:solidFill>
              </a:rPr>
              <a:t>Exchange argument</a:t>
            </a:r>
            <a:r>
              <a:rPr lang="bg-BG" dirty="0" smtClean="0">
                <a:solidFill>
                  <a:srgbClr val="00FFCC"/>
                </a:solidFill>
              </a:rPr>
              <a:t>, когато разменим два съседни обекта на грийди принципа</a:t>
            </a:r>
          </a:p>
          <a:p>
            <a:pPr marL="342900" indent="-342900" algn="just">
              <a:buAutoNum type="arabicParenR"/>
            </a:pPr>
            <a:r>
              <a:rPr lang="bg-BG" dirty="0" smtClean="0">
                <a:solidFill>
                  <a:srgbClr val="00FFCC"/>
                </a:solidFill>
              </a:rPr>
              <a:t>Оператора да е консистентен (ако А&lt;В и В&lt;С, то А&lt;С)</a:t>
            </a:r>
            <a:endParaRPr lang="ru-RU" dirty="0" smtClean="0">
              <a:solidFill>
                <a:srgbClr val="00FFCC"/>
              </a:solidFill>
            </a:endParaRPr>
          </a:p>
        </p:txBody>
      </p:sp>
      <p:sp>
        <p:nvSpPr>
          <p:cNvPr id="22" name="Rounded Rectangle 21"/>
          <p:cNvSpPr/>
          <p:nvPr/>
        </p:nvSpPr>
        <p:spPr>
          <a:xfrm>
            <a:off x="8761115" y="4904410"/>
            <a:ext cx="703399" cy="582706"/>
          </a:xfrm>
          <a:prstGeom prst="roundRect">
            <a:avLst/>
          </a:prstGeom>
          <a:solidFill>
            <a:srgbClr val="262626"/>
          </a:solidFill>
          <a:ln>
            <a:solidFill>
              <a:srgbClr val="40E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a:solidFill>
                    <a:srgbClr val="40E482"/>
                  </a:solidFill>
                </a:ln>
              </a:rPr>
              <a:t>2</a:t>
            </a:r>
          </a:p>
        </p:txBody>
      </p:sp>
      <p:sp>
        <p:nvSpPr>
          <p:cNvPr id="24" name="Rounded Rectangle 23"/>
          <p:cNvSpPr/>
          <p:nvPr/>
        </p:nvSpPr>
        <p:spPr>
          <a:xfrm>
            <a:off x="10337989" y="3102784"/>
            <a:ext cx="703399" cy="582706"/>
          </a:xfrm>
          <a:prstGeom prst="roundRect">
            <a:avLst/>
          </a:prstGeom>
          <a:solidFill>
            <a:srgbClr val="262626"/>
          </a:solidFill>
          <a:ln>
            <a:solidFill>
              <a:srgbClr val="40E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ln>
                  <a:solidFill>
                    <a:srgbClr val="40E482"/>
                  </a:solidFill>
                </a:ln>
              </a:rPr>
              <a:t>2</a:t>
            </a:r>
            <a:endParaRPr lang="en-US" dirty="0">
              <a:ln>
                <a:solidFill>
                  <a:srgbClr val="40E482"/>
                </a:solidFill>
              </a:ln>
            </a:endParaRPr>
          </a:p>
        </p:txBody>
      </p:sp>
      <p:sp>
        <p:nvSpPr>
          <p:cNvPr id="28" name="Rounded Rectangle 27"/>
          <p:cNvSpPr/>
          <p:nvPr/>
        </p:nvSpPr>
        <p:spPr>
          <a:xfrm>
            <a:off x="8761115" y="3102784"/>
            <a:ext cx="703399" cy="582706"/>
          </a:xfrm>
          <a:prstGeom prst="roundRect">
            <a:avLst/>
          </a:prstGeom>
          <a:solidFill>
            <a:srgbClr val="262626"/>
          </a:solidFill>
          <a:ln>
            <a:solidFill>
              <a:srgbClr val="40E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ln>
                  <a:solidFill>
                    <a:srgbClr val="40E482"/>
                  </a:solidFill>
                </a:ln>
              </a:rPr>
              <a:t>1</a:t>
            </a:r>
            <a:endParaRPr lang="en-US" dirty="0">
              <a:ln>
                <a:solidFill>
                  <a:srgbClr val="40E482"/>
                </a:solidFill>
              </a:ln>
            </a:endParaRPr>
          </a:p>
        </p:txBody>
      </p:sp>
      <p:sp>
        <p:nvSpPr>
          <p:cNvPr id="31" name="Rounded Rectangle 30"/>
          <p:cNvSpPr/>
          <p:nvPr/>
        </p:nvSpPr>
        <p:spPr>
          <a:xfrm>
            <a:off x="10337989" y="4904410"/>
            <a:ext cx="703399" cy="582706"/>
          </a:xfrm>
          <a:prstGeom prst="roundRect">
            <a:avLst/>
          </a:prstGeom>
          <a:solidFill>
            <a:srgbClr val="262626"/>
          </a:solidFill>
          <a:ln>
            <a:solidFill>
              <a:srgbClr val="40E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a:solidFill>
                    <a:srgbClr val="40E482"/>
                  </a:solidFill>
                </a:ln>
              </a:rPr>
              <a:t>1</a:t>
            </a:r>
          </a:p>
        </p:txBody>
      </p:sp>
      <p:cxnSp>
        <p:nvCxnSpPr>
          <p:cNvPr id="30" name="Straight Arrow Connector 29"/>
          <p:cNvCxnSpPr>
            <a:stCxn id="28" idx="3"/>
            <a:endCxn id="24" idx="1"/>
          </p:cNvCxnSpPr>
          <p:nvPr/>
        </p:nvCxnSpPr>
        <p:spPr>
          <a:xfrm>
            <a:off x="9464514" y="3394137"/>
            <a:ext cx="873475" cy="0"/>
          </a:xfrm>
          <a:prstGeom prst="straightConnector1">
            <a:avLst/>
          </a:prstGeom>
          <a:ln w="19050">
            <a:solidFill>
              <a:srgbClr val="40E48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2" idx="3"/>
            <a:endCxn id="31" idx="1"/>
          </p:cNvCxnSpPr>
          <p:nvPr/>
        </p:nvCxnSpPr>
        <p:spPr>
          <a:xfrm>
            <a:off x="9464514" y="5195763"/>
            <a:ext cx="873475" cy="0"/>
          </a:xfrm>
          <a:prstGeom prst="straightConnector1">
            <a:avLst/>
          </a:prstGeom>
          <a:ln w="19050">
            <a:solidFill>
              <a:srgbClr val="40E482"/>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651550" y="3740952"/>
            <a:ext cx="2499402" cy="369332"/>
          </a:xfrm>
          <a:prstGeom prst="rect">
            <a:avLst/>
          </a:prstGeom>
        </p:spPr>
        <p:txBody>
          <a:bodyPr wrap="none">
            <a:spAutoFit/>
          </a:bodyPr>
          <a:lstStyle/>
          <a:p>
            <a:r>
              <a:rPr lang="bg-BG" dirty="0" smtClean="0">
                <a:solidFill>
                  <a:srgbClr val="00FFCC"/>
                </a:solidFill>
              </a:rPr>
              <a:t>Подредба с цена </a:t>
            </a:r>
            <a:r>
              <a:rPr lang="en-US" dirty="0" smtClean="0">
                <a:solidFill>
                  <a:srgbClr val="00FFCC"/>
                </a:solidFill>
              </a:rPr>
              <a:t>A</a:t>
            </a:r>
            <a:endParaRPr lang="en-US" dirty="0"/>
          </a:p>
        </p:txBody>
      </p:sp>
      <p:sp>
        <p:nvSpPr>
          <p:cNvPr id="36" name="Rectangle 35"/>
          <p:cNvSpPr/>
          <p:nvPr/>
        </p:nvSpPr>
        <p:spPr>
          <a:xfrm>
            <a:off x="8633247" y="5542579"/>
            <a:ext cx="2460930" cy="369332"/>
          </a:xfrm>
          <a:prstGeom prst="rect">
            <a:avLst/>
          </a:prstGeom>
        </p:spPr>
        <p:txBody>
          <a:bodyPr wrap="none">
            <a:spAutoFit/>
          </a:bodyPr>
          <a:lstStyle/>
          <a:p>
            <a:r>
              <a:rPr lang="bg-BG" dirty="0" smtClean="0">
                <a:solidFill>
                  <a:srgbClr val="00FFCC"/>
                </a:solidFill>
              </a:rPr>
              <a:t>Подредба с цена </a:t>
            </a:r>
            <a:r>
              <a:rPr lang="en-US" dirty="0">
                <a:solidFill>
                  <a:srgbClr val="00FFCC"/>
                </a:solidFill>
              </a:rPr>
              <a:t>B</a:t>
            </a:r>
            <a:endParaRPr lang="en-US" dirty="0"/>
          </a:p>
        </p:txBody>
      </p:sp>
    </p:spTree>
    <p:extLst>
      <p:ext uri="{BB962C8B-B14F-4D97-AF65-F5344CB8AC3E}">
        <p14:creationId xmlns:p14="http://schemas.microsoft.com/office/powerpoint/2010/main" val="719473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circle(in)">
                                      <p:cBhvr>
                                        <p:cTn id="10" dur="2000"/>
                                        <p:tgtEl>
                                          <p:spTgt spid="2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circle(in)">
                                      <p:cBhvr>
                                        <p:cTn id="13" dur="2000"/>
                                        <p:tgtEl>
                                          <p:spTgt spid="28"/>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circle(in)">
                                      <p:cBhvr>
                                        <p:cTn id="16" dur="2000"/>
                                        <p:tgtEl>
                                          <p:spTgt spid="31"/>
                                        </p:tgtEl>
                                      </p:cBhvr>
                                    </p:animEffect>
                                  </p:childTnLst>
                                </p:cTn>
                              </p:par>
                              <p:par>
                                <p:cTn id="17" presetID="6" presetClass="entr" presetSubtype="16"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circle(in)">
                                      <p:cBhvr>
                                        <p:cTn id="19" dur="2000"/>
                                        <p:tgtEl>
                                          <p:spTgt spid="30"/>
                                        </p:tgtEl>
                                      </p:cBhvr>
                                    </p:animEffect>
                                  </p:childTnLst>
                                </p:cTn>
                              </p:par>
                              <p:par>
                                <p:cTn id="20" presetID="6" presetClass="entr" presetSubtype="16"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circle(in)">
                                      <p:cBhvr>
                                        <p:cTn id="22" dur="2000"/>
                                        <p:tgtEl>
                                          <p:spTgt spid="3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circle(in)">
                                      <p:cBhvr>
                                        <p:cTn id="28"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8" grpId="0" animBg="1"/>
      <p:bldP spid="31" grpId="0" animBg="1"/>
      <p:bldP spid="8" grpId="0"/>
      <p:bldP spid="3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905" y="493479"/>
            <a:ext cx="7458517" cy="1200329"/>
          </a:xfrm>
          <a:prstGeom prst="rect">
            <a:avLst/>
          </a:prstGeom>
          <a:noFill/>
        </p:spPr>
        <p:txBody>
          <a:bodyPr wrap="square" rtlCol="0">
            <a:spAutoFit/>
          </a:bodyPr>
          <a:lstStyle/>
          <a:p>
            <a:r>
              <a:rPr lang="bg-BG" dirty="0" smtClean="0">
                <a:solidFill>
                  <a:srgbClr val="00FFCC"/>
                </a:solidFill>
              </a:rPr>
              <a:t>Задача 1 </a:t>
            </a:r>
          </a:p>
          <a:p>
            <a:pPr algn="just"/>
            <a:endParaRPr lang="bg-BG" dirty="0">
              <a:solidFill>
                <a:srgbClr val="00FFCC"/>
              </a:solidFill>
            </a:endParaRPr>
          </a:p>
          <a:p>
            <a:pPr algn="just"/>
            <a:r>
              <a:rPr lang="bg-BG" dirty="0" smtClean="0">
                <a:solidFill>
                  <a:srgbClr val="00FFCC"/>
                </a:solidFill>
              </a:rPr>
              <a:t>Дадени са </a:t>
            </a:r>
            <a:r>
              <a:rPr lang="de-DE" dirty="0" smtClean="0">
                <a:solidFill>
                  <a:srgbClr val="00FFCC"/>
                </a:solidFill>
              </a:rPr>
              <a:t>N</a:t>
            </a:r>
            <a:r>
              <a:rPr lang="bg-BG" dirty="0" smtClean="0">
                <a:solidFill>
                  <a:srgbClr val="00FFCC"/>
                </a:solidFill>
              </a:rPr>
              <a:t> на брой</a:t>
            </a:r>
            <a:r>
              <a:rPr lang="en-US" dirty="0" smtClean="0">
                <a:solidFill>
                  <a:srgbClr val="00FFCC"/>
                </a:solidFill>
              </a:rPr>
              <a:t> </a:t>
            </a:r>
            <a:r>
              <a:rPr lang="bg-BG" dirty="0" smtClean="0">
                <a:solidFill>
                  <a:srgbClr val="00FFCC"/>
                </a:solidFill>
              </a:rPr>
              <a:t>низа. Искаме да ги слепим, така че да получим лексикографски минимален низ.</a:t>
            </a:r>
            <a:endParaRPr lang="en-US" i="1" dirty="0">
              <a:solidFill>
                <a:srgbClr val="00FFCC"/>
              </a:solidFill>
            </a:endParaRPr>
          </a:p>
        </p:txBody>
      </p:sp>
      <p:sp>
        <p:nvSpPr>
          <p:cNvPr id="4" name="Rectangle 3"/>
          <p:cNvSpPr/>
          <p:nvPr/>
        </p:nvSpPr>
        <p:spPr>
          <a:xfrm>
            <a:off x="450904" y="2590619"/>
            <a:ext cx="7458518" cy="2585323"/>
          </a:xfrm>
          <a:prstGeom prst="rect">
            <a:avLst/>
          </a:prstGeom>
        </p:spPr>
        <p:txBody>
          <a:bodyPr wrap="square">
            <a:spAutoFit/>
          </a:bodyPr>
          <a:lstStyle/>
          <a:p>
            <a:r>
              <a:rPr lang="bg-BG" dirty="0" smtClean="0">
                <a:solidFill>
                  <a:srgbClr val="00FFCC"/>
                </a:solidFill>
              </a:rPr>
              <a:t>Решение</a:t>
            </a:r>
            <a:endParaRPr lang="bg-BG" dirty="0">
              <a:solidFill>
                <a:srgbClr val="00FFCC"/>
              </a:solidFill>
            </a:endParaRPr>
          </a:p>
          <a:p>
            <a:pPr algn="just"/>
            <a:endParaRPr lang="bg-BG" dirty="0">
              <a:solidFill>
                <a:srgbClr val="00FFCC"/>
              </a:solidFill>
            </a:endParaRPr>
          </a:p>
          <a:p>
            <a:pPr algn="just"/>
            <a:r>
              <a:rPr lang="bg-BG" dirty="0" smtClean="0">
                <a:solidFill>
                  <a:srgbClr val="00FFCC"/>
                </a:solidFill>
              </a:rPr>
              <a:t>При </a:t>
            </a:r>
            <a:r>
              <a:rPr lang="en-US" dirty="0" smtClean="0">
                <a:solidFill>
                  <a:srgbClr val="00FFCC"/>
                </a:solidFill>
              </a:rPr>
              <a:t>N=2 </a:t>
            </a:r>
            <a:r>
              <a:rPr lang="bg-BG" dirty="0" smtClean="0">
                <a:solidFill>
                  <a:srgbClr val="00FFCC"/>
                </a:solidFill>
              </a:rPr>
              <a:t>е достатъчно да проверим коя от двете подредби е по-оптимална. В общия случай сортираме спрямо критерия:</a:t>
            </a:r>
          </a:p>
          <a:p>
            <a:pPr algn="just"/>
            <a:endParaRPr lang="en-US" dirty="0">
              <a:solidFill>
                <a:srgbClr val="00FFCC"/>
              </a:solidFill>
            </a:endParaRPr>
          </a:p>
          <a:p>
            <a:pPr algn="just"/>
            <a:r>
              <a:rPr lang="en-US" dirty="0" smtClean="0">
                <a:solidFill>
                  <a:srgbClr val="00FFCC"/>
                </a:solidFill>
              </a:rPr>
              <a:t>bool </a:t>
            </a:r>
            <a:r>
              <a:rPr lang="en-US" dirty="0" err="1" smtClean="0">
                <a:solidFill>
                  <a:srgbClr val="00FFCC"/>
                </a:solidFill>
              </a:rPr>
              <a:t>cmp</a:t>
            </a:r>
            <a:r>
              <a:rPr lang="en-US" dirty="0" smtClean="0">
                <a:solidFill>
                  <a:srgbClr val="00FFCC"/>
                </a:solidFill>
              </a:rPr>
              <a:t>(string </a:t>
            </a:r>
            <a:r>
              <a:rPr lang="en-US" dirty="0" err="1" smtClean="0">
                <a:solidFill>
                  <a:srgbClr val="00FFCC"/>
                </a:solidFill>
              </a:rPr>
              <a:t>A,string</a:t>
            </a:r>
            <a:r>
              <a:rPr lang="en-US" dirty="0" smtClean="0">
                <a:solidFill>
                  <a:srgbClr val="00FFCC"/>
                </a:solidFill>
              </a:rPr>
              <a:t> B){</a:t>
            </a:r>
          </a:p>
          <a:p>
            <a:pPr algn="just"/>
            <a:r>
              <a:rPr lang="en-US" dirty="0">
                <a:solidFill>
                  <a:srgbClr val="00FFCC"/>
                </a:solidFill>
              </a:rPr>
              <a:t> </a:t>
            </a:r>
            <a:r>
              <a:rPr lang="en-US" dirty="0" smtClean="0">
                <a:solidFill>
                  <a:srgbClr val="00FFCC"/>
                </a:solidFill>
              </a:rPr>
              <a:t>  return A+B &lt; B+A;</a:t>
            </a:r>
          </a:p>
          <a:p>
            <a:pPr algn="just"/>
            <a:r>
              <a:rPr lang="en-US" dirty="0">
                <a:solidFill>
                  <a:srgbClr val="00FFCC"/>
                </a:solidFill>
              </a:rPr>
              <a:t>}</a:t>
            </a:r>
            <a:endParaRPr lang="bg-BG" dirty="0">
              <a:solidFill>
                <a:srgbClr val="00FFCC"/>
              </a:solidFill>
            </a:endParaRPr>
          </a:p>
          <a:p>
            <a:pPr algn="just"/>
            <a:endParaRPr lang="bg-BG" dirty="0" smtClean="0">
              <a:solidFill>
                <a:srgbClr val="00FFCC"/>
              </a:solidFill>
            </a:endParaRPr>
          </a:p>
        </p:txBody>
      </p:sp>
    </p:spTree>
    <p:extLst>
      <p:ext uri="{BB962C8B-B14F-4D97-AF65-F5344CB8AC3E}">
        <p14:creationId xmlns:p14="http://schemas.microsoft.com/office/powerpoint/2010/main" val="71909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00" y="426118"/>
            <a:ext cx="6330864" cy="970450"/>
          </a:xfrm>
        </p:spPr>
        <p:txBody>
          <a:bodyPr/>
          <a:lstStyle/>
          <a:p>
            <a:pPr algn="ctr"/>
            <a:r>
              <a:rPr lang="bg-BG" sz="4800" b="0" i="1" dirty="0" smtClean="0">
                <a:gradFill>
                  <a:gsLst>
                    <a:gs pos="0">
                      <a:schemeClr val="accent2">
                        <a:lumMod val="75000"/>
                      </a:schemeClr>
                    </a:gs>
                    <a:gs pos="100000">
                      <a:schemeClr val="accent1">
                        <a:lumMod val="60000"/>
                        <a:lumOff val="40000"/>
                      </a:schemeClr>
                    </a:gs>
                  </a:gsLst>
                  <a:lin ang="5400000" scaled="1"/>
                </a:gradFill>
                <a:effectLst>
                  <a:outerShdw blurRad="38100" dist="38100" dir="2700000" algn="tl">
                    <a:srgbClr val="000000">
                      <a:alpha val="43137"/>
                    </a:srgbClr>
                  </a:outerShdw>
                </a:effectLst>
              </a:rPr>
              <a:t>Видове грийдита</a:t>
            </a:r>
            <a:endParaRPr lang="en-US" sz="4800" dirty="0"/>
          </a:p>
        </p:txBody>
      </p:sp>
      <p:sp>
        <p:nvSpPr>
          <p:cNvPr id="3" name="TextBox 2"/>
          <p:cNvSpPr txBox="1"/>
          <p:nvPr/>
        </p:nvSpPr>
        <p:spPr>
          <a:xfrm>
            <a:off x="423949" y="1978429"/>
            <a:ext cx="11572979" cy="4247317"/>
          </a:xfrm>
          <a:prstGeom prst="rect">
            <a:avLst/>
          </a:prstGeom>
          <a:noFill/>
        </p:spPr>
        <p:txBody>
          <a:bodyPr wrap="square" rtlCol="0">
            <a:spAutoFit/>
          </a:bodyPr>
          <a:lstStyle/>
          <a:p>
            <a:r>
              <a:rPr lang="ru-RU" dirty="0" smtClean="0">
                <a:solidFill>
                  <a:srgbClr val="00FFCC"/>
                </a:solidFill>
              </a:rPr>
              <a:t>Бележка: използваните термини и структури не са</a:t>
            </a:r>
            <a:r>
              <a:rPr lang="en-US" dirty="0" smtClean="0">
                <a:solidFill>
                  <a:srgbClr val="00FFCC"/>
                </a:solidFill>
              </a:rPr>
              <a:t> </a:t>
            </a:r>
            <a:r>
              <a:rPr lang="bg-BG" dirty="0" smtClean="0">
                <a:solidFill>
                  <a:srgbClr val="00FFCC"/>
                </a:solidFill>
              </a:rPr>
              <a:t>общоприети</a:t>
            </a:r>
            <a:r>
              <a:rPr lang="ru-RU" dirty="0" smtClean="0">
                <a:solidFill>
                  <a:srgbClr val="00FFCC"/>
                </a:solidFill>
              </a:rPr>
              <a:t>, а моя лична формулировка по темата. </a:t>
            </a:r>
          </a:p>
          <a:p>
            <a:endParaRPr lang="ru-RU" dirty="0">
              <a:solidFill>
                <a:srgbClr val="00FFCC"/>
              </a:solidFill>
            </a:endParaRPr>
          </a:p>
          <a:p>
            <a:r>
              <a:rPr lang="ru-RU" dirty="0" smtClean="0">
                <a:solidFill>
                  <a:srgbClr val="00FFCC"/>
                </a:solidFill>
              </a:rPr>
              <a:t>Грийди алгоритмите могат да се разделят условно на 5 често срещани типа:</a:t>
            </a:r>
          </a:p>
          <a:p>
            <a:endParaRPr lang="ru-RU" dirty="0">
              <a:solidFill>
                <a:srgbClr val="00FFCC"/>
              </a:solidFill>
            </a:endParaRPr>
          </a:p>
          <a:p>
            <a:pPr marL="800100" lvl="1" indent="-342900">
              <a:buFont typeface="+mj-lt"/>
              <a:buAutoNum type="arabicPeriod"/>
            </a:pPr>
            <a:r>
              <a:rPr lang="ru-RU" dirty="0" smtClean="0">
                <a:solidFill>
                  <a:srgbClr val="00FFCC"/>
                </a:solidFill>
              </a:rPr>
              <a:t>Стандартно грийди</a:t>
            </a:r>
          </a:p>
          <a:p>
            <a:pPr marL="800100" lvl="1" indent="-342900">
              <a:buFont typeface="+mj-lt"/>
              <a:buAutoNum type="arabicPeriod"/>
            </a:pPr>
            <a:endParaRPr lang="ru-RU" dirty="0" smtClean="0">
              <a:solidFill>
                <a:srgbClr val="00FFCC"/>
              </a:solidFill>
            </a:endParaRPr>
          </a:p>
          <a:p>
            <a:pPr marL="800100" lvl="1" indent="-342900">
              <a:buFont typeface="+mj-lt"/>
              <a:buAutoNum type="arabicPeriod"/>
            </a:pPr>
            <a:r>
              <a:rPr lang="ru-RU" dirty="0" smtClean="0">
                <a:solidFill>
                  <a:srgbClr val="00FFCC"/>
                </a:solidFill>
              </a:rPr>
              <a:t>Грийди разпределение</a:t>
            </a:r>
          </a:p>
          <a:p>
            <a:pPr marL="800100" lvl="1" indent="-342900">
              <a:buFont typeface="+mj-lt"/>
              <a:buAutoNum type="arabicPeriod"/>
            </a:pPr>
            <a:endParaRPr lang="ru-RU" dirty="0" smtClean="0">
              <a:solidFill>
                <a:srgbClr val="00FFCC"/>
              </a:solidFill>
            </a:endParaRPr>
          </a:p>
          <a:p>
            <a:pPr marL="800100" lvl="1" indent="-342900">
              <a:buFont typeface="+mj-lt"/>
              <a:buAutoNum type="arabicPeriod"/>
            </a:pPr>
            <a:r>
              <a:rPr lang="ru-RU" dirty="0" smtClean="0">
                <a:solidFill>
                  <a:srgbClr val="00FFCC"/>
                </a:solidFill>
              </a:rPr>
              <a:t>Грийди в миналото</a:t>
            </a:r>
          </a:p>
          <a:p>
            <a:pPr marL="800100" lvl="1" indent="-342900">
              <a:buFont typeface="+mj-lt"/>
              <a:buAutoNum type="arabicPeriod"/>
            </a:pPr>
            <a:endParaRPr lang="ru-RU" dirty="0" smtClean="0">
              <a:solidFill>
                <a:srgbClr val="00FFCC"/>
              </a:solidFill>
            </a:endParaRPr>
          </a:p>
          <a:p>
            <a:pPr marL="800100" lvl="1" indent="-342900">
              <a:buFont typeface="+mj-lt"/>
              <a:buAutoNum type="arabicPeriod"/>
            </a:pPr>
            <a:r>
              <a:rPr lang="ru-RU" dirty="0" smtClean="0">
                <a:solidFill>
                  <a:srgbClr val="00FFCC"/>
                </a:solidFill>
              </a:rPr>
              <a:t>Грийди в бъдещето</a:t>
            </a:r>
          </a:p>
          <a:p>
            <a:pPr marL="800100" lvl="1" indent="-342900">
              <a:buFont typeface="+mj-lt"/>
              <a:buAutoNum type="arabicPeriod"/>
            </a:pPr>
            <a:endParaRPr lang="ru-RU" dirty="0" smtClean="0">
              <a:solidFill>
                <a:srgbClr val="00FFCC"/>
              </a:solidFill>
            </a:endParaRPr>
          </a:p>
          <a:p>
            <a:pPr marL="800100" lvl="1" indent="-342900">
              <a:buFont typeface="+mj-lt"/>
              <a:buAutoNum type="arabicPeriod"/>
            </a:pPr>
            <a:r>
              <a:rPr lang="ru-RU" dirty="0" smtClean="0">
                <a:solidFill>
                  <a:srgbClr val="00FFCC"/>
                </a:solidFill>
              </a:rPr>
              <a:t>Грийди сортиране</a:t>
            </a:r>
            <a:endParaRPr lang="ru-RU" dirty="0">
              <a:solidFill>
                <a:srgbClr val="00FFCC"/>
              </a:solidFill>
            </a:endParaRPr>
          </a:p>
          <a:p>
            <a:endParaRPr lang="en-US" dirty="0">
              <a:solidFill>
                <a:srgbClr val="00FFCC"/>
              </a:solidFill>
            </a:endParaRPr>
          </a:p>
        </p:txBody>
      </p:sp>
    </p:spTree>
    <p:extLst>
      <p:ext uri="{BB962C8B-B14F-4D97-AF65-F5344CB8AC3E}">
        <p14:creationId xmlns:p14="http://schemas.microsoft.com/office/powerpoint/2010/main" val="510549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905" y="717413"/>
            <a:ext cx="7458517" cy="646331"/>
          </a:xfrm>
          <a:prstGeom prst="rect">
            <a:avLst/>
          </a:prstGeom>
          <a:noFill/>
        </p:spPr>
        <p:txBody>
          <a:bodyPr wrap="square" rtlCol="0">
            <a:spAutoFit/>
          </a:bodyPr>
          <a:lstStyle/>
          <a:p>
            <a:r>
              <a:rPr lang="bg-BG" dirty="0" smtClean="0">
                <a:solidFill>
                  <a:srgbClr val="00FFCC"/>
                </a:solidFill>
              </a:rPr>
              <a:t>Задача </a:t>
            </a:r>
            <a:r>
              <a:rPr lang="en-US" dirty="0" smtClean="0">
                <a:solidFill>
                  <a:srgbClr val="00FFCC"/>
                </a:solidFill>
              </a:rPr>
              <a:t>2</a:t>
            </a:r>
            <a:r>
              <a:rPr lang="bg-BG" dirty="0" smtClean="0">
                <a:solidFill>
                  <a:srgbClr val="00FFCC"/>
                </a:solidFill>
              </a:rPr>
              <a:t> </a:t>
            </a:r>
            <a:r>
              <a:rPr lang="en-US" dirty="0" smtClean="0">
                <a:solidFill>
                  <a:srgbClr val="00FFCC"/>
                </a:solidFill>
              </a:rPr>
              <a:t>(schedule </a:t>
            </a:r>
            <a:r>
              <a:rPr lang="bg-BG" dirty="0" smtClean="0">
                <a:solidFill>
                  <a:srgbClr val="00FFCC"/>
                </a:solidFill>
              </a:rPr>
              <a:t>ПТИ 2021 група В)</a:t>
            </a:r>
          </a:p>
          <a:p>
            <a:pPr algn="just"/>
            <a:r>
              <a:rPr lang="en-US" dirty="0">
                <a:solidFill>
                  <a:srgbClr val="00FFCC"/>
                </a:solidFill>
              </a:rPr>
              <a:t>https://arena.olimpiici.com/#/catalog/599/problem/101481</a:t>
            </a:r>
            <a:endParaRPr lang="bg-BG" dirty="0">
              <a:solidFill>
                <a:srgbClr val="00FFCC"/>
              </a:solidFill>
            </a:endParaRPr>
          </a:p>
        </p:txBody>
      </p:sp>
      <p:sp>
        <p:nvSpPr>
          <p:cNvPr id="4" name="Rectangle 3"/>
          <p:cNvSpPr/>
          <p:nvPr/>
        </p:nvSpPr>
        <p:spPr>
          <a:xfrm>
            <a:off x="450905" y="1853500"/>
            <a:ext cx="7458518" cy="4524315"/>
          </a:xfrm>
          <a:prstGeom prst="rect">
            <a:avLst/>
          </a:prstGeom>
        </p:spPr>
        <p:txBody>
          <a:bodyPr wrap="square">
            <a:spAutoFit/>
          </a:bodyPr>
          <a:lstStyle/>
          <a:p>
            <a:r>
              <a:rPr lang="bg-BG" dirty="0" smtClean="0">
                <a:solidFill>
                  <a:srgbClr val="00FFCC"/>
                </a:solidFill>
              </a:rPr>
              <a:t>Решение</a:t>
            </a:r>
          </a:p>
          <a:p>
            <a:pPr algn="just"/>
            <a:endParaRPr lang="bg-BG" dirty="0" smtClean="0">
              <a:solidFill>
                <a:srgbClr val="00FFCC"/>
              </a:solidFill>
            </a:endParaRPr>
          </a:p>
          <a:p>
            <a:pPr algn="just"/>
            <a:r>
              <a:rPr lang="bg-BG" dirty="0" smtClean="0">
                <a:solidFill>
                  <a:srgbClr val="00FFCC"/>
                </a:solidFill>
              </a:rPr>
              <a:t>Нека имаме 2 детайла с параметри </a:t>
            </a:r>
            <a:r>
              <a:rPr lang="en-US" dirty="0" smtClean="0">
                <a:solidFill>
                  <a:srgbClr val="00FFCC"/>
                </a:solidFill>
              </a:rPr>
              <a:t>A1,B1</a:t>
            </a:r>
            <a:r>
              <a:rPr lang="bg-BG" dirty="0" smtClean="0">
                <a:solidFill>
                  <a:srgbClr val="00FFCC"/>
                </a:solidFill>
              </a:rPr>
              <a:t> и </a:t>
            </a:r>
            <a:r>
              <a:rPr lang="en-US" dirty="0" smtClean="0">
                <a:solidFill>
                  <a:srgbClr val="00FFCC"/>
                </a:solidFill>
              </a:rPr>
              <a:t>A2,B2.</a:t>
            </a:r>
          </a:p>
          <a:p>
            <a:pPr algn="just"/>
            <a:endParaRPr lang="en-US" dirty="0">
              <a:solidFill>
                <a:srgbClr val="00FFCC"/>
              </a:solidFill>
            </a:endParaRPr>
          </a:p>
          <a:p>
            <a:pPr algn="just"/>
            <a:r>
              <a:rPr lang="bg-BG" dirty="0" smtClean="0">
                <a:solidFill>
                  <a:srgbClr val="00FFCC"/>
                </a:solidFill>
              </a:rPr>
              <a:t>Ако детайл 1 е преди детайл 2 то времето за чакане е:</a:t>
            </a:r>
          </a:p>
          <a:p>
            <a:pPr algn="just"/>
            <a:r>
              <a:rPr lang="bg-BG" dirty="0" smtClean="0">
                <a:solidFill>
                  <a:srgbClr val="00FFCC"/>
                </a:solidFill>
              </a:rPr>
              <a:t>А1+</a:t>
            </a:r>
            <a:r>
              <a:rPr lang="en-US" dirty="0" smtClean="0">
                <a:solidFill>
                  <a:srgbClr val="00FFCC"/>
                </a:solidFill>
              </a:rPr>
              <a:t>max(B1,A2)+B2</a:t>
            </a:r>
          </a:p>
          <a:p>
            <a:pPr algn="just"/>
            <a:endParaRPr lang="en-US" dirty="0">
              <a:solidFill>
                <a:srgbClr val="00FFCC"/>
              </a:solidFill>
            </a:endParaRPr>
          </a:p>
          <a:p>
            <a:pPr algn="just"/>
            <a:r>
              <a:rPr lang="bg-BG" dirty="0" smtClean="0">
                <a:solidFill>
                  <a:srgbClr val="00FFCC"/>
                </a:solidFill>
              </a:rPr>
              <a:t>А наобратно:</a:t>
            </a:r>
          </a:p>
          <a:p>
            <a:pPr algn="just"/>
            <a:r>
              <a:rPr lang="en-US" dirty="0" smtClean="0">
                <a:solidFill>
                  <a:srgbClr val="00FFCC"/>
                </a:solidFill>
              </a:rPr>
              <a:t>B1+max(B2,A1)+A2</a:t>
            </a:r>
            <a:endParaRPr lang="bg-BG" dirty="0" smtClean="0">
              <a:solidFill>
                <a:srgbClr val="00FFCC"/>
              </a:solidFill>
            </a:endParaRPr>
          </a:p>
          <a:p>
            <a:pPr algn="just"/>
            <a:endParaRPr lang="bg-BG" dirty="0" smtClean="0">
              <a:solidFill>
                <a:srgbClr val="00FFCC"/>
              </a:solidFill>
            </a:endParaRPr>
          </a:p>
          <a:p>
            <a:pPr algn="just"/>
            <a:r>
              <a:rPr lang="bg-BG" dirty="0" smtClean="0">
                <a:solidFill>
                  <a:srgbClr val="00FFCC"/>
                </a:solidFill>
              </a:rPr>
              <a:t>Така получаваме оператор:</a:t>
            </a:r>
          </a:p>
          <a:p>
            <a:pPr algn="just"/>
            <a:endParaRPr lang="bg-BG" dirty="0">
              <a:solidFill>
                <a:srgbClr val="00FFCC"/>
              </a:solidFill>
            </a:endParaRPr>
          </a:p>
          <a:p>
            <a:pPr algn="just"/>
            <a:r>
              <a:rPr lang="en-US" dirty="0">
                <a:solidFill>
                  <a:srgbClr val="00FFCC"/>
                </a:solidFill>
              </a:rPr>
              <a:t>bool </a:t>
            </a:r>
            <a:r>
              <a:rPr lang="en-US" dirty="0" err="1" smtClean="0">
                <a:solidFill>
                  <a:srgbClr val="00FFCC"/>
                </a:solidFill>
              </a:rPr>
              <a:t>cmp</a:t>
            </a:r>
            <a:r>
              <a:rPr lang="en-US" dirty="0" smtClean="0">
                <a:solidFill>
                  <a:srgbClr val="00FFCC"/>
                </a:solidFill>
              </a:rPr>
              <a:t>(</a:t>
            </a:r>
            <a:r>
              <a:rPr lang="en-US" dirty="0" err="1" smtClean="0">
                <a:solidFill>
                  <a:srgbClr val="00FFCC"/>
                </a:solidFill>
              </a:rPr>
              <a:t>det</a:t>
            </a:r>
            <a:r>
              <a:rPr lang="en-US" dirty="0" smtClean="0">
                <a:solidFill>
                  <a:srgbClr val="00FFCC"/>
                </a:solidFill>
              </a:rPr>
              <a:t> </a:t>
            </a:r>
            <a:r>
              <a:rPr lang="en-US" dirty="0" err="1">
                <a:solidFill>
                  <a:srgbClr val="00FFCC"/>
                </a:solidFill>
              </a:rPr>
              <a:t>X</a:t>
            </a:r>
            <a:r>
              <a:rPr lang="en-US" dirty="0" err="1" smtClean="0">
                <a:solidFill>
                  <a:srgbClr val="00FFCC"/>
                </a:solidFill>
              </a:rPr>
              <a:t>,det</a:t>
            </a:r>
            <a:r>
              <a:rPr lang="en-US" dirty="0" smtClean="0">
                <a:solidFill>
                  <a:srgbClr val="00FFCC"/>
                </a:solidFill>
              </a:rPr>
              <a:t> Y){</a:t>
            </a:r>
            <a:endParaRPr lang="en-US" dirty="0">
              <a:solidFill>
                <a:srgbClr val="00FFCC"/>
              </a:solidFill>
            </a:endParaRPr>
          </a:p>
          <a:p>
            <a:pPr algn="just"/>
            <a:r>
              <a:rPr lang="en-US" dirty="0">
                <a:solidFill>
                  <a:srgbClr val="00FFCC"/>
                </a:solidFill>
              </a:rPr>
              <a:t>   return </a:t>
            </a:r>
            <a:r>
              <a:rPr lang="en-US" dirty="0" smtClean="0">
                <a:solidFill>
                  <a:srgbClr val="00FFCC"/>
                </a:solidFill>
              </a:rPr>
              <a:t>X.A + max(X.B,Y.A) + Y.B &lt; Y.A + max(Y.B,X.A) + X.B;</a:t>
            </a:r>
            <a:endParaRPr lang="en-US" dirty="0">
              <a:solidFill>
                <a:srgbClr val="00FFCC"/>
              </a:solidFill>
            </a:endParaRPr>
          </a:p>
          <a:p>
            <a:pPr algn="just"/>
            <a:r>
              <a:rPr lang="en-US" dirty="0">
                <a:solidFill>
                  <a:srgbClr val="00FFCC"/>
                </a:solidFill>
              </a:rPr>
              <a:t>}</a:t>
            </a:r>
            <a:endParaRPr lang="bg-BG" dirty="0">
              <a:solidFill>
                <a:srgbClr val="00FFCC"/>
              </a:solidFill>
            </a:endParaRPr>
          </a:p>
          <a:p>
            <a:pPr algn="just"/>
            <a:endParaRPr lang="bg-BG" dirty="0">
              <a:solidFill>
                <a:srgbClr val="00FFCC"/>
              </a:solidFill>
            </a:endParaRPr>
          </a:p>
        </p:txBody>
      </p:sp>
    </p:spTree>
    <p:extLst>
      <p:ext uri="{BB962C8B-B14F-4D97-AF65-F5344CB8AC3E}">
        <p14:creationId xmlns:p14="http://schemas.microsoft.com/office/powerpoint/2010/main" val="1080234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905" y="1249258"/>
            <a:ext cx="7458517" cy="646331"/>
          </a:xfrm>
          <a:prstGeom prst="rect">
            <a:avLst/>
          </a:prstGeom>
          <a:noFill/>
        </p:spPr>
        <p:txBody>
          <a:bodyPr wrap="square" rtlCol="0">
            <a:spAutoFit/>
          </a:bodyPr>
          <a:lstStyle/>
          <a:p>
            <a:r>
              <a:rPr lang="bg-BG" dirty="0" smtClean="0">
                <a:solidFill>
                  <a:srgbClr val="00FFCC"/>
                </a:solidFill>
              </a:rPr>
              <a:t>Задача </a:t>
            </a:r>
            <a:r>
              <a:rPr lang="bg-BG" dirty="0">
                <a:solidFill>
                  <a:srgbClr val="00FFCC"/>
                </a:solidFill>
              </a:rPr>
              <a:t>3</a:t>
            </a:r>
            <a:r>
              <a:rPr lang="bg-BG" dirty="0" smtClean="0">
                <a:solidFill>
                  <a:srgbClr val="00FFCC"/>
                </a:solidFill>
              </a:rPr>
              <a:t> </a:t>
            </a:r>
            <a:r>
              <a:rPr lang="en-US" dirty="0" smtClean="0">
                <a:solidFill>
                  <a:srgbClr val="00FFCC"/>
                </a:solidFill>
              </a:rPr>
              <a:t>(queue </a:t>
            </a:r>
            <a:r>
              <a:rPr lang="bg-BG" dirty="0" smtClean="0">
                <a:solidFill>
                  <a:srgbClr val="00FFCC"/>
                </a:solidFill>
              </a:rPr>
              <a:t>Контрола 3</a:t>
            </a:r>
            <a:r>
              <a:rPr lang="en-US" dirty="0" smtClean="0">
                <a:solidFill>
                  <a:srgbClr val="00FFCC"/>
                </a:solidFill>
              </a:rPr>
              <a:t> </a:t>
            </a:r>
            <a:r>
              <a:rPr lang="bg-BG" dirty="0" smtClean="0">
                <a:solidFill>
                  <a:srgbClr val="00FFCC"/>
                </a:solidFill>
              </a:rPr>
              <a:t>2022 група </a:t>
            </a:r>
            <a:r>
              <a:rPr lang="en-US" dirty="0" smtClean="0">
                <a:solidFill>
                  <a:srgbClr val="00FFCC"/>
                </a:solidFill>
              </a:rPr>
              <a:t>GK)</a:t>
            </a:r>
          </a:p>
          <a:p>
            <a:r>
              <a:rPr lang="en-US" dirty="0">
                <a:solidFill>
                  <a:srgbClr val="00FFCC"/>
                </a:solidFill>
              </a:rPr>
              <a:t>https://arena.olimpiici.com/api/public/problems/1805/pdf</a:t>
            </a:r>
            <a:endParaRPr lang="bg-BG" dirty="0" smtClean="0">
              <a:solidFill>
                <a:srgbClr val="00FFCC"/>
              </a:solidFill>
            </a:endParaRPr>
          </a:p>
        </p:txBody>
      </p:sp>
      <p:sp>
        <p:nvSpPr>
          <p:cNvPr id="4" name="Rectangle 3"/>
          <p:cNvSpPr/>
          <p:nvPr/>
        </p:nvSpPr>
        <p:spPr>
          <a:xfrm>
            <a:off x="450904" y="2590619"/>
            <a:ext cx="7458518" cy="3139321"/>
          </a:xfrm>
          <a:prstGeom prst="rect">
            <a:avLst/>
          </a:prstGeom>
        </p:spPr>
        <p:txBody>
          <a:bodyPr wrap="square">
            <a:spAutoFit/>
          </a:bodyPr>
          <a:lstStyle/>
          <a:p>
            <a:r>
              <a:rPr lang="bg-BG" dirty="0" smtClean="0">
                <a:solidFill>
                  <a:srgbClr val="00FFCC"/>
                </a:solidFill>
              </a:rPr>
              <a:t>Решение</a:t>
            </a:r>
            <a:r>
              <a:rPr lang="en-US" dirty="0" smtClean="0">
                <a:solidFill>
                  <a:srgbClr val="00FFCC"/>
                </a:solidFill>
              </a:rPr>
              <a:t> </a:t>
            </a:r>
            <a:r>
              <a:rPr lang="bg-BG" dirty="0" smtClean="0">
                <a:solidFill>
                  <a:srgbClr val="00FFCC"/>
                </a:solidFill>
              </a:rPr>
              <a:t>за </a:t>
            </a:r>
            <a:r>
              <a:rPr lang="en-US" dirty="0" smtClean="0">
                <a:solidFill>
                  <a:srgbClr val="00FFCC"/>
                </a:solidFill>
              </a:rPr>
              <a:t>N=K</a:t>
            </a:r>
            <a:endParaRPr lang="bg-BG" dirty="0" smtClean="0">
              <a:solidFill>
                <a:srgbClr val="00FFCC"/>
              </a:solidFill>
            </a:endParaRPr>
          </a:p>
          <a:p>
            <a:pPr algn="just"/>
            <a:endParaRPr lang="bg-BG" dirty="0" smtClean="0">
              <a:solidFill>
                <a:srgbClr val="00FFCC"/>
              </a:solidFill>
            </a:endParaRPr>
          </a:p>
          <a:p>
            <a:pPr algn="just"/>
            <a:r>
              <a:rPr lang="bg-BG" dirty="0" smtClean="0">
                <a:solidFill>
                  <a:srgbClr val="00FFCC"/>
                </a:solidFill>
              </a:rPr>
              <a:t>Нека имаме 2 клиента с параметри </a:t>
            </a:r>
            <a:r>
              <a:rPr lang="en-US" dirty="0" smtClean="0">
                <a:solidFill>
                  <a:srgbClr val="00FFCC"/>
                </a:solidFill>
              </a:rPr>
              <a:t>W1,T1</a:t>
            </a:r>
            <a:r>
              <a:rPr lang="bg-BG" dirty="0" smtClean="0">
                <a:solidFill>
                  <a:srgbClr val="00FFCC"/>
                </a:solidFill>
              </a:rPr>
              <a:t> и </a:t>
            </a:r>
            <a:r>
              <a:rPr lang="en-US" dirty="0" smtClean="0">
                <a:solidFill>
                  <a:srgbClr val="00FFCC"/>
                </a:solidFill>
              </a:rPr>
              <a:t>W2,T2.</a:t>
            </a:r>
          </a:p>
          <a:p>
            <a:pPr algn="just"/>
            <a:endParaRPr lang="en-US" dirty="0">
              <a:solidFill>
                <a:srgbClr val="00FFCC"/>
              </a:solidFill>
            </a:endParaRPr>
          </a:p>
          <a:p>
            <a:pPr algn="just"/>
            <a:r>
              <a:rPr lang="bg-BG" dirty="0" smtClean="0">
                <a:solidFill>
                  <a:srgbClr val="00FFCC"/>
                </a:solidFill>
              </a:rPr>
              <a:t>Ако </a:t>
            </a:r>
            <a:r>
              <a:rPr lang="bg-BG" dirty="0" smtClean="0">
                <a:solidFill>
                  <a:srgbClr val="00FFCC"/>
                </a:solidFill>
              </a:rPr>
              <a:t>клиент</a:t>
            </a:r>
            <a:r>
              <a:rPr lang="bg-BG" dirty="0" smtClean="0">
                <a:solidFill>
                  <a:srgbClr val="00FFCC"/>
                </a:solidFill>
              </a:rPr>
              <a:t> </a:t>
            </a:r>
            <a:r>
              <a:rPr lang="bg-BG" dirty="0" smtClean="0">
                <a:solidFill>
                  <a:srgbClr val="00FFCC"/>
                </a:solidFill>
              </a:rPr>
              <a:t>1 е преди </a:t>
            </a:r>
            <a:r>
              <a:rPr lang="bg-BG" dirty="0" smtClean="0">
                <a:solidFill>
                  <a:srgbClr val="00FFCC"/>
                </a:solidFill>
              </a:rPr>
              <a:t>клиент</a:t>
            </a:r>
            <a:r>
              <a:rPr lang="bg-BG" dirty="0" smtClean="0">
                <a:solidFill>
                  <a:srgbClr val="00FFCC"/>
                </a:solidFill>
              </a:rPr>
              <a:t> </a:t>
            </a:r>
            <a:r>
              <a:rPr lang="bg-BG" dirty="0" smtClean="0">
                <a:solidFill>
                  <a:srgbClr val="00FFCC"/>
                </a:solidFill>
              </a:rPr>
              <a:t>2 то времето за чакане е:</a:t>
            </a:r>
          </a:p>
          <a:p>
            <a:pPr algn="just"/>
            <a:r>
              <a:rPr lang="en-US" dirty="0" smtClean="0">
                <a:solidFill>
                  <a:srgbClr val="00FFCC"/>
                </a:solidFill>
              </a:rPr>
              <a:t>max(W1,W2+T1)</a:t>
            </a:r>
          </a:p>
          <a:p>
            <a:pPr algn="just"/>
            <a:endParaRPr lang="en-US" dirty="0">
              <a:solidFill>
                <a:srgbClr val="00FFCC"/>
              </a:solidFill>
            </a:endParaRPr>
          </a:p>
          <a:p>
            <a:pPr algn="just"/>
            <a:r>
              <a:rPr lang="bg-BG" dirty="0" smtClean="0">
                <a:solidFill>
                  <a:srgbClr val="00FFCC"/>
                </a:solidFill>
              </a:rPr>
              <a:t>А наобратно:</a:t>
            </a:r>
          </a:p>
          <a:p>
            <a:pPr algn="just"/>
            <a:r>
              <a:rPr lang="en-US" dirty="0" smtClean="0">
                <a:solidFill>
                  <a:srgbClr val="00FFCC"/>
                </a:solidFill>
              </a:rPr>
              <a:t>max(W2,W1+T2)</a:t>
            </a:r>
            <a:endParaRPr lang="bg-BG" dirty="0" smtClean="0">
              <a:solidFill>
                <a:srgbClr val="00FFCC"/>
              </a:solidFill>
            </a:endParaRPr>
          </a:p>
          <a:p>
            <a:pPr algn="just"/>
            <a:endParaRPr lang="bg-BG" dirty="0">
              <a:solidFill>
                <a:srgbClr val="00FFCC"/>
              </a:solidFill>
            </a:endParaRPr>
          </a:p>
          <a:p>
            <a:pPr algn="just"/>
            <a:r>
              <a:rPr lang="bg-BG" dirty="0" smtClean="0">
                <a:solidFill>
                  <a:srgbClr val="00FFCC"/>
                </a:solidFill>
              </a:rPr>
              <a:t>Избираме реда, в който времето е по-малко.</a:t>
            </a:r>
            <a:endParaRPr lang="en-US" dirty="0" smtClean="0">
              <a:solidFill>
                <a:srgbClr val="00FFCC"/>
              </a:solidFill>
            </a:endParaRPr>
          </a:p>
        </p:txBody>
      </p:sp>
    </p:spTree>
    <p:extLst>
      <p:ext uri="{BB962C8B-B14F-4D97-AF65-F5344CB8AC3E}">
        <p14:creationId xmlns:p14="http://schemas.microsoft.com/office/powerpoint/2010/main" val="2876683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1724" y="1922107"/>
            <a:ext cx="3458204" cy="1200329"/>
          </a:xfrm>
          <a:prstGeom prst="rect">
            <a:avLst/>
          </a:prstGeom>
        </p:spPr>
        <p:txBody>
          <a:bodyPr wrap="square">
            <a:spAutoFit/>
          </a:bodyPr>
          <a:lstStyle/>
          <a:p>
            <a:r>
              <a:rPr lang="bg-BG" sz="3600" dirty="0" smtClean="0">
                <a:solidFill>
                  <a:srgbClr val="00FFCC"/>
                </a:solidFill>
              </a:rPr>
              <a:t>Бонус</a:t>
            </a:r>
          </a:p>
          <a:p>
            <a:r>
              <a:rPr lang="bg-BG" sz="3600" dirty="0" smtClean="0">
                <a:solidFill>
                  <a:srgbClr val="00FFCC"/>
                </a:solidFill>
              </a:rPr>
              <a:t>задачи</a:t>
            </a:r>
          </a:p>
        </p:txBody>
      </p:sp>
      <p:sp>
        <p:nvSpPr>
          <p:cNvPr id="3" name="Rectangle 2"/>
          <p:cNvSpPr/>
          <p:nvPr/>
        </p:nvSpPr>
        <p:spPr>
          <a:xfrm>
            <a:off x="734008" y="4813337"/>
            <a:ext cx="7523584" cy="923330"/>
          </a:xfrm>
          <a:prstGeom prst="rect">
            <a:avLst/>
          </a:prstGeom>
        </p:spPr>
        <p:txBody>
          <a:bodyPr wrap="square">
            <a:spAutoFit/>
          </a:bodyPr>
          <a:lstStyle/>
          <a:p>
            <a:pPr marL="285750" indent="-285750">
              <a:buFont typeface="Arial" panose="020B0604020202020204" pitchFamily="34" charset="0"/>
              <a:buChar char="•"/>
            </a:pPr>
            <a:r>
              <a:rPr lang="en-US" dirty="0">
                <a:solidFill>
                  <a:srgbClr val="00FFCC"/>
                </a:solidFill>
                <a:hlinkClick r:id="rId2"/>
              </a:rPr>
              <a:t>https://arena.olimpiici.com/#/</a:t>
            </a:r>
            <a:r>
              <a:rPr lang="en-US" dirty="0" smtClean="0">
                <a:solidFill>
                  <a:srgbClr val="00FFCC"/>
                </a:solidFill>
                <a:hlinkClick r:id="rId2"/>
              </a:rPr>
              <a:t>catalog/666/problem/101677</a:t>
            </a:r>
            <a:endParaRPr lang="en-US" dirty="0" smtClean="0">
              <a:solidFill>
                <a:srgbClr val="00FFCC"/>
              </a:solidFill>
            </a:endParaRPr>
          </a:p>
          <a:p>
            <a:pPr marL="285750" indent="-285750">
              <a:buFont typeface="Arial" panose="020B0604020202020204" pitchFamily="34" charset="0"/>
              <a:buChar char="•"/>
            </a:pPr>
            <a:r>
              <a:rPr lang="en-US" dirty="0">
                <a:solidFill>
                  <a:srgbClr val="00FFCC"/>
                </a:solidFill>
              </a:rPr>
              <a:t>https://</a:t>
            </a:r>
            <a:r>
              <a:rPr lang="en-US" dirty="0" smtClean="0">
                <a:solidFill>
                  <a:srgbClr val="00FFCC"/>
                </a:solidFill>
              </a:rPr>
              <a:t>oj.uz/problem/view/IOI25_festival</a:t>
            </a:r>
          </a:p>
          <a:p>
            <a:pPr marL="285750" indent="-285750">
              <a:buFont typeface="Arial" panose="020B0604020202020204" pitchFamily="34" charset="0"/>
              <a:buChar char="•"/>
            </a:pPr>
            <a:endParaRPr lang="en-US" dirty="0">
              <a:solidFill>
                <a:srgbClr val="00FFCC"/>
              </a:solidFill>
            </a:endParaRPr>
          </a:p>
        </p:txBody>
      </p:sp>
    </p:spTree>
    <p:extLst>
      <p:ext uri="{BB962C8B-B14F-4D97-AF65-F5344CB8AC3E}">
        <p14:creationId xmlns:p14="http://schemas.microsoft.com/office/powerpoint/2010/main" val="263001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0385" y="1968760"/>
            <a:ext cx="4142790" cy="1200329"/>
          </a:xfrm>
          <a:prstGeom prst="rect">
            <a:avLst/>
          </a:prstGeom>
        </p:spPr>
        <p:txBody>
          <a:bodyPr wrap="square">
            <a:spAutoFit/>
          </a:bodyPr>
          <a:lstStyle/>
          <a:p>
            <a:r>
              <a:rPr lang="bg-BG" sz="3600" dirty="0" smtClean="0">
                <a:solidFill>
                  <a:srgbClr val="00FFCC"/>
                </a:solidFill>
              </a:rPr>
              <a:t>Грийди в</a:t>
            </a:r>
          </a:p>
          <a:p>
            <a:r>
              <a:rPr lang="bg-BG" sz="3600" dirty="0" smtClean="0">
                <a:solidFill>
                  <a:srgbClr val="00FFCC"/>
                </a:solidFill>
              </a:rPr>
              <a:t>мултивселената</a:t>
            </a:r>
            <a:endParaRPr lang="bg-BG" sz="3600" dirty="0" smtClean="0">
              <a:solidFill>
                <a:srgbClr val="00FFCC"/>
              </a:solidFill>
            </a:endParaRPr>
          </a:p>
        </p:txBody>
      </p:sp>
      <p:sp>
        <p:nvSpPr>
          <p:cNvPr id="3" name="Rectangle 2"/>
          <p:cNvSpPr/>
          <p:nvPr/>
        </p:nvSpPr>
        <p:spPr>
          <a:xfrm>
            <a:off x="648136" y="4552080"/>
            <a:ext cx="7523584" cy="1754326"/>
          </a:xfrm>
          <a:prstGeom prst="rect">
            <a:avLst/>
          </a:prstGeom>
        </p:spPr>
        <p:txBody>
          <a:bodyPr wrap="square">
            <a:spAutoFit/>
          </a:bodyPr>
          <a:lstStyle/>
          <a:p>
            <a:r>
              <a:rPr lang="en-US" dirty="0" smtClean="0">
                <a:solidFill>
                  <a:srgbClr val="00FFCC"/>
                </a:solidFill>
              </a:rPr>
              <a:t>A</a:t>
            </a:r>
            <a:r>
              <a:rPr lang="bg-BG" dirty="0" smtClean="0">
                <a:solidFill>
                  <a:srgbClr val="00FFCC"/>
                </a:solidFill>
              </a:rPr>
              <a:t>ко ви е интересно какво е „грийди в мултивселената“ по-известно като </a:t>
            </a:r>
            <a:r>
              <a:rPr lang="en-US" dirty="0" smtClean="0">
                <a:solidFill>
                  <a:srgbClr val="00FFCC"/>
                </a:solidFill>
              </a:rPr>
              <a:t>beam search</a:t>
            </a:r>
            <a:r>
              <a:rPr lang="bg-BG" dirty="0">
                <a:solidFill>
                  <a:srgbClr val="00FFCC"/>
                </a:solidFill>
              </a:rPr>
              <a:t> </a:t>
            </a:r>
            <a:r>
              <a:rPr lang="bg-BG" dirty="0" smtClean="0">
                <a:solidFill>
                  <a:srgbClr val="00FFCC"/>
                </a:solidFill>
              </a:rPr>
              <a:t>и как е полезно в маратонски задачи може да погледнете тук:</a:t>
            </a:r>
          </a:p>
          <a:p>
            <a:endParaRPr lang="bg-BG" dirty="0">
              <a:solidFill>
                <a:srgbClr val="00FFCC"/>
              </a:solidFill>
            </a:endParaRPr>
          </a:p>
          <a:p>
            <a:r>
              <a:rPr lang="en-US" dirty="0">
                <a:solidFill>
                  <a:srgbClr val="00FFCC"/>
                </a:solidFill>
              </a:rPr>
              <a:t>https://www.geeksforgeeks.org/machine-learning/introduction-to-beam-search-algorithm/</a:t>
            </a:r>
            <a:endParaRPr lang="en-US" dirty="0">
              <a:solidFill>
                <a:srgbClr val="00FFCC"/>
              </a:solidFill>
            </a:endParaRPr>
          </a:p>
        </p:txBody>
      </p:sp>
    </p:spTree>
    <p:extLst>
      <p:ext uri="{BB962C8B-B14F-4D97-AF65-F5344CB8AC3E}">
        <p14:creationId xmlns:p14="http://schemas.microsoft.com/office/powerpoint/2010/main" val="4272468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35195" y="2270681"/>
            <a:ext cx="6542143" cy="2429163"/>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bg-BG" sz="7200" b="0" i="1" dirty="0" smtClean="0">
                <a:gradFill>
                  <a:gsLst>
                    <a:gs pos="0">
                      <a:schemeClr val="accent2">
                        <a:lumMod val="75000"/>
                      </a:schemeClr>
                    </a:gs>
                    <a:gs pos="100000">
                      <a:schemeClr val="accent1">
                        <a:lumMod val="60000"/>
                        <a:lumOff val="40000"/>
                      </a:schemeClr>
                    </a:gs>
                  </a:gsLst>
                  <a:lin ang="5400000" scaled="1"/>
                </a:gradFill>
                <a:effectLst>
                  <a:outerShdw blurRad="38100" dist="38100" dir="2700000" algn="tl">
                    <a:srgbClr val="000000">
                      <a:alpha val="43137"/>
                    </a:srgbClr>
                  </a:outerShdw>
                </a:effectLst>
              </a:rPr>
              <a:t>Благодаря за вниманието!</a:t>
            </a:r>
            <a:endParaRPr lang="en-US" sz="7200" b="0" i="1" dirty="0">
              <a:gradFill>
                <a:gsLst>
                  <a:gs pos="0">
                    <a:schemeClr val="accent2">
                      <a:lumMod val="75000"/>
                    </a:schemeClr>
                  </a:gs>
                  <a:gs pos="100000">
                    <a:schemeClr val="accent1">
                      <a:lumMod val="60000"/>
                      <a:lumOff val="40000"/>
                    </a:schemeClr>
                  </a:gs>
                </a:gsLst>
                <a:lin ang="5400000" scaled="1"/>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3406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00" y="426118"/>
            <a:ext cx="6330864" cy="970450"/>
          </a:xfrm>
        </p:spPr>
        <p:txBody>
          <a:bodyPr/>
          <a:lstStyle/>
          <a:p>
            <a:pPr algn="ctr"/>
            <a:r>
              <a:rPr lang="bg-BG" sz="4800" b="0" i="1" dirty="0" smtClean="0">
                <a:gradFill>
                  <a:gsLst>
                    <a:gs pos="0">
                      <a:schemeClr val="accent2">
                        <a:lumMod val="75000"/>
                      </a:schemeClr>
                    </a:gs>
                    <a:gs pos="100000">
                      <a:schemeClr val="accent1">
                        <a:lumMod val="60000"/>
                        <a:lumOff val="40000"/>
                      </a:schemeClr>
                    </a:gs>
                  </a:gsLst>
                  <a:lin ang="5400000" scaled="1"/>
                </a:gradFill>
                <a:effectLst>
                  <a:outerShdw blurRad="38100" dist="38100" dir="2700000" algn="tl">
                    <a:srgbClr val="000000">
                      <a:alpha val="43137"/>
                    </a:srgbClr>
                  </a:outerShdw>
                </a:effectLst>
              </a:rPr>
              <a:t>Стандартно грийди</a:t>
            </a:r>
            <a:endParaRPr lang="en-US" sz="4800" dirty="0"/>
          </a:p>
        </p:txBody>
      </p:sp>
      <p:sp>
        <p:nvSpPr>
          <p:cNvPr id="3" name="TextBox 2"/>
          <p:cNvSpPr txBox="1"/>
          <p:nvPr/>
        </p:nvSpPr>
        <p:spPr>
          <a:xfrm>
            <a:off x="305952" y="2160976"/>
            <a:ext cx="5290406" cy="4247317"/>
          </a:xfrm>
          <a:prstGeom prst="rect">
            <a:avLst/>
          </a:prstGeom>
          <a:noFill/>
        </p:spPr>
        <p:txBody>
          <a:bodyPr wrap="square" rtlCol="0">
            <a:spAutoFit/>
          </a:bodyPr>
          <a:lstStyle/>
          <a:p>
            <a:pPr algn="just"/>
            <a:r>
              <a:rPr lang="ru-RU" dirty="0" smtClean="0">
                <a:solidFill>
                  <a:srgbClr val="00FFCC"/>
                </a:solidFill>
              </a:rPr>
              <a:t>Структура на задачите:</a:t>
            </a:r>
          </a:p>
          <a:p>
            <a:pPr algn="just"/>
            <a:endParaRPr lang="ru-RU" dirty="0" smtClean="0">
              <a:solidFill>
                <a:srgbClr val="00FFCC"/>
              </a:solidFill>
            </a:endParaRPr>
          </a:p>
          <a:p>
            <a:pPr algn="just"/>
            <a:r>
              <a:rPr lang="ru-RU" dirty="0" smtClean="0">
                <a:solidFill>
                  <a:srgbClr val="00FFCC"/>
                </a:solidFill>
              </a:rPr>
              <a:t>Даден е обект, върху който трябва да се приложат някакъв брой еднакви операции. Целта е накрая</a:t>
            </a:r>
            <a:r>
              <a:rPr lang="en-US" dirty="0" smtClean="0">
                <a:solidFill>
                  <a:srgbClr val="00FFCC"/>
                </a:solidFill>
              </a:rPr>
              <a:t> </a:t>
            </a:r>
            <a:r>
              <a:rPr lang="bg-BG" dirty="0" smtClean="0">
                <a:solidFill>
                  <a:srgbClr val="00FFCC"/>
                </a:solidFill>
              </a:rPr>
              <a:t>някаква</a:t>
            </a:r>
            <a:r>
              <a:rPr lang="ru-RU" dirty="0" smtClean="0">
                <a:solidFill>
                  <a:srgbClr val="00FFCC"/>
                </a:solidFill>
              </a:rPr>
              <a:t> оценка за обекта или операциите (дефинирана в условието) да бъде минимизирана / максимизирана. </a:t>
            </a:r>
          </a:p>
          <a:p>
            <a:pPr algn="just"/>
            <a:endParaRPr lang="ru-RU" dirty="0" smtClean="0">
              <a:solidFill>
                <a:srgbClr val="00FFCC"/>
              </a:solidFill>
            </a:endParaRPr>
          </a:p>
          <a:p>
            <a:pPr algn="just"/>
            <a:r>
              <a:rPr lang="ru-RU" dirty="0" smtClean="0">
                <a:solidFill>
                  <a:srgbClr val="00FFCC"/>
                </a:solidFill>
              </a:rPr>
              <a:t>Структура на решенията:</a:t>
            </a:r>
          </a:p>
          <a:p>
            <a:pPr algn="just"/>
            <a:endParaRPr lang="ru-RU" dirty="0" smtClean="0">
              <a:solidFill>
                <a:srgbClr val="00FFCC"/>
              </a:solidFill>
            </a:endParaRPr>
          </a:p>
          <a:p>
            <a:pPr algn="just"/>
            <a:r>
              <a:rPr lang="ru-RU" dirty="0" smtClean="0">
                <a:solidFill>
                  <a:srgbClr val="00FFCC"/>
                </a:solidFill>
              </a:rPr>
              <a:t>Фокусираме се върху една операция и решаваме задачата само за нея (често това е тривиално). След това прилагаме същата логика за множество операции поотделно.</a:t>
            </a:r>
          </a:p>
        </p:txBody>
      </p:sp>
      <p:sp>
        <p:nvSpPr>
          <p:cNvPr id="6" name="Rounded Rectangle 5"/>
          <p:cNvSpPr/>
          <p:nvPr/>
        </p:nvSpPr>
        <p:spPr>
          <a:xfrm>
            <a:off x="6674555" y="1978429"/>
            <a:ext cx="3971365" cy="582706"/>
          </a:xfrm>
          <a:prstGeom prst="roundRect">
            <a:avLst/>
          </a:prstGeom>
          <a:solidFill>
            <a:srgbClr val="262626"/>
          </a:solidFill>
          <a:ln>
            <a:solidFill>
              <a:srgbClr val="40E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smtClean="0">
                <a:ln>
                  <a:solidFill>
                    <a:srgbClr val="40E482"/>
                  </a:solidFill>
                </a:ln>
              </a:rPr>
              <a:t>Цяла задача</a:t>
            </a:r>
            <a:endParaRPr lang="en-US" dirty="0">
              <a:ln>
                <a:solidFill>
                  <a:srgbClr val="40E482"/>
                </a:solidFill>
              </a:ln>
            </a:endParaRPr>
          </a:p>
        </p:txBody>
      </p:sp>
      <p:cxnSp>
        <p:nvCxnSpPr>
          <p:cNvPr id="7" name="Straight Connector 6"/>
          <p:cNvCxnSpPr>
            <a:stCxn id="6" idx="2"/>
            <a:endCxn id="10" idx="0"/>
          </p:cNvCxnSpPr>
          <p:nvPr/>
        </p:nvCxnSpPr>
        <p:spPr>
          <a:xfrm flipH="1">
            <a:off x="8660237" y="2561135"/>
            <a:ext cx="1" cy="659315"/>
          </a:xfrm>
          <a:prstGeom prst="line">
            <a:avLst/>
          </a:prstGeom>
          <a:ln w="19050">
            <a:solidFill>
              <a:srgbClr val="40E482"/>
            </a:solidFill>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8308537" y="3220450"/>
            <a:ext cx="703399" cy="582706"/>
          </a:xfrm>
          <a:prstGeom prst="roundRect">
            <a:avLst/>
          </a:prstGeom>
          <a:solidFill>
            <a:srgbClr val="262626"/>
          </a:solidFill>
          <a:ln>
            <a:solidFill>
              <a:srgbClr val="40E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ln>
                  <a:solidFill>
                    <a:srgbClr val="40E482"/>
                  </a:solidFill>
                </a:ln>
              </a:rPr>
              <a:t>!</a:t>
            </a:r>
            <a:endParaRPr lang="en-US" dirty="0">
              <a:ln>
                <a:solidFill>
                  <a:srgbClr val="40E482"/>
                </a:solidFill>
              </a:ln>
            </a:endParaRPr>
          </a:p>
        </p:txBody>
      </p:sp>
      <p:cxnSp>
        <p:nvCxnSpPr>
          <p:cNvPr id="23" name="Straight Connector 22"/>
          <p:cNvCxnSpPr>
            <a:endCxn id="24" idx="0"/>
          </p:cNvCxnSpPr>
          <p:nvPr/>
        </p:nvCxnSpPr>
        <p:spPr>
          <a:xfrm flipH="1">
            <a:off x="7605140" y="2561135"/>
            <a:ext cx="1" cy="659315"/>
          </a:xfrm>
          <a:prstGeom prst="line">
            <a:avLst/>
          </a:prstGeom>
          <a:ln w="19050">
            <a:solidFill>
              <a:srgbClr val="40E482"/>
            </a:solidFill>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7253440" y="3220450"/>
            <a:ext cx="703399" cy="582706"/>
          </a:xfrm>
          <a:prstGeom prst="roundRect">
            <a:avLst/>
          </a:prstGeom>
          <a:solidFill>
            <a:srgbClr val="262626"/>
          </a:solidFill>
          <a:ln>
            <a:solidFill>
              <a:srgbClr val="40E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ln>
                  <a:solidFill>
                    <a:srgbClr val="40E482"/>
                  </a:solidFill>
                </a:ln>
              </a:rPr>
              <a:t>!</a:t>
            </a:r>
            <a:endParaRPr lang="en-US" dirty="0">
              <a:ln>
                <a:solidFill>
                  <a:srgbClr val="40E482"/>
                </a:solidFill>
              </a:ln>
            </a:endParaRPr>
          </a:p>
        </p:txBody>
      </p:sp>
      <p:cxnSp>
        <p:nvCxnSpPr>
          <p:cNvPr id="25" name="Straight Connector 24"/>
          <p:cNvCxnSpPr>
            <a:endCxn id="26" idx="0"/>
          </p:cNvCxnSpPr>
          <p:nvPr/>
        </p:nvCxnSpPr>
        <p:spPr>
          <a:xfrm flipH="1">
            <a:off x="6496463" y="2561135"/>
            <a:ext cx="405280" cy="659315"/>
          </a:xfrm>
          <a:prstGeom prst="line">
            <a:avLst/>
          </a:prstGeom>
          <a:ln w="19050">
            <a:solidFill>
              <a:srgbClr val="40E482"/>
            </a:solidFill>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6144763" y="3220450"/>
            <a:ext cx="703399" cy="582706"/>
          </a:xfrm>
          <a:prstGeom prst="roundRect">
            <a:avLst/>
          </a:prstGeom>
          <a:solidFill>
            <a:srgbClr val="262626"/>
          </a:solidFill>
          <a:ln>
            <a:solidFill>
              <a:srgbClr val="40E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ln>
                  <a:solidFill>
                    <a:srgbClr val="40E482"/>
                  </a:solidFill>
                </a:ln>
              </a:rPr>
              <a:t>!</a:t>
            </a:r>
            <a:endParaRPr lang="en-US" dirty="0">
              <a:ln>
                <a:solidFill>
                  <a:srgbClr val="40E482"/>
                </a:solidFill>
              </a:ln>
            </a:endParaRPr>
          </a:p>
        </p:txBody>
      </p:sp>
      <p:cxnSp>
        <p:nvCxnSpPr>
          <p:cNvPr id="28" name="Straight Connector 27"/>
          <p:cNvCxnSpPr>
            <a:endCxn id="29" idx="0"/>
          </p:cNvCxnSpPr>
          <p:nvPr/>
        </p:nvCxnSpPr>
        <p:spPr>
          <a:xfrm flipH="1">
            <a:off x="9715333" y="2561135"/>
            <a:ext cx="1" cy="659315"/>
          </a:xfrm>
          <a:prstGeom prst="line">
            <a:avLst/>
          </a:prstGeom>
          <a:ln w="19050">
            <a:solidFill>
              <a:srgbClr val="40E482"/>
            </a:solidFill>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9363633" y="3220450"/>
            <a:ext cx="703399" cy="582706"/>
          </a:xfrm>
          <a:prstGeom prst="roundRect">
            <a:avLst/>
          </a:prstGeom>
          <a:solidFill>
            <a:srgbClr val="262626"/>
          </a:solidFill>
          <a:ln>
            <a:solidFill>
              <a:srgbClr val="40E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ln>
                  <a:solidFill>
                    <a:srgbClr val="40E482"/>
                  </a:solidFill>
                </a:ln>
              </a:rPr>
              <a:t>!</a:t>
            </a:r>
            <a:endParaRPr lang="en-US" dirty="0">
              <a:ln>
                <a:solidFill>
                  <a:srgbClr val="40E482"/>
                </a:solidFill>
              </a:ln>
            </a:endParaRPr>
          </a:p>
        </p:txBody>
      </p:sp>
      <p:cxnSp>
        <p:nvCxnSpPr>
          <p:cNvPr id="30" name="Straight Connector 29"/>
          <p:cNvCxnSpPr>
            <a:endCxn id="31" idx="0"/>
          </p:cNvCxnSpPr>
          <p:nvPr/>
        </p:nvCxnSpPr>
        <p:spPr>
          <a:xfrm>
            <a:off x="10327341" y="2561135"/>
            <a:ext cx="443088" cy="659315"/>
          </a:xfrm>
          <a:prstGeom prst="line">
            <a:avLst/>
          </a:prstGeom>
          <a:ln w="19050">
            <a:solidFill>
              <a:srgbClr val="40E482"/>
            </a:solidFill>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10418729" y="3220450"/>
            <a:ext cx="703399" cy="582706"/>
          </a:xfrm>
          <a:prstGeom prst="roundRect">
            <a:avLst/>
          </a:prstGeom>
          <a:solidFill>
            <a:srgbClr val="262626"/>
          </a:solidFill>
          <a:ln>
            <a:solidFill>
              <a:srgbClr val="40E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ln>
                  <a:solidFill>
                    <a:srgbClr val="40E482"/>
                  </a:solidFill>
                </a:ln>
              </a:rPr>
              <a:t>!</a:t>
            </a:r>
            <a:endParaRPr lang="en-US" dirty="0">
              <a:ln>
                <a:solidFill>
                  <a:srgbClr val="40E482"/>
                </a:solidFill>
              </a:ln>
            </a:endParaRPr>
          </a:p>
        </p:txBody>
      </p:sp>
      <p:sp>
        <p:nvSpPr>
          <p:cNvPr id="50" name="Rectangle 49"/>
          <p:cNvSpPr/>
          <p:nvPr/>
        </p:nvSpPr>
        <p:spPr>
          <a:xfrm>
            <a:off x="6823033" y="3809506"/>
            <a:ext cx="3674404" cy="369332"/>
          </a:xfrm>
          <a:prstGeom prst="rect">
            <a:avLst/>
          </a:prstGeom>
        </p:spPr>
        <p:txBody>
          <a:bodyPr wrap="none">
            <a:spAutoFit/>
          </a:bodyPr>
          <a:lstStyle/>
          <a:p>
            <a:r>
              <a:rPr lang="ru-RU" dirty="0" smtClean="0">
                <a:solidFill>
                  <a:srgbClr val="00FFCC"/>
                </a:solidFill>
              </a:rPr>
              <a:t>Серия от състояния на обекта</a:t>
            </a:r>
            <a:endParaRPr lang="en-US" dirty="0"/>
          </a:p>
        </p:txBody>
      </p:sp>
      <p:sp>
        <p:nvSpPr>
          <p:cNvPr id="51" name="Rounded Rectangle 50"/>
          <p:cNvSpPr/>
          <p:nvPr/>
        </p:nvSpPr>
        <p:spPr>
          <a:xfrm>
            <a:off x="8308537" y="5123156"/>
            <a:ext cx="703399" cy="582706"/>
          </a:xfrm>
          <a:prstGeom prst="roundRect">
            <a:avLst/>
          </a:prstGeom>
          <a:solidFill>
            <a:srgbClr val="262626"/>
          </a:solidFill>
          <a:ln>
            <a:solidFill>
              <a:srgbClr val="40E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ln>
                  <a:solidFill>
                    <a:srgbClr val="40E482"/>
                  </a:solidFill>
                </a:ln>
              </a:rPr>
              <a:t>!</a:t>
            </a:r>
            <a:endParaRPr lang="en-US" dirty="0">
              <a:ln>
                <a:solidFill>
                  <a:srgbClr val="40E482"/>
                </a:solidFill>
              </a:ln>
            </a:endParaRPr>
          </a:p>
        </p:txBody>
      </p:sp>
      <p:sp>
        <p:nvSpPr>
          <p:cNvPr id="52" name="Rounded Rectangle 51"/>
          <p:cNvSpPr/>
          <p:nvPr/>
        </p:nvSpPr>
        <p:spPr>
          <a:xfrm>
            <a:off x="7253440" y="5123156"/>
            <a:ext cx="703399" cy="582706"/>
          </a:xfrm>
          <a:prstGeom prst="roundRect">
            <a:avLst/>
          </a:prstGeom>
          <a:solidFill>
            <a:srgbClr val="262626"/>
          </a:solidFill>
          <a:ln>
            <a:solidFill>
              <a:srgbClr val="40E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ln>
                  <a:solidFill>
                    <a:srgbClr val="40E482"/>
                  </a:solidFill>
                </a:ln>
              </a:rPr>
              <a:t>!</a:t>
            </a:r>
            <a:endParaRPr lang="en-US" dirty="0">
              <a:ln>
                <a:solidFill>
                  <a:srgbClr val="40E482"/>
                </a:solidFill>
              </a:ln>
            </a:endParaRPr>
          </a:p>
        </p:txBody>
      </p:sp>
      <p:sp>
        <p:nvSpPr>
          <p:cNvPr id="53" name="Rounded Rectangle 52"/>
          <p:cNvSpPr/>
          <p:nvPr/>
        </p:nvSpPr>
        <p:spPr>
          <a:xfrm>
            <a:off x="6144763" y="5123156"/>
            <a:ext cx="703399" cy="582706"/>
          </a:xfrm>
          <a:prstGeom prst="roundRect">
            <a:avLst/>
          </a:prstGeom>
          <a:solidFill>
            <a:srgbClr val="262626"/>
          </a:solidFill>
          <a:ln>
            <a:solidFill>
              <a:srgbClr val="40E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ln>
                  <a:solidFill>
                    <a:srgbClr val="40E482"/>
                  </a:solidFill>
                </a:ln>
              </a:rPr>
              <a:t>!</a:t>
            </a:r>
            <a:endParaRPr lang="en-US" dirty="0">
              <a:ln>
                <a:solidFill>
                  <a:srgbClr val="40E482"/>
                </a:solidFill>
              </a:ln>
            </a:endParaRPr>
          </a:p>
        </p:txBody>
      </p:sp>
      <p:sp>
        <p:nvSpPr>
          <p:cNvPr id="54" name="Rounded Rectangle 53"/>
          <p:cNvSpPr/>
          <p:nvPr/>
        </p:nvSpPr>
        <p:spPr>
          <a:xfrm>
            <a:off x="9363633" y="5123156"/>
            <a:ext cx="703399" cy="582706"/>
          </a:xfrm>
          <a:prstGeom prst="roundRect">
            <a:avLst/>
          </a:prstGeom>
          <a:solidFill>
            <a:srgbClr val="262626"/>
          </a:solidFill>
          <a:ln>
            <a:solidFill>
              <a:srgbClr val="40E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ln>
                  <a:solidFill>
                    <a:srgbClr val="40E482"/>
                  </a:solidFill>
                </a:ln>
              </a:rPr>
              <a:t>!</a:t>
            </a:r>
            <a:endParaRPr lang="en-US" dirty="0">
              <a:ln>
                <a:solidFill>
                  <a:srgbClr val="40E482"/>
                </a:solidFill>
              </a:ln>
            </a:endParaRPr>
          </a:p>
        </p:txBody>
      </p:sp>
      <p:sp>
        <p:nvSpPr>
          <p:cNvPr id="55" name="Rounded Rectangle 54"/>
          <p:cNvSpPr/>
          <p:nvPr/>
        </p:nvSpPr>
        <p:spPr>
          <a:xfrm>
            <a:off x="10418729" y="5123156"/>
            <a:ext cx="703399" cy="582706"/>
          </a:xfrm>
          <a:prstGeom prst="roundRect">
            <a:avLst/>
          </a:prstGeom>
          <a:solidFill>
            <a:srgbClr val="262626"/>
          </a:solidFill>
          <a:ln>
            <a:solidFill>
              <a:srgbClr val="40E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ln>
                  <a:solidFill>
                    <a:srgbClr val="40E482"/>
                  </a:solidFill>
                </a:ln>
              </a:rPr>
              <a:t>!</a:t>
            </a:r>
            <a:endParaRPr lang="en-US" dirty="0">
              <a:ln>
                <a:solidFill>
                  <a:srgbClr val="40E482"/>
                </a:solidFill>
              </a:ln>
            </a:endParaRPr>
          </a:p>
        </p:txBody>
      </p:sp>
      <p:cxnSp>
        <p:nvCxnSpPr>
          <p:cNvPr id="57" name="Curved Connector 56"/>
          <p:cNvCxnSpPr>
            <a:stCxn id="53" idx="0"/>
            <a:endCxn id="52" idx="0"/>
          </p:cNvCxnSpPr>
          <p:nvPr/>
        </p:nvCxnSpPr>
        <p:spPr>
          <a:xfrm rot="5400000" flipH="1" flipV="1">
            <a:off x="7050801" y="4568818"/>
            <a:ext cx="12700" cy="1108677"/>
          </a:xfrm>
          <a:prstGeom prst="curvedConnector3">
            <a:avLst>
              <a:gd name="adj1" fmla="val 2082346"/>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4" name="Curved Connector 63"/>
          <p:cNvCxnSpPr>
            <a:stCxn id="52" idx="0"/>
            <a:endCxn id="51" idx="0"/>
          </p:cNvCxnSpPr>
          <p:nvPr/>
        </p:nvCxnSpPr>
        <p:spPr>
          <a:xfrm rot="5400000" flipH="1" flipV="1">
            <a:off x="8132688" y="4595608"/>
            <a:ext cx="12700" cy="1055097"/>
          </a:xfrm>
          <a:prstGeom prst="curvedConnector3">
            <a:avLst>
              <a:gd name="adj1" fmla="val 187059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6" name="Curved Connector 65"/>
          <p:cNvCxnSpPr/>
          <p:nvPr/>
        </p:nvCxnSpPr>
        <p:spPr>
          <a:xfrm rot="5400000" flipH="1" flipV="1">
            <a:off x="9181434" y="4595608"/>
            <a:ext cx="12700" cy="1055097"/>
          </a:xfrm>
          <a:prstGeom prst="curvedConnector3">
            <a:avLst>
              <a:gd name="adj1" fmla="val 187059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7" name="Curved Connector 66"/>
          <p:cNvCxnSpPr/>
          <p:nvPr/>
        </p:nvCxnSpPr>
        <p:spPr>
          <a:xfrm rot="5400000" flipH="1" flipV="1">
            <a:off x="10263321" y="4552943"/>
            <a:ext cx="12700" cy="1108677"/>
          </a:xfrm>
          <a:prstGeom prst="curvedConnector3">
            <a:avLst>
              <a:gd name="adj1" fmla="val 2082346"/>
            </a:avLst>
          </a:prstGeom>
          <a:ln>
            <a:tailEnd type="triangle"/>
          </a:ln>
        </p:spPr>
        <p:style>
          <a:lnRef idx="1">
            <a:schemeClr val="accent2"/>
          </a:lnRef>
          <a:fillRef idx="0">
            <a:schemeClr val="accent2"/>
          </a:fillRef>
          <a:effectRef idx="0">
            <a:schemeClr val="accent2"/>
          </a:effectRef>
          <a:fontRef idx="minor">
            <a:schemeClr val="tx1"/>
          </a:fontRef>
        </p:style>
      </p:cxnSp>
      <p:sp>
        <p:nvSpPr>
          <p:cNvPr id="68" name="Rectangle 67"/>
          <p:cNvSpPr/>
          <p:nvPr/>
        </p:nvSpPr>
        <p:spPr>
          <a:xfrm>
            <a:off x="7057151" y="4455218"/>
            <a:ext cx="3161443" cy="369332"/>
          </a:xfrm>
          <a:prstGeom prst="rect">
            <a:avLst/>
          </a:prstGeom>
        </p:spPr>
        <p:txBody>
          <a:bodyPr wrap="none">
            <a:spAutoFit/>
          </a:bodyPr>
          <a:lstStyle/>
          <a:p>
            <a:r>
              <a:rPr lang="ru-RU" dirty="0" smtClean="0">
                <a:solidFill>
                  <a:srgbClr val="00FFCC"/>
                </a:solidFill>
              </a:rPr>
              <a:t>Серия от локални избори</a:t>
            </a:r>
          </a:p>
        </p:txBody>
      </p:sp>
      <p:sp>
        <p:nvSpPr>
          <p:cNvPr id="69" name="Rounded Rectangle 68"/>
          <p:cNvSpPr/>
          <p:nvPr/>
        </p:nvSpPr>
        <p:spPr>
          <a:xfrm>
            <a:off x="6674552" y="6026201"/>
            <a:ext cx="3971365" cy="582706"/>
          </a:xfrm>
          <a:prstGeom prst="roundRect">
            <a:avLst/>
          </a:prstGeom>
          <a:solidFill>
            <a:srgbClr val="262626"/>
          </a:solidFill>
          <a:ln>
            <a:solidFill>
              <a:srgbClr val="40E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smtClean="0">
                <a:ln>
                  <a:solidFill>
                    <a:srgbClr val="40E482"/>
                  </a:solidFill>
                </a:ln>
              </a:rPr>
              <a:t>Глобално решение</a:t>
            </a:r>
            <a:endParaRPr lang="en-US" dirty="0">
              <a:ln>
                <a:solidFill>
                  <a:srgbClr val="40E482"/>
                </a:solidFill>
              </a:ln>
            </a:endParaRPr>
          </a:p>
        </p:txBody>
      </p:sp>
      <p:cxnSp>
        <p:nvCxnSpPr>
          <p:cNvPr id="70" name="Straight Connector 69"/>
          <p:cNvCxnSpPr>
            <a:stCxn id="51" idx="2"/>
            <a:endCxn id="69" idx="0"/>
          </p:cNvCxnSpPr>
          <p:nvPr/>
        </p:nvCxnSpPr>
        <p:spPr>
          <a:xfrm flipH="1">
            <a:off x="8660235" y="5705862"/>
            <a:ext cx="2" cy="320339"/>
          </a:xfrm>
          <a:prstGeom prst="line">
            <a:avLst/>
          </a:prstGeom>
          <a:ln w="19050">
            <a:solidFill>
              <a:srgbClr val="40E48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52" idx="2"/>
          </p:cNvCxnSpPr>
          <p:nvPr/>
        </p:nvCxnSpPr>
        <p:spPr>
          <a:xfrm>
            <a:off x="7605140" y="5705862"/>
            <a:ext cx="0" cy="329863"/>
          </a:xfrm>
          <a:prstGeom prst="line">
            <a:avLst/>
          </a:prstGeom>
          <a:ln w="19050">
            <a:solidFill>
              <a:srgbClr val="40E48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53" idx="2"/>
          </p:cNvCxnSpPr>
          <p:nvPr/>
        </p:nvCxnSpPr>
        <p:spPr>
          <a:xfrm flipH="1" flipV="1">
            <a:off x="6496463" y="5705862"/>
            <a:ext cx="405280" cy="329863"/>
          </a:xfrm>
          <a:prstGeom prst="line">
            <a:avLst/>
          </a:prstGeom>
          <a:ln w="19050">
            <a:solidFill>
              <a:srgbClr val="40E48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54" idx="2"/>
          </p:cNvCxnSpPr>
          <p:nvPr/>
        </p:nvCxnSpPr>
        <p:spPr>
          <a:xfrm flipH="1">
            <a:off x="9715331" y="5705862"/>
            <a:ext cx="2" cy="320339"/>
          </a:xfrm>
          <a:prstGeom prst="line">
            <a:avLst/>
          </a:prstGeom>
          <a:ln w="19050">
            <a:solidFill>
              <a:srgbClr val="40E48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55" idx="2"/>
          </p:cNvCxnSpPr>
          <p:nvPr/>
        </p:nvCxnSpPr>
        <p:spPr>
          <a:xfrm flipH="1">
            <a:off x="10391939" y="5705862"/>
            <a:ext cx="378490" cy="329863"/>
          </a:xfrm>
          <a:prstGeom prst="line">
            <a:avLst/>
          </a:prstGeom>
          <a:ln w="19050">
            <a:solidFill>
              <a:srgbClr val="40E4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8601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par>
                                <p:cTn id="14" presetID="6" presetClass="entr" presetSubtype="16"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circle(in)">
                                      <p:cBhvr>
                                        <p:cTn id="16" dur="2000"/>
                                        <p:tgtEl>
                                          <p:spTgt spid="2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circle(in)">
                                      <p:cBhvr>
                                        <p:cTn id="19" dur="2000"/>
                                        <p:tgtEl>
                                          <p:spTgt spid="24"/>
                                        </p:tgtEl>
                                      </p:cBhvr>
                                    </p:animEffect>
                                  </p:childTnLst>
                                </p:cTn>
                              </p:par>
                              <p:par>
                                <p:cTn id="20" presetID="6"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circle(in)">
                                      <p:cBhvr>
                                        <p:cTn id="22" dur="2000"/>
                                        <p:tgtEl>
                                          <p:spTgt spid="2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circle(in)">
                                      <p:cBhvr>
                                        <p:cTn id="25" dur="2000"/>
                                        <p:tgtEl>
                                          <p:spTgt spid="26"/>
                                        </p:tgtEl>
                                      </p:cBhvr>
                                    </p:animEffect>
                                  </p:childTnLst>
                                </p:cTn>
                              </p:par>
                              <p:par>
                                <p:cTn id="26" presetID="6" presetClass="entr" presetSubtype="16"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circle(in)">
                                      <p:cBhvr>
                                        <p:cTn id="28" dur="2000"/>
                                        <p:tgtEl>
                                          <p:spTgt spid="28"/>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circle(in)">
                                      <p:cBhvr>
                                        <p:cTn id="31" dur="2000"/>
                                        <p:tgtEl>
                                          <p:spTgt spid="29"/>
                                        </p:tgtEl>
                                      </p:cBhvr>
                                    </p:animEffect>
                                  </p:childTnLst>
                                </p:cTn>
                              </p:par>
                              <p:par>
                                <p:cTn id="32" presetID="6" presetClass="entr" presetSubtype="16"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circle(in)">
                                      <p:cBhvr>
                                        <p:cTn id="34" dur="2000"/>
                                        <p:tgtEl>
                                          <p:spTgt spid="30"/>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circle(in)">
                                      <p:cBhvr>
                                        <p:cTn id="37" dur="2000"/>
                                        <p:tgtEl>
                                          <p:spTgt spid="31"/>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circle(in)">
                                      <p:cBhvr>
                                        <p:cTn id="40" dur="2000"/>
                                        <p:tgtEl>
                                          <p:spTgt spid="50"/>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circle(in)">
                                      <p:cBhvr>
                                        <p:cTn id="45" dur="2000"/>
                                        <p:tgtEl>
                                          <p:spTgt spid="51"/>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circle(in)">
                                      <p:cBhvr>
                                        <p:cTn id="48" dur="2000"/>
                                        <p:tgtEl>
                                          <p:spTgt spid="52"/>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circle(in)">
                                      <p:cBhvr>
                                        <p:cTn id="51" dur="2000"/>
                                        <p:tgtEl>
                                          <p:spTgt spid="53"/>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circle(in)">
                                      <p:cBhvr>
                                        <p:cTn id="54" dur="2000"/>
                                        <p:tgtEl>
                                          <p:spTgt spid="54"/>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circle(in)">
                                      <p:cBhvr>
                                        <p:cTn id="57" dur="2000"/>
                                        <p:tgtEl>
                                          <p:spTgt spid="55"/>
                                        </p:tgtEl>
                                      </p:cBhvr>
                                    </p:animEffect>
                                  </p:childTnLst>
                                </p:cTn>
                              </p:par>
                              <p:par>
                                <p:cTn id="58" presetID="6" presetClass="entr" presetSubtype="16" fill="hold" nodeType="with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circle(in)">
                                      <p:cBhvr>
                                        <p:cTn id="60" dur="2000"/>
                                        <p:tgtEl>
                                          <p:spTgt spid="57"/>
                                        </p:tgtEl>
                                      </p:cBhvr>
                                    </p:animEffect>
                                  </p:childTnLst>
                                </p:cTn>
                              </p:par>
                              <p:par>
                                <p:cTn id="61" presetID="6" presetClass="entr" presetSubtype="16" fill="hold" nodeType="with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circle(in)">
                                      <p:cBhvr>
                                        <p:cTn id="63" dur="2000"/>
                                        <p:tgtEl>
                                          <p:spTgt spid="64"/>
                                        </p:tgtEl>
                                      </p:cBhvr>
                                    </p:animEffect>
                                  </p:childTnLst>
                                </p:cTn>
                              </p:par>
                              <p:par>
                                <p:cTn id="64" presetID="6" presetClass="entr" presetSubtype="16" fill="hold"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circle(in)">
                                      <p:cBhvr>
                                        <p:cTn id="66" dur="2000"/>
                                        <p:tgtEl>
                                          <p:spTgt spid="66"/>
                                        </p:tgtEl>
                                      </p:cBhvr>
                                    </p:animEffect>
                                  </p:childTnLst>
                                </p:cTn>
                              </p:par>
                              <p:par>
                                <p:cTn id="67" presetID="6" presetClass="entr" presetSubtype="16" fill="hold" nodeType="withEffect">
                                  <p:stCondLst>
                                    <p:cond delay="0"/>
                                  </p:stCondLst>
                                  <p:childTnLst>
                                    <p:set>
                                      <p:cBhvr>
                                        <p:cTn id="68" dur="1" fill="hold">
                                          <p:stCondLst>
                                            <p:cond delay="0"/>
                                          </p:stCondLst>
                                        </p:cTn>
                                        <p:tgtEl>
                                          <p:spTgt spid="67"/>
                                        </p:tgtEl>
                                        <p:attrNameLst>
                                          <p:attrName>style.visibility</p:attrName>
                                        </p:attrNameLst>
                                      </p:cBhvr>
                                      <p:to>
                                        <p:strVal val="visible"/>
                                      </p:to>
                                    </p:set>
                                    <p:animEffect transition="in" filter="circle(in)">
                                      <p:cBhvr>
                                        <p:cTn id="69" dur="2000"/>
                                        <p:tgtEl>
                                          <p:spTgt spid="67"/>
                                        </p:tgtEl>
                                      </p:cBhvr>
                                    </p:animEffect>
                                  </p:childTnLst>
                                </p:cTn>
                              </p:par>
                              <p:par>
                                <p:cTn id="70" presetID="6" presetClass="entr" presetSubtype="16" fill="hold" grpId="0" nodeType="with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circle(in)">
                                      <p:cBhvr>
                                        <p:cTn id="72" dur="2000"/>
                                        <p:tgtEl>
                                          <p:spTgt spid="68"/>
                                        </p:tgtEl>
                                      </p:cBhvr>
                                    </p:animEffect>
                                  </p:childTnLst>
                                </p:cTn>
                              </p:par>
                              <p:par>
                                <p:cTn id="73" presetID="6" presetClass="entr" presetSubtype="16" fill="hold" grpId="0"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circle(in)">
                                      <p:cBhvr>
                                        <p:cTn id="75" dur="2000"/>
                                        <p:tgtEl>
                                          <p:spTgt spid="69"/>
                                        </p:tgtEl>
                                      </p:cBhvr>
                                    </p:animEffect>
                                  </p:childTnLst>
                                </p:cTn>
                              </p:par>
                              <p:par>
                                <p:cTn id="76" presetID="6" presetClass="entr" presetSubtype="16" fill="hold" nodeType="withEffect">
                                  <p:stCondLst>
                                    <p:cond delay="0"/>
                                  </p:stCondLst>
                                  <p:childTnLst>
                                    <p:set>
                                      <p:cBhvr>
                                        <p:cTn id="77" dur="1" fill="hold">
                                          <p:stCondLst>
                                            <p:cond delay="0"/>
                                          </p:stCondLst>
                                        </p:cTn>
                                        <p:tgtEl>
                                          <p:spTgt spid="70"/>
                                        </p:tgtEl>
                                        <p:attrNameLst>
                                          <p:attrName>style.visibility</p:attrName>
                                        </p:attrNameLst>
                                      </p:cBhvr>
                                      <p:to>
                                        <p:strVal val="visible"/>
                                      </p:to>
                                    </p:set>
                                    <p:animEffect transition="in" filter="circle(in)">
                                      <p:cBhvr>
                                        <p:cTn id="78" dur="2000"/>
                                        <p:tgtEl>
                                          <p:spTgt spid="70"/>
                                        </p:tgtEl>
                                      </p:cBhvr>
                                    </p:animEffect>
                                  </p:childTnLst>
                                </p:cTn>
                              </p:par>
                              <p:par>
                                <p:cTn id="79" presetID="6" presetClass="entr" presetSubtype="16" fill="hold" nodeType="with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circle(in)">
                                      <p:cBhvr>
                                        <p:cTn id="81" dur="2000"/>
                                        <p:tgtEl>
                                          <p:spTgt spid="71"/>
                                        </p:tgtEl>
                                      </p:cBhvr>
                                    </p:animEffect>
                                  </p:childTnLst>
                                </p:cTn>
                              </p:par>
                              <p:par>
                                <p:cTn id="82" presetID="6" presetClass="entr" presetSubtype="16" fill="hold"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circle(in)">
                                      <p:cBhvr>
                                        <p:cTn id="84" dur="2000"/>
                                        <p:tgtEl>
                                          <p:spTgt spid="72"/>
                                        </p:tgtEl>
                                      </p:cBhvr>
                                    </p:animEffect>
                                  </p:childTnLst>
                                </p:cTn>
                              </p:par>
                              <p:par>
                                <p:cTn id="85" presetID="6" presetClass="entr" presetSubtype="16"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Effect transition="in" filter="circle(in)">
                                      <p:cBhvr>
                                        <p:cTn id="87" dur="2000"/>
                                        <p:tgtEl>
                                          <p:spTgt spid="73"/>
                                        </p:tgtEl>
                                      </p:cBhvr>
                                    </p:animEffect>
                                  </p:childTnLst>
                                </p:cTn>
                              </p:par>
                              <p:par>
                                <p:cTn id="88" presetID="6" presetClass="entr" presetSubtype="16" fill="hold" nodeType="withEffect">
                                  <p:stCondLst>
                                    <p:cond delay="0"/>
                                  </p:stCondLst>
                                  <p:childTnLst>
                                    <p:set>
                                      <p:cBhvr>
                                        <p:cTn id="89" dur="1" fill="hold">
                                          <p:stCondLst>
                                            <p:cond delay="0"/>
                                          </p:stCondLst>
                                        </p:cTn>
                                        <p:tgtEl>
                                          <p:spTgt spid="74"/>
                                        </p:tgtEl>
                                        <p:attrNameLst>
                                          <p:attrName>style.visibility</p:attrName>
                                        </p:attrNameLst>
                                      </p:cBhvr>
                                      <p:to>
                                        <p:strVal val="visible"/>
                                      </p:to>
                                    </p:set>
                                    <p:animEffect transition="in" filter="circle(in)">
                                      <p:cBhvr>
                                        <p:cTn id="90" dur="2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24" grpId="0" animBg="1"/>
      <p:bldP spid="26" grpId="0" animBg="1"/>
      <p:bldP spid="29" grpId="0" animBg="1"/>
      <p:bldP spid="31" grpId="0" animBg="1"/>
      <p:bldP spid="50" grpId="0"/>
      <p:bldP spid="51" grpId="0" animBg="1"/>
      <p:bldP spid="52" grpId="0" animBg="1"/>
      <p:bldP spid="53" grpId="0" animBg="1"/>
      <p:bldP spid="54" grpId="0" animBg="1"/>
      <p:bldP spid="55" grpId="0" animBg="1"/>
      <p:bldP spid="68" grpId="0"/>
      <p:bldP spid="6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450905" y="493479"/>
                <a:ext cx="7458517" cy="2031325"/>
              </a:xfrm>
              <a:prstGeom prst="rect">
                <a:avLst/>
              </a:prstGeom>
              <a:noFill/>
            </p:spPr>
            <p:txBody>
              <a:bodyPr wrap="square" rtlCol="0">
                <a:spAutoFit/>
              </a:bodyPr>
              <a:lstStyle/>
              <a:p>
                <a:r>
                  <a:rPr lang="bg-BG" dirty="0" smtClean="0">
                    <a:solidFill>
                      <a:srgbClr val="00FFCC"/>
                    </a:solidFill>
                  </a:rPr>
                  <a:t>Задача 1</a:t>
                </a:r>
                <a:endParaRPr lang="en-US" dirty="0" smtClean="0">
                  <a:solidFill>
                    <a:srgbClr val="00FFCC"/>
                  </a:solidFill>
                </a:endParaRPr>
              </a:p>
              <a:p>
                <a:r>
                  <a:rPr lang="en-US" dirty="0">
                    <a:solidFill>
                      <a:srgbClr val="00FFCC"/>
                    </a:solidFill>
                  </a:rPr>
                  <a:t>https://cses.fi/problemset/task/1161</a:t>
                </a:r>
                <a:endParaRPr lang="bg-BG" dirty="0" smtClean="0">
                  <a:solidFill>
                    <a:srgbClr val="00FFCC"/>
                  </a:solidFill>
                </a:endParaRPr>
              </a:p>
              <a:p>
                <a:pPr algn="just"/>
                <a:endParaRPr lang="bg-BG" dirty="0">
                  <a:solidFill>
                    <a:srgbClr val="00FFCC"/>
                  </a:solidFill>
                </a:endParaRPr>
              </a:p>
              <a:p>
                <a:pPr algn="just"/>
                <a:r>
                  <a:rPr lang="bg-BG" dirty="0" smtClean="0">
                    <a:solidFill>
                      <a:srgbClr val="00FFCC"/>
                    </a:solidFill>
                  </a:rPr>
                  <a:t>Дадени са </a:t>
                </a:r>
                <a:r>
                  <a:rPr lang="de-DE" dirty="0" smtClean="0">
                    <a:solidFill>
                      <a:srgbClr val="00FFCC"/>
                    </a:solidFill>
                  </a:rPr>
                  <a:t>N</a:t>
                </a:r>
                <a:r>
                  <a:rPr lang="bg-BG" dirty="0" smtClean="0">
                    <a:solidFill>
                      <a:srgbClr val="00FFCC"/>
                    </a:solidFill>
                  </a:rPr>
                  <a:t> на брой метални части, всяка с дадено тегло </a:t>
                </a:r>
                <a14:m>
                  <m:oMath xmlns:m="http://schemas.openxmlformats.org/officeDocument/2006/math">
                    <m:sSub>
                      <m:sSubPr>
                        <m:ctrlPr>
                          <a:rPr lang="bg-BG" i="1" smtClean="0">
                            <a:solidFill>
                              <a:srgbClr val="00FFCC"/>
                            </a:solidFill>
                            <a:latin typeface="Cambria Math" panose="02040503050406030204" pitchFamily="18" charset="0"/>
                          </a:rPr>
                        </m:ctrlPr>
                      </m:sSubPr>
                      <m:e>
                        <m:r>
                          <a:rPr lang="en-US" b="0" i="1" smtClean="0">
                            <a:solidFill>
                              <a:srgbClr val="00FFCC"/>
                            </a:solidFill>
                            <a:latin typeface="Cambria Math" panose="02040503050406030204" pitchFamily="18" charset="0"/>
                          </a:rPr>
                          <m:t>𝑤</m:t>
                        </m:r>
                      </m:e>
                      <m:sub>
                        <m:r>
                          <a:rPr lang="en-US" b="0" i="1" smtClean="0">
                            <a:solidFill>
                              <a:srgbClr val="00FFCC"/>
                            </a:solidFill>
                            <a:latin typeface="Cambria Math" panose="02040503050406030204" pitchFamily="18" charset="0"/>
                          </a:rPr>
                          <m:t>𝑖</m:t>
                        </m:r>
                      </m:sub>
                    </m:sSub>
                  </m:oMath>
                </a14:m>
                <a:r>
                  <a:rPr lang="de-DE" dirty="0" smtClean="0">
                    <a:solidFill>
                      <a:srgbClr val="00FFCC"/>
                    </a:solidFill>
                  </a:rPr>
                  <a:t>. </a:t>
                </a:r>
                <a:r>
                  <a:rPr lang="bg-BG" dirty="0" smtClean="0">
                    <a:solidFill>
                      <a:srgbClr val="00FFCC"/>
                    </a:solidFill>
                  </a:rPr>
                  <a:t>Можем да съединим две части, като заплатим цена равна на сумата от теглата им </a:t>
                </a:r>
                <a14:m>
                  <m:oMath xmlns:m="http://schemas.openxmlformats.org/officeDocument/2006/math">
                    <m:sSub>
                      <m:sSubPr>
                        <m:ctrlPr>
                          <a:rPr lang="bg-BG" i="1">
                            <a:solidFill>
                              <a:srgbClr val="00FFCC"/>
                            </a:solidFill>
                            <a:latin typeface="Cambria Math" panose="02040503050406030204" pitchFamily="18" charset="0"/>
                          </a:rPr>
                        </m:ctrlPr>
                      </m:sSubPr>
                      <m:e>
                        <m:r>
                          <a:rPr lang="en-US" i="1">
                            <a:solidFill>
                              <a:srgbClr val="00FFCC"/>
                            </a:solidFill>
                            <a:latin typeface="Cambria Math" panose="02040503050406030204" pitchFamily="18" charset="0"/>
                          </a:rPr>
                          <m:t>𝑤</m:t>
                        </m:r>
                      </m:e>
                      <m:sub>
                        <m:r>
                          <a:rPr lang="en-US" b="0" i="1" smtClean="0">
                            <a:solidFill>
                              <a:srgbClr val="00FFCC"/>
                            </a:solidFill>
                            <a:latin typeface="Cambria Math" panose="02040503050406030204" pitchFamily="18" charset="0"/>
                          </a:rPr>
                          <m:t>𝐴</m:t>
                        </m:r>
                      </m:sub>
                    </m:sSub>
                    <m:r>
                      <a:rPr lang="en-US" b="0" i="1" smtClean="0">
                        <a:solidFill>
                          <a:srgbClr val="00FFCC"/>
                        </a:solidFill>
                        <a:latin typeface="Cambria Math" panose="02040503050406030204" pitchFamily="18" charset="0"/>
                      </a:rPr>
                      <m:t>+</m:t>
                    </m:r>
                    <m:sSub>
                      <m:sSubPr>
                        <m:ctrlPr>
                          <a:rPr lang="bg-BG" i="1">
                            <a:solidFill>
                              <a:srgbClr val="00FFCC"/>
                            </a:solidFill>
                            <a:latin typeface="Cambria Math" panose="02040503050406030204" pitchFamily="18" charset="0"/>
                          </a:rPr>
                        </m:ctrlPr>
                      </m:sSubPr>
                      <m:e>
                        <m:r>
                          <a:rPr lang="en-US" i="1">
                            <a:solidFill>
                              <a:srgbClr val="00FFCC"/>
                            </a:solidFill>
                            <a:latin typeface="Cambria Math" panose="02040503050406030204" pitchFamily="18" charset="0"/>
                          </a:rPr>
                          <m:t>𝑤</m:t>
                        </m:r>
                      </m:e>
                      <m:sub>
                        <m:r>
                          <a:rPr lang="en-US" b="0" i="1" smtClean="0">
                            <a:solidFill>
                              <a:srgbClr val="00FFCC"/>
                            </a:solidFill>
                            <a:latin typeface="Cambria Math" panose="02040503050406030204" pitchFamily="18" charset="0"/>
                          </a:rPr>
                          <m:t>𝐵</m:t>
                        </m:r>
                      </m:sub>
                    </m:sSub>
                  </m:oMath>
                </a14:m>
                <a:r>
                  <a:rPr lang="en-US" i="1" dirty="0" smtClean="0">
                    <a:solidFill>
                      <a:srgbClr val="00FFCC"/>
                    </a:solidFill>
                  </a:rPr>
                  <a:t>.</a:t>
                </a:r>
                <a:r>
                  <a:rPr lang="bg-BG" i="1" dirty="0" smtClean="0">
                    <a:solidFill>
                      <a:srgbClr val="00FFCC"/>
                    </a:solidFill>
                  </a:rPr>
                  <a:t> </a:t>
                </a:r>
                <a:r>
                  <a:rPr lang="bg-BG" dirty="0" smtClean="0">
                    <a:solidFill>
                      <a:srgbClr val="00FFCC"/>
                    </a:solidFill>
                  </a:rPr>
                  <a:t>Да се намери минималната цена за съединяването на всички части в една.</a:t>
                </a:r>
                <a:endParaRPr lang="en-US" i="1" dirty="0">
                  <a:solidFill>
                    <a:srgbClr val="00FFCC"/>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50905" y="493479"/>
                <a:ext cx="7458517" cy="2031325"/>
              </a:xfrm>
              <a:prstGeom prst="rect">
                <a:avLst/>
              </a:prstGeom>
              <a:blipFill>
                <a:blip r:embed="rId2"/>
                <a:stretch>
                  <a:fillRect l="-736" t="-1802" r="-654" b="-3904"/>
                </a:stretch>
              </a:blipFill>
            </p:spPr>
            <p:txBody>
              <a:bodyPr/>
              <a:lstStyle/>
              <a:p>
                <a:r>
                  <a:rPr lang="en-US">
                    <a:noFill/>
                  </a:rPr>
                  <a:t> </a:t>
                </a:r>
              </a:p>
            </p:txBody>
          </p:sp>
        </mc:Fallback>
      </mc:AlternateContent>
      <p:sp>
        <p:nvSpPr>
          <p:cNvPr id="4" name="Rectangle 3"/>
          <p:cNvSpPr/>
          <p:nvPr/>
        </p:nvSpPr>
        <p:spPr>
          <a:xfrm>
            <a:off x="450903" y="2795893"/>
            <a:ext cx="7909325" cy="3970318"/>
          </a:xfrm>
          <a:prstGeom prst="rect">
            <a:avLst/>
          </a:prstGeom>
        </p:spPr>
        <p:txBody>
          <a:bodyPr wrap="square">
            <a:spAutoFit/>
          </a:bodyPr>
          <a:lstStyle/>
          <a:p>
            <a:r>
              <a:rPr lang="bg-BG" dirty="0" smtClean="0">
                <a:solidFill>
                  <a:srgbClr val="00FFCC"/>
                </a:solidFill>
              </a:rPr>
              <a:t>Решение</a:t>
            </a:r>
            <a:endParaRPr lang="bg-BG" dirty="0">
              <a:solidFill>
                <a:srgbClr val="00FFCC"/>
              </a:solidFill>
            </a:endParaRPr>
          </a:p>
          <a:p>
            <a:pPr algn="just"/>
            <a:endParaRPr lang="bg-BG" dirty="0">
              <a:solidFill>
                <a:srgbClr val="00FFCC"/>
              </a:solidFill>
            </a:endParaRPr>
          </a:p>
          <a:p>
            <a:pPr algn="just"/>
            <a:r>
              <a:rPr lang="bg-BG" dirty="0" smtClean="0">
                <a:solidFill>
                  <a:srgbClr val="00FFCC"/>
                </a:solidFill>
              </a:rPr>
              <a:t>Една операция: съединяване на две части</a:t>
            </a:r>
          </a:p>
          <a:p>
            <a:pPr algn="just"/>
            <a:endParaRPr lang="bg-BG" dirty="0" smtClean="0">
              <a:solidFill>
                <a:srgbClr val="00FFCC"/>
              </a:solidFill>
            </a:endParaRPr>
          </a:p>
          <a:p>
            <a:pPr algn="just"/>
            <a:r>
              <a:rPr lang="bg-BG" dirty="0" smtClean="0">
                <a:solidFill>
                  <a:srgbClr val="00FFCC"/>
                </a:solidFill>
              </a:rPr>
              <a:t>Ако трябва да направим само една операция е очевидно, че ще вземем частите с двете най-малки тегла. Повтаряйки същата логика многократно, получаваме грийди алгоритъм. За да намираме бързо най-малките части след всяко съединяване можем да ползваме приоритетна опашка.</a:t>
            </a:r>
          </a:p>
          <a:p>
            <a:pPr algn="just"/>
            <a:endParaRPr lang="en-US" dirty="0" smtClean="0">
              <a:solidFill>
                <a:srgbClr val="00FFCC"/>
              </a:solidFill>
            </a:endParaRPr>
          </a:p>
          <a:p>
            <a:pPr algn="just"/>
            <a:r>
              <a:rPr lang="bg-BG" dirty="0" smtClean="0">
                <a:solidFill>
                  <a:srgbClr val="00FFCC"/>
                </a:solidFill>
              </a:rPr>
              <a:t>Задачата намира приложение в Хъфман кодовете:</a:t>
            </a:r>
            <a:endParaRPr lang="en-US" dirty="0" smtClean="0">
              <a:solidFill>
                <a:srgbClr val="00FFCC"/>
              </a:solidFill>
            </a:endParaRPr>
          </a:p>
          <a:p>
            <a:pPr algn="just"/>
            <a:r>
              <a:rPr lang="en-US" dirty="0">
                <a:solidFill>
                  <a:srgbClr val="00FFCC"/>
                </a:solidFill>
              </a:rPr>
              <a:t>https://www.geeksforgeeks.org/dsa/huffman-coding-greedy-algo-3/</a:t>
            </a:r>
            <a:endParaRPr lang="bg-BG" dirty="0" smtClean="0">
              <a:solidFill>
                <a:srgbClr val="00FFCC"/>
              </a:solidFill>
            </a:endParaRPr>
          </a:p>
          <a:p>
            <a:pPr algn="just"/>
            <a:endParaRPr lang="bg-BG" dirty="0">
              <a:solidFill>
                <a:srgbClr val="00FFCC"/>
              </a:solidFill>
            </a:endParaRPr>
          </a:p>
          <a:p>
            <a:pPr algn="just"/>
            <a:endParaRPr lang="bg-BG" dirty="0" smtClean="0">
              <a:solidFill>
                <a:srgbClr val="00FFCC"/>
              </a:solidFill>
            </a:endParaRPr>
          </a:p>
        </p:txBody>
      </p:sp>
    </p:spTree>
    <p:extLst>
      <p:ext uri="{BB962C8B-B14F-4D97-AF65-F5344CB8AC3E}">
        <p14:creationId xmlns:p14="http://schemas.microsoft.com/office/powerpoint/2010/main" val="4293623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450905" y="493479"/>
                <a:ext cx="7458517" cy="1754326"/>
              </a:xfrm>
              <a:prstGeom prst="rect">
                <a:avLst/>
              </a:prstGeom>
              <a:noFill/>
            </p:spPr>
            <p:txBody>
              <a:bodyPr wrap="square" rtlCol="0">
                <a:spAutoFit/>
              </a:bodyPr>
              <a:lstStyle/>
              <a:p>
                <a:r>
                  <a:rPr lang="bg-BG" dirty="0" smtClean="0">
                    <a:solidFill>
                      <a:srgbClr val="00FFCC"/>
                    </a:solidFill>
                  </a:rPr>
                  <a:t>Задача </a:t>
                </a:r>
                <a:r>
                  <a:rPr lang="en-US" dirty="0" smtClean="0">
                    <a:solidFill>
                      <a:srgbClr val="00FFCC"/>
                    </a:solidFill>
                  </a:rPr>
                  <a:t>2</a:t>
                </a:r>
              </a:p>
              <a:p>
                <a:r>
                  <a:rPr lang="en-US" dirty="0">
                    <a:solidFill>
                      <a:srgbClr val="00FFCC"/>
                    </a:solidFill>
                  </a:rPr>
                  <a:t>https://www.spoj.com/problems/BUSYMAN/</a:t>
                </a:r>
                <a:endParaRPr lang="bg-BG" dirty="0" smtClean="0">
                  <a:solidFill>
                    <a:srgbClr val="00FFCC"/>
                  </a:solidFill>
                </a:endParaRPr>
              </a:p>
              <a:p>
                <a:pPr algn="just"/>
                <a:endParaRPr lang="bg-BG" dirty="0">
                  <a:solidFill>
                    <a:srgbClr val="00FFCC"/>
                  </a:solidFill>
                </a:endParaRPr>
              </a:p>
              <a:p>
                <a:pPr algn="just"/>
                <a:r>
                  <a:rPr lang="bg-BG" dirty="0" smtClean="0">
                    <a:solidFill>
                      <a:srgbClr val="00FFCC"/>
                    </a:solidFill>
                  </a:rPr>
                  <a:t>Дадени са </a:t>
                </a:r>
                <a:r>
                  <a:rPr lang="de-DE" dirty="0" smtClean="0">
                    <a:solidFill>
                      <a:srgbClr val="00FFCC"/>
                    </a:solidFill>
                  </a:rPr>
                  <a:t>N</a:t>
                </a:r>
                <a:r>
                  <a:rPr lang="bg-BG" dirty="0" smtClean="0">
                    <a:solidFill>
                      <a:srgbClr val="00FFCC"/>
                    </a:solidFill>
                  </a:rPr>
                  <a:t> на</a:t>
                </a:r>
                <a:r>
                  <a:rPr lang="en-US" dirty="0" smtClean="0">
                    <a:solidFill>
                      <a:srgbClr val="00FFCC"/>
                    </a:solidFill>
                  </a:rPr>
                  <a:t> </a:t>
                </a:r>
                <a:r>
                  <a:rPr lang="bg-BG" dirty="0" smtClean="0">
                    <a:solidFill>
                      <a:srgbClr val="00FFCC"/>
                    </a:solidFill>
                  </a:rPr>
                  <a:t>брой отсечки с краища върху числовата ос </a:t>
                </a:r>
                <a14:m>
                  <m:oMath xmlns:m="http://schemas.openxmlformats.org/officeDocument/2006/math">
                    <m:sSub>
                      <m:sSubPr>
                        <m:ctrlPr>
                          <a:rPr lang="en-US" b="0" i="1" smtClean="0">
                            <a:solidFill>
                              <a:srgbClr val="00FFCC"/>
                            </a:solidFill>
                            <a:latin typeface="Cambria Math" panose="02040503050406030204" pitchFamily="18" charset="0"/>
                          </a:rPr>
                        </m:ctrlPr>
                      </m:sSubPr>
                      <m:e>
                        <m:r>
                          <a:rPr lang="en-US" b="0" i="1" smtClean="0">
                            <a:solidFill>
                              <a:srgbClr val="00FFCC"/>
                            </a:solidFill>
                            <a:latin typeface="Cambria Math" panose="02040503050406030204" pitchFamily="18" charset="0"/>
                          </a:rPr>
                          <m:t>𝐿</m:t>
                        </m:r>
                      </m:e>
                      <m:sub>
                        <m:r>
                          <a:rPr lang="en-US" b="0" i="1" smtClean="0">
                            <a:solidFill>
                              <a:srgbClr val="00FFCC"/>
                            </a:solidFill>
                            <a:latin typeface="Cambria Math" panose="02040503050406030204" pitchFamily="18" charset="0"/>
                          </a:rPr>
                          <m:t>𝑖</m:t>
                        </m:r>
                      </m:sub>
                    </m:sSub>
                    <m:r>
                      <a:rPr lang="en-US" b="0" i="1" smtClean="0">
                        <a:solidFill>
                          <a:srgbClr val="00FFCC"/>
                        </a:solidFill>
                        <a:latin typeface="Cambria Math" panose="02040503050406030204" pitchFamily="18" charset="0"/>
                      </a:rPr>
                      <m:t> , </m:t>
                    </m:r>
                    <m:sSub>
                      <m:sSubPr>
                        <m:ctrlPr>
                          <a:rPr lang="en-US" b="0" i="1" smtClean="0">
                            <a:solidFill>
                              <a:srgbClr val="00FFCC"/>
                            </a:solidFill>
                            <a:latin typeface="Cambria Math" panose="02040503050406030204" pitchFamily="18" charset="0"/>
                          </a:rPr>
                        </m:ctrlPr>
                      </m:sSubPr>
                      <m:e>
                        <m:r>
                          <a:rPr lang="en-US" b="0" i="1" smtClean="0">
                            <a:solidFill>
                              <a:srgbClr val="00FFCC"/>
                            </a:solidFill>
                            <a:latin typeface="Cambria Math" panose="02040503050406030204" pitchFamily="18" charset="0"/>
                          </a:rPr>
                          <m:t>𝑅</m:t>
                        </m:r>
                      </m:e>
                      <m:sub>
                        <m:r>
                          <a:rPr lang="en-US" b="0" i="1" smtClean="0">
                            <a:solidFill>
                              <a:srgbClr val="00FFCC"/>
                            </a:solidFill>
                            <a:latin typeface="Cambria Math" panose="02040503050406030204" pitchFamily="18" charset="0"/>
                          </a:rPr>
                          <m:t>𝑖</m:t>
                        </m:r>
                      </m:sub>
                    </m:sSub>
                  </m:oMath>
                </a14:m>
                <a:r>
                  <a:rPr lang="en-US" i="1" dirty="0" smtClean="0">
                    <a:solidFill>
                      <a:srgbClr val="00FFCC"/>
                    </a:solidFill>
                  </a:rPr>
                  <a:t>. </a:t>
                </a:r>
                <a:r>
                  <a:rPr lang="bg-BG" dirty="0" smtClean="0">
                    <a:solidFill>
                      <a:srgbClr val="00FFCC"/>
                    </a:solidFill>
                  </a:rPr>
                  <a:t>Да се намери максималният брой отсечки, които можем да вземем, така че никои две да нямат обща точка.</a:t>
                </a:r>
                <a:endParaRPr lang="en-US" i="1" dirty="0">
                  <a:solidFill>
                    <a:srgbClr val="00FFCC"/>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50905" y="493479"/>
                <a:ext cx="7458517" cy="1754326"/>
              </a:xfrm>
              <a:prstGeom prst="rect">
                <a:avLst/>
              </a:prstGeom>
              <a:blipFill>
                <a:blip r:embed="rId4"/>
                <a:stretch>
                  <a:fillRect l="-736" t="-2083" r="-654" b="-4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50904" y="2795893"/>
                <a:ext cx="7458518" cy="2862322"/>
              </a:xfrm>
              <a:prstGeom prst="rect">
                <a:avLst/>
              </a:prstGeom>
            </p:spPr>
            <p:txBody>
              <a:bodyPr wrap="square">
                <a:spAutoFit/>
              </a:bodyPr>
              <a:lstStyle/>
              <a:p>
                <a:r>
                  <a:rPr lang="bg-BG" dirty="0" smtClean="0">
                    <a:solidFill>
                      <a:srgbClr val="00FFCC"/>
                    </a:solidFill>
                  </a:rPr>
                  <a:t>Решение</a:t>
                </a:r>
                <a:endParaRPr lang="bg-BG" dirty="0">
                  <a:solidFill>
                    <a:srgbClr val="00FFCC"/>
                  </a:solidFill>
                </a:endParaRPr>
              </a:p>
              <a:p>
                <a:pPr algn="just"/>
                <a:endParaRPr lang="bg-BG" dirty="0">
                  <a:solidFill>
                    <a:srgbClr val="00FFCC"/>
                  </a:solidFill>
                </a:endParaRPr>
              </a:p>
              <a:p>
                <a:pPr algn="just"/>
                <a:r>
                  <a:rPr lang="bg-BG" dirty="0" smtClean="0">
                    <a:solidFill>
                      <a:srgbClr val="00FFCC"/>
                    </a:solidFill>
                  </a:rPr>
                  <a:t>Една операция: взимане на отсечка</a:t>
                </a:r>
              </a:p>
              <a:p>
                <a:pPr algn="just"/>
                <a:endParaRPr lang="bg-BG" dirty="0" smtClean="0">
                  <a:solidFill>
                    <a:srgbClr val="00FFCC"/>
                  </a:solidFill>
                </a:endParaRPr>
              </a:p>
              <a:p>
                <a:pPr algn="just"/>
                <a:r>
                  <a:rPr lang="bg-BG" dirty="0" smtClean="0">
                    <a:solidFill>
                      <a:srgbClr val="00FFCC"/>
                    </a:solidFill>
                  </a:rPr>
                  <a:t>Тук е по-малко очевидно какъв точно е оптималният избор, защото ако трябва да избираме една отсечка може да е всяка. Нека изборът ни е фокусиран върху най-лявата отсечка. Оптимално е тя да бъде с минимално </a:t>
                </a:r>
                <a14:m>
                  <m:oMath xmlns:m="http://schemas.openxmlformats.org/officeDocument/2006/math">
                    <m:sSub>
                      <m:sSubPr>
                        <m:ctrlPr>
                          <a:rPr lang="en-US" i="1">
                            <a:solidFill>
                              <a:srgbClr val="00FFCC"/>
                            </a:solidFill>
                            <a:latin typeface="Cambria Math" panose="02040503050406030204" pitchFamily="18" charset="0"/>
                          </a:rPr>
                        </m:ctrlPr>
                      </m:sSubPr>
                      <m:e>
                        <m:r>
                          <a:rPr lang="en-US" i="1">
                            <a:solidFill>
                              <a:srgbClr val="00FFCC"/>
                            </a:solidFill>
                            <a:latin typeface="Cambria Math" panose="02040503050406030204" pitchFamily="18" charset="0"/>
                          </a:rPr>
                          <m:t>𝑅</m:t>
                        </m:r>
                      </m:e>
                      <m:sub>
                        <m:r>
                          <a:rPr lang="en-US" i="1">
                            <a:solidFill>
                              <a:srgbClr val="00FFCC"/>
                            </a:solidFill>
                            <a:latin typeface="Cambria Math" panose="02040503050406030204" pitchFamily="18" charset="0"/>
                          </a:rPr>
                          <m:t>𝑖</m:t>
                        </m:r>
                      </m:sub>
                    </m:sSub>
                  </m:oMath>
                </a14:m>
                <a:r>
                  <a:rPr lang="bg-BG" dirty="0" smtClean="0">
                    <a:solidFill>
                      <a:srgbClr val="00FFCC"/>
                    </a:solidFill>
                  </a:rPr>
                  <a:t>, за да имаме максимален брой отсечки вдясно, от които да избираме след това.</a:t>
                </a:r>
              </a:p>
            </p:txBody>
          </p:sp>
        </mc:Choice>
        <mc:Fallback xmlns="">
          <p:sp>
            <p:nvSpPr>
              <p:cNvPr id="4" name="Rectangle 3"/>
              <p:cNvSpPr>
                <a:spLocks noRot="1" noChangeAspect="1" noMove="1" noResize="1" noEditPoints="1" noAdjustHandles="1" noChangeArrowheads="1" noChangeShapeType="1" noTextEdit="1"/>
              </p:cNvSpPr>
              <p:nvPr/>
            </p:nvSpPr>
            <p:spPr>
              <a:xfrm>
                <a:off x="450904" y="2795893"/>
                <a:ext cx="7458518" cy="2862322"/>
              </a:xfrm>
              <a:prstGeom prst="rect">
                <a:avLst/>
              </a:prstGeom>
              <a:blipFill>
                <a:blip r:embed="rId5"/>
                <a:stretch>
                  <a:fillRect l="-736" t="-1279" r="-654" b="-2559"/>
                </a:stretch>
              </a:blipFill>
            </p:spPr>
            <p:txBody>
              <a:bodyPr/>
              <a:lstStyle/>
              <a:p>
                <a:r>
                  <a:rPr lang="en-US">
                    <a:noFill/>
                  </a:rPr>
                  <a:t> </a:t>
                </a:r>
              </a:p>
            </p:txBody>
          </p:sp>
        </mc:Fallback>
      </mc:AlternateContent>
    </p:spTree>
    <p:extLst>
      <p:ext uri="{BB962C8B-B14F-4D97-AF65-F5344CB8AC3E}">
        <p14:creationId xmlns:p14="http://schemas.microsoft.com/office/powerpoint/2010/main" val="2544907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905" y="213560"/>
            <a:ext cx="7694719" cy="2031325"/>
          </a:xfrm>
          <a:prstGeom prst="rect">
            <a:avLst/>
          </a:prstGeom>
          <a:noFill/>
        </p:spPr>
        <p:txBody>
          <a:bodyPr wrap="square" rtlCol="0">
            <a:spAutoFit/>
          </a:bodyPr>
          <a:lstStyle/>
          <a:p>
            <a:r>
              <a:rPr lang="bg-BG" dirty="0" smtClean="0">
                <a:solidFill>
                  <a:srgbClr val="00FFCC"/>
                </a:solidFill>
              </a:rPr>
              <a:t>Задача 3</a:t>
            </a:r>
            <a:r>
              <a:rPr lang="en-US" dirty="0" smtClean="0">
                <a:solidFill>
                  <a:srgbClr val="00FFCC"/>
                </a:solidFill>
              </a:rPr>
              <a:t> </a:t>
            </a:r>
            <a:r>
              <a:rPr lang="bg-BG" dirty="0" smtClean="0">
                <a:solidFill>
                  <a:srgbClr val="00FFCC"/>
                </a:solidFill>
              </a:rPr>
              <a:t>(</a:t>
            </a:r>
            <a:r>
              <a:rPr lang="en-US" dirty="0" smtClean="0">
                <a:solidFill>
                  <a:srgbClr val="00FFCC"/>
                </a:solidFill>
              </a:rPr>
              <a:t>shuffle </a:t>
            </a:r>
            <a:r>
              <a:rPr lang="bg-BG" dirty="0" smtClean="0">
                <a:solidFill>
                  <a:srgbClr val="00FFCC"/>
                </a:solidFill>
              </a:rPr>
              <a:t>пролетен СТИ 2021 група </a:t>
            </a:r>
            <a:r>
              <a:rPr lang="en-US" dirty="0" smtClean="0">
                <a:solidFill>
                  <a:srgbClr val="00FFCC"/>
                </a:solidFill>
              </a:rPr>
              <a:t>D)</a:t>
            </a:r>
            <a:endParaRPr lang="bg-BG" dirty="0" smtClean="0">
              <a:solidFill>
                <a:srgbClr val="00FFCC"/>
              </a:solidFill>
            </a:endParaRPr>
          </a:p>
          <a:p>
            <a:pPr algn="just"/>
            <a:endParaRPr lang="bg-BG" dirty="0">
              <a:solidFill>
                <a:srgbClr val="00FFCC"/>
              </a:solidFill>
            </a:endParaRPr>
          </a:p>
          <a:p>
            <a:pPr algn="just"/>
            <a:r>
              <a:rPr lang="bg-BG" dirty="0" smtClean="0">
                <a:solidFill>
                  <a:srgbClr val="00FFCC"/>
                </a:solidFill>
              </a:rPr>
              <a:t>Дадени са два низа от по </a:t>
            </a:r>
            <a:r>
              <a:rPr lang="en-US" dirty="0" smtClean="0">
                <a:solidFill>
                  <a:srgbClr val="00FFCC"/>
                </a:solidFill>
              </a:rPr>
              <a:t>N</a:t>
            </a:r>
            <a:r>
              <a:rPr lang="bg-BG" dirty="0" smtClean="0">
                <a:solidFill>
                  <a:srgbClr val="00FFCC"/>
                </a:solidFill>
              </a:rPr>
              <a:t> букви. С един ход можем да променим буква от </a:t>
            </a:r>
            <a:r>
              <a:rPr lang="bg-BG" u="sng" dirty="0" smtClean="0">
                <a:solidFill>
                  <a:srgbClr val="00FFCC"/>
                </a:solidFill>
              </a:rPr>
              <a:t>първия</a:t>
            </a:r>
            <a:r>
              <a:rPr lang="bg-BG" dirty="0" smtClean="0">
                <a:solidFill>
                  <a:srgbClr val="00FFCC"/>
                </a:solidFill>
              </a:rPr>
              <a:t> низ на следващата в азбуката (</a:t>
            </a:r>
            <a:r>
              <a:rPr lang="en-US" dirty="0" smtClean="0">
                <a:solidFill>
                  <a:srgbClr val="00FFCC"/>
                </a:solidFill>
              </a:rPr>
              <a:t>Z</a:t>
            </a:r>
            <a:r>
              <a:rPr lang="bg-BG" dirty="0" smtClean="0">
                <a:solidFill>
                  <a:srgbClr val="00FFCC"/>
                </a:solidFill>
              </a:rPr>
              <a:t> става на </a:t>
            </a:r>
            <a:r>
              <a:rPr lang="en-US" dirty="0" smtClean="0">
                <a:solidFill>
                  <a:srgbClr val="00FFCC"/>
                </a:solidFill>
              </a:rPr>
              <a:t>A).  </a:t>
            </a:r>
            <a:r>
              <a:rPr lang="bg-BG" dirty="0" smtClean="0">
                <a:solidFill>
                  <a:srgbClr val="00FFCC"/>
                </a:solidFill>
              </a:rPr>
              <a:t>Да се намери минималния брой ходове, с които двата низа могат да станат анаграми (можем да получим единия от другия само с разместване на буквите).</a:t>
            </a:r>
            <a:endParaRPr lang="en-US" i="1" dirty="0">
              <a:solidFill>
                <a:srgbClr val="00FFCC"/>
              </a:solidFill>
            </a:endParaRPr>
          </a:p>
        </p:txBody>
      </p:sp>
      <p:sp>
        <p:nvSpPr>
          <p:cNvPr id="4" name="Rectangle 3"/>
          <p:cNvSpPr/>
          <p:nvPr/>
        </p:nvSpPr>
        <p:spPr>
          <a:xfrm>
            <a:off x="450905" y="2422669"/>
            <a:ext cx="8030622" cy="4247317"/>
          </a:xfrm>
          <a:prstGeom prst="rect">
            <a:avLst/>
          </a:prstGeom>
        </p:spPr>
        <p:txBody>
          <a:bodyPr wrap="square">
            <a:spAutoFit/>
          </a:bodyPr>
          <a:lstStyle/>
          <a:p>
            <a:r>
              <a:rPr lang="bg-BG" dirty="0" smtClean="0">
                <a:solidFill>
                  <a:srgbClr val="00FFCC"/>
                </a:solidFill>
              </a:rPr>
              <a:t>Решение</a:t>
            </a:r>
            <a:endParaRPr lang="bg-BG" dirty="0">
              <a:solidFill>
                <a:srgbClr val="00FFCC"/>
              </a:solidFill>
            </a:endParaRPr>
          </a:p>
          <a:p>
            <a:pPr algn="just"/>
            <a:endParaRPr lang="bg-BG" dirty="0">
              <a:solidFill>
                <a:srgbClr val="00FFCC"/>
              </a:solidFill>
            </a:endParaRPr>
          </a:p>
          <a:p>
            <a:pPr algn="just"/>
            <a:r>
              <a:rPr lang="bg-BG" dirty="0" smtClean="0">
                <a:solidFill>
                  <a:srgbClr val="00FFCC"/>
                </a:solidFill>
              </a:rPr>
              <a:t>Ако за всяка буква от първия низ си набележим в коя буква от втория ще се превърне, ще получим анаграми. Сега искаме да минимизираме сумата от цените на превръщанията.</a:t>
            </a:r>
          </a:p>
          <a:p>
            <a:pPr algn="just"/>
            <a:endParaRPr lang="bg-BG" dirty="0">
              <a:solidFill>
                <a:srgbClr val="00FFCC"/>
              </a:solidFill>
            </a:endParaRPr>
          </a:p>
          <a:p>
            <a:pPr algn="just"/>
            <a:r>
              <a:rPr lang="bg-BG" dirty="0" smtClean="0">
                <a:solidFill>
                  <a:srgbClr val="00FFCC"/>
                </a:solidFill>
              </a:rPr>
              <a:t>Една операция: свързване на буква от първия низ с буква от втория</a:t>
            </a:r>
          </a:p>
          <a:p>
            <a:pPr algn="just"/>
            <a:endParaRPr lang="bg-BG" dirty="0">
              <a:solidFill>
                <a:srgbClr val="00FFCC"/>
              </a:solidFill>
            </a:endParaRPr>
          </a:p>
          <a:p>
            <a:pPr algn="just"/>
            <a:r>
              <a:rPr lang="bg-BG" dirty="0" smtClean="0">
                <a:solidFill>
                  <a:srgbClr val="00FFCC"/>
                </a:solidFill>
              </a:rPr>
              <a:t>Ако трябва да направим само една операция, можем за всяка буква да намерим най-близката, с която можем да я свържем, и да изберем най-евтиното свързване</a:t>
            </a:r>
            <a:r>
              <a:rPr lang="bg-BG" dirty="0">
                <a:solidFill>
                  <a:srgbClr val="00FFCC"/>
                </a:solidFill>
              </a:rPr>
              <a:t>.</a:t>
            </a:r>
            <a:endParaRPr lang="en-US" dirty="0" smtClean="0">
              <a:solidFill>
                <a:srgbClr val="00FFCC"/>
              </a:solidFill>
            </a:endParaRPr>
          </a:p>
          <a:p>
            <a:pPr algn="just"/>
            <a:endParaRPr lang="en-US" dirty="0">
              <a:solidFill>
                <a:srgbClr val="00FFCC"/>
              </a:solidFill>
            </a:endParaRPr>
          </a:p>
          <a:p>
            <a:pPr algn="just"/>
            <a:r>
              <a:rPr lang="bg-BG" dirty="0" smtClean="0">
                <a:solidFill>
                  <a:srgbClr val="00FFCC"/>
                </a:solidFill>
              </a:rPr>
              <a:t>Оказва се, че реда, в който свързваме буквите няма значение. Така можем директно да свържем първата буква с най-близката й, след това втората и т.н.</a:t>
            </a:r>
          </a:p>
        </p:txBody>
      </p:sp>
    </p:spTree>
    <p:extLst>
      <p:ext uri="{BB962C8B-B14F-4D97-AF65-F5344CB8AC3E}">
        <p14:creationId xmlns:p14="http://schemas.microsoft.com/office/powerpoint/2010/main" val="399997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903" y="869092"/>
            <a:ext cx="7458517" cy="646331"/>
          </a:xfrm>
          <a:prstGeom prst="rect">
            <a:avLst/>
          </a:prstGeom>
          <a:noFill/>
        </p:spPr>
        <p:txBody>
          <a:bodyPr wrap="square" rtlCol="0">
            <a:spAutoFit/>
          </a:bodyPr>
          <a:lstStyle/>
          <a:p>
            <a:r>
              <a:rPr lang="bg-BG" dirty="0" smtClean="0">
                <a:solidFill>
                  <a:srgbClr val="00FFCC"/>
                </a:solidFill>
              </a:rPr>
              <a:t>Задача 4</a:t>
            </a:r>
            <a:r>
              <a:rPr lang="en-US" dirty="0" smtClean="0">
                <a:solidFill>
                  <a:srgbClr val="00FFCC"/>
                </a:solidFill>
              </a:rPr>
              <a:t> (work</a:t>
            </a:r>
            <a:r>
              <a:rPr lang="bg-BG" dirty="0" smtClean="0">
                <a:solidFill>
                  <a:srgbClr val="00FFCC"/>
                </a:solidFill>
              </a:rPr>
              <a:t> ПТИ 2023 група А)</a:t>
            </a:r>
            <a:endParaRPr lang="bg-BG" dirty="0">
              <a:solidFill>
                <a:srgbClr val="00FFCC"/>
              </a:solidFill>
            </a:endParaRPr>
          </a:p>
          <a:p>
            <a:r>
              <a:rPr lang="en-US" dirty="0">
                <a:solidFill>
                  <a:srgbClr val="00FFCC"/>
                </a:solidFill>
              </a:rPr>
              <a:t>https://arena.olimpiici.com/api/public/problems/1955/pdf </a:t>
            </a:r>
            <a:endParaRPr lang="bg-BG" dirty="0" smtClean="0">
              <a:solidFill>
                <a:srgbClr val="00FFCC"/>
              </a:solidFill>
            </a:endParaRPr>
          </a:p>
        </p:txBody>
      </p:sp>
      <p:sp>
        <p:nvSpPr>
          <p:cNvPr id="7" name="Rectangle 6"/>
          <p:cNvSpPr/>
          <p:nvPr/>
        </p:nvSpPr>
        <p:spPr>
          <a:xfrm>
            <a:off x="450903" y="2282709"/>
            <a:ext cx="7458518" cy="2862322"/>
          </a:xfrm>
          <a:prstGeom prst="rect">
            <a:avLst/>
          </a:prstGeom>
        </p:spPr>
        <p:txBody>
          <a:bodyPr wrap="square">
            <a:spAutoFit/>
          </a:bodyPr>
          <a:lstStyle/>
          <a:p>
            <a:r>
              <a:rPr lang="bg-BG" dirty="0" smtClean="0">
                <a:solidFill>
                  <a:srgbClr val="00FFCC"/>
                </a:solidFill>
              </a:rPr>
              <a:t>Решение</a:t>
            </a:r>
            <a:endParaRPr lang="bg-BG" dirty="0">
              <a:solidFill>
                <a:srgbClr val="00FFCC"/>
              </a:solidFill>
            </a:endParaRPr>
          </a:p>
          <a:p>
            <a:pPr algn="just"/>
            <a:endParaRPr lang="bg-BG" dirty="0">
              <a:solidFill>
                <a:srgbClr val="00FFCC"/>
              </a:solidFill>
            </a:endParaRPr>
          </a:p>
          <a:p>
            <a:pPr algn="just"/>
            <a:r>
              <a:rPr lang="bg-BG" dirty="0" smtClean="0">
                <a:solidFill>
                  <a:srgbClr val="00FFCC"/>
                </a:solidFill>
              </a:rPr>
              <a:t>Една операция: увеличаване на броя програмисти в даден проект с 1</a:t>
            </a:r>
          </a:p>
          <a:p>
            <a:pPr algn="just"/>
            <a:endParaRPr lang="bg-BG" dirty="0" smtClean="0">
              <a:solidFill>
                <a:srgbClr val="00FFCC"/>
              </a:solidFill>
            </a:endParaRPr>
          </a:p>
          <a:p>
            <a:pPr algn="just"/>
            <a:r>
              <a:rPr lang="bg-BG" dirty="0" smtClean="0">
                <a:solidFill>
                  <a:srgbClr val="00FFCC"/>
                </a:solidFill>
              </a:rPr>
              <a:t>Ако трябва да направим една операция, можем да сортираме с колко ще се увеличи продуктивността на всеки проект и да изберем най-голямата разлика.</a:t>
            </a:r>
          </a:p>
          <a:p>
            <a:pPr algn="just"/>
            <a:endParaRPr lang="bg-BG" dirty="0">
              <a:solidFill>
                <a:srgbClr val="00FFCC"/>
              </a:solidFill>
            </a:endParaRPr>
          </a:p>
          <a:p>
            <a:pPr algn="just"/>
            <a:r>
              <a:rPr lang="bg-BG" dirty="0" smtClean="0">
                <a:solidFill>
                  <a:srgbClr val="00FFCC"/>
                </a:solidFill>
              </a:rPr>
              <a:t>Директна симулация изкарва 50т.</a:t>
            </a:r>
          </a:p>
        </p:txBody>
      </p:sp>
    </p:spTree>
    <p:extLst>
      <p:ext uri="{BB962C8B-B14F-4D97-AF65-F5344CB8AC3E}">
        <p14:creationId xmlns:p14="http://schemas.microsoft.com/office/powerpoint/2010/main" val="952289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902" y="281264"/>
            <a:ext cx="7458517" cy="646331"/>
          </a:xfrm>
          <a:prstGeom prst="rect">
            <a:avLst/>
          </a:prstGeom>
          <a:noFill/>
        </p:spPr>
        <p:txBody>
          <a:bodyPr wrap="square" rtlCol="0">
            <a:spAutoFit/>
          </a:bodyPr>
          <a:lstStyle/>
          <a:p>
            <a:r>
              <a:rPr lang="bg-BG" dirty="0" smtClean="0">
                <a:solidFill>
                  <a:srgbClr val="00FFCC"/>
                </a:solidFill>
              </a:rPr>
              <a:t>Задача 4</a:t>
            </a:r>
            <a:r>
              <a:rPr lang="en-US" dirty="0" smtClean="0">
                <a:solidFill>
                  <a:srgbClr val="00FFCC"/>
                </a:solidFill>
              </a:rPr>
              <a:t> (work</a:t>
            </a:r>
            <a:r>
              <a:rPr lang="bg-BG" dirty="0" smtClean="0">
                <a:solidFill>
                  <a:srgbClr val="00FFCC"/>
                </a:solidFill>
              </a:rPr>
              <a:t> ПТИ 2023 група А)</a:t>
            </a:r>
            <a:endParaRPr lang="bg-BG" dirty="0">
              <a:solidFill>
                <a:srgbClr val="00FFCC"/>
              </a:solidFill>
            </a:endParaRPr>
          </a:p>
          <a:p>
            <a:r>
              <a:rPr lang="en-US" dirty="0">
                <a:solidFill>
                  <a:srgbClr val="00FFCC"/>
                </a:solidFill>
              </a:rPr>
              <a:t>https://arena.olimpiici.com/api/public/problems/1955/pdf </a:t>
            </a:r>
            <a:endParaRPr lang="bg-BG" dirty="0" smtClean="0">
              <a:solidFill>
                <a:srgbClr val="00FFCC"/>
              </a:solidFill>
            </a:endParaRPr>
          </a:p>
        </p:txBody>
      </p:sp>
      <mc:AlternateContent xmlns:mc="http://schemas.openxmlformats.org/markup-compatibility/2006" xmlns:a14="http://schemas.microsoft.com/office/drawing/2010/main">
        <mc:Choice Requires="a14">
          <p:sp>
            <p:nvSpPr>
              <p:cNvPr id="4" name="Rectangle 3"/>
              <p:cNvSpPr/>
              <p:nvPr/>
            </p:nvSpPr>
            <p:spPr>
              <a:xfrm>
                <a:off x="450902" y="1084946"/>
                <a:ext cx="7458518" cy="5527539"/>
              </a:xfrm>
              <a:prstGeom prst="rect">
                <a:avLst/>
              </a:prstGeom>
            </p:spPr>
            <p:txBody>
              <a:bodyPr wrap="square">
                <a:spAutoFit/>
              </a:bodyPr>
              <a:lstStyle/>
              <a:p>
                <a:r>
                  <a:rPr lang="bg-BG" dirty="0" smtClean="0">
                    <a:solidFill>
                      <a:srgbClr val="00FFCC"/>
                    </a:solidFill>
                  </a:rPr>
                  <a:t>Решение</a:t>
                </a:r>
                <a:endParaRPr lang="bg-BG" dirty="0">
                  <a:solidFill>
                    <a:srgbClr val="00FFCC"/>
                  </a:solidFill>
                </a:endParaRPr>
              </a:p>
              <a:p>
                <a:pPr algn="just"/>
                <a:endParaRPr lang="bg-BG" dirty="0" smtClean="0">
                  <a:solidFill>
                    <a:srgbClr val="00FFCC"/>
                  </a:solidFill>
                </a:endParaRPr>
              </a:p>
              <a:p>
                <a:pPr algn="just"/>
                <a:r>
                  <a:rPr lang="bg-BG" dirty="0" smtClean="0">
                    <a:solidFill>
                      <a:srgbClr val="00FFCC"/>
                    </a:solidFill>
                  </a:rPr>
                  <a:t>Ще докажем, че с увеличаване на броя програмисти в даден проект, продуктивността се увеличава все по-малко и по-малко или:</a:t>
                </a:r>
              </a:p>
              <a:p>
                <a:pPr algn="just"/>
                <a:endParaRPr lang="bg-BG" dirty="0">
                  <a:solidFill>
                    <a:srgbClr val="00FFCC"/>
                  </a:solidFill>
                </a:endParaRPr>
              </a:p>
              <a:p>
                <a:pPr algn="just"/>
                <a14:m>
                  <m:oMathPara xmlns:m="http://schemas.openxmlformats.org/officeDocument/2006/math">
                    <m:oMathParaPr>
                      <m:jc m:val="centerGroup"/>
                    </m:oMathParaPr>
                    <m:oMath xmlns:m="http://schemas.openxmlformats.org/officeDocument/2006/math">
                      <m:f>
                        <m:fPr>
                          <m:ctrlPr>
                            <a:rPr lang="en-US" b="0" i="1" smtClean="0">
                              <a:solidFill>
                                <a:srgbClr val="00FFCC"/>
                              </a:solidFill>
                              <a:latin typeface="Cambria Math" panose="02040503050406030204" pitchFamily="18" charset="0"/>
                              <a:ea typeface="Cambria Math" panose="02040503050406030204" pitchFamily="18" charset="0"/>
                            </a:rPr>
                          </m:ctrlPr>
                        </m:fPr>
                        <m:num>
                          <m:rad>
                            <m:radPr>
                              <m:degHide m:val="on"/>
                              <m:ctrlPr>
                                <a:rPr lang="bg-BG" b="0" i="1" smtClean="0">
                                  <a:solidFill>
                                    <a:srgbClr val="00FFCC"/>
                                  </a:solidFill>
                                  <a:latin typeface="Cambria Math" panose="02040503050406030204" pitchFamily="18" charset="0"/>
                                  <a:ea typeface="Cambria Math" panose="02040503050406030204" pitchFamily="18" charset="0"/>
                                </a:rPr>
                              </m:ctrlPr>
                            </m:radPr>
                            <m:deg/>
                            <m:e>
                              <m:r>
                                <a:rPr lang="en-US" b="0" i="1" smtClean="0">
                                  <a:solidFill>
                                    <a:srgbClr val="00FFCC"/>
                                  </a:solidFill>
                                  <a:latin typeface="Cambria Math" panose="02040503050406030204" pitchFamily="18" charset="0"/>
                                  <a:ea typeface="Cambria Math" panose="02040503050406030204" pitchFamily="18" charset="0"/>
                                </a:rPr>
                                <m:t>𝑦</m:t>
                              </m:r>
                              <m:r>
                                <a:rPr lang="en-US" b="0" i="1" smtClean="0">
                                  <a:solidFill>
                                    <a:srgbClr val="00FFCC"/>
                                  </a:solidFill>
                                  <a:latin typeface="Cambria Math" panose="02040503050406030204" pitchFamily="18" charset="0"/>
                                  <a:ea typeface="Cambria Math" panose="02040503050406030204" pitchFamily="18" charset="0"/>
                                </a:rPr>
                                <m:t>+1</m:t>
                              </m:r>
                            </m:e>
                          </m:rad>
                          <m:r>
                            <a:rPr lang="en-US" b="0" i="1" smtClean="0">
                              <a:solidFill>
                                <a:srgbClr val="00FFCC"/>
                              </a:solidFill>
                              <a:latin typeface="Cambria Math" panose="02040503050406030204" pitchFamily="18" charset="0"/>
                              <a:ea typeface="Cambria Math" panose="02040503050406030204" pitchFamily="18" charset="0"/>
                            </a:rPr>
                            <m:t>−</m:t>
                          </m:r>
                          <m:rad>
                            <m:radPr>
                              <m:degHide m:val="on"/>
                              <m:ctrlPr>
                                <a:rPr lang="bg-BG" i="1">
                                  <a:solidFill>
                                    <a:srgbClr val="00FFCC"/>
                                  </a:solidFill>
                                  <a:latin typeface="Cambria Math" panose="02040503050406030204" pitchFamily="18" charset="0"/>
                                  <a:ea typeface="Cambria Math" panose="02040503050406030204" pitchFamily="18" charset="0"/>
                                </a:rPr>
                              </m:ctrlPr>
                            </m:radPr>
                            <m:deg/>
                            <m:e>
                              <m:r>
                                <a:rPr lang="en-US" i="1">
                                  <a:solidFill>
                                    <a:srgbClr val="00FFCC"/>
                                  </a:solidFill>
                                  <a:latin typeface="Cambria Math" panose="02040503050406030204" pitchFamily="18" charset="0"/>
                                  <a:ea typeface="Cambria Math" panose="02040503050406030204" pitchFamily="18" charset="0"/>
                                </a:rPr>
                                <m:t>𝑦</m:t>
                              </m:r>
                            </m:e>
                          </m:rad>
                        </m:num>
                        <m:den>
                          <m:r>
                            <a:rPr lang="en-US" b="0" i="1" smtClean="0">
                              <a:solidFill>
                                <a:srgbClr val="00FFCC"/>
                              </a:solidFill>
                              <a:latin typeface="Cambria Math" panose="02040503050406030204" pitchFamily="18" charset="0"/>
                              <a:ea typeface="Cambria Math" panose="02040503050406030204" pitchFamily="18" charset="0"/>
                            </a:rPr>
                            <m:t>𝑥</m:t>
                          </m:r>
                        </m:den>
                      </m:f>
                      <m:r>
                        <a:rPr lang="en-US" b="0" i="1" smtClean="0">
                          <a:solidFill>
                            <a:srgbClr val="00FFCC"/>
                          </a:solidFill>
                          <a:latin typeface="Cambria Math" panose="02040503050406030204" pitchFamily="18" charset="0"/>
                          <a:ea typeface="Cambria Math" panose="02040503050406030204" pitchFamily="18" charset="0"/>
                        </a:rPr>
                        <m:t>&gt;</m:t>
                      </m:r>
                      <m:f>
                        <m:fPr>
                          <m:ctrlPr>
                            <a:rPr lang="en-US" i="1">
                              <a:solidFill>
                                <a:srgbClr val="00FFCC"/>
                              </a:solidFill>
                              <a:latin typeface="Cambria Math" panose="02040503050406030204" pitchFamily="18" charset="0"/>
                              <a:ea typeface="Cambria Math" panose="02040503050406030204" pitchFamily="18" charset="0"/>
                            </a:rPr>
                          </m:ctrlPr>
                        </m:fPr>
                        <m:num>
                          <m:rad>
                            <m:radPr>
                              <m:degHide m:val="on"/>
                              <m:ctrlPr>
                                <a:rPr lang="bg-BG" i="1">
                                  <a:solidFill>
                                    <a:srgbClr val="00FFCC"/>
                                  </a:solidFill>
                                  <a:latin typeface="Cambria Math" panose="02040503050406030204" pitchFamily="18" charset="0"/>
                                  <a:ea typeface="Cambria Math" panose="02040503050406030204" pitchFamily="18" charset="0"/>
                                </a:rPr>
                              </m:ctrlPr>
                            </m:radPr>
                            <m:deg/>
                            <m:e>
                              <m:r>
                                <a:rPr lang="en-US" i="1">
                                  <a:solidFill>
                                    <a:srgbClr val="00FFCC"/>
                                  </a:solidFill>
                                  <a:latin typeface="Cambria Math" panose="02040503050406030204" pitchFamily="18" charset="0"/>
                                  <a:ea typeface="Cambria Math" panose="02040503050406030204" pitchFamily="18" charset="0"/>
                                </a:rPr>
                                <m:t>𝑦</m:t>
                              </m:r>
                              <m:r>
                                <a:rPr lang="en-US" i="1">
                                  <a:solidFill>
                                    <a:srgbClr val="00FFCC"/>
                                  </a:solidFill>
                                  <a:latin typeface="Cambria Math" panose="02040503050406030204" pitchFamily="18" charset="0"/>
                                  <a:ea typeface="Cambria Math" panose="02040503050406030204" pitchFamily="18" charset="0"/>
                                </a:rPr>
                                <m:t>+2</m:t>
                              </m:r>
                            </m:e>
                          </m:rad>
                          <m:r>
                            <a:rPr lang="en-US" i="1">
                              <a:solidFill>
                                <a:srgbClr val="00FFCC"/>
                              </a:solidFill>
                              <a:latin typeface="Cambria Math" panose="02040503050406030204" pitchFamily="18" charset="0"/>
                              <a:ea typeface="Cambria Math" panose="02040503050406030204" pitchFamily="18" charset="0"/>
                            </a:rPr>
                            <m:t>−</m:t>
                          </m:r>
                          <m:rad>
                            <m:radPr>
                              <m:degHide m:val="on"/>
                              <m:ctrlPr>
                                <a:rPr lang="bg-BG" i="1">
                                  <a:solidFill>
                                    <a:srgbClr val="00FFCC"/>
                                  </a:solidFill>
                                  <a:latin typeface="Cambria Math" panose="02040503050406030204" pitchFamily="18" charset="0"/>
                                  <a:ea typeface="Cambria Math" panose="02040503050406030204" pitchFamily="18" charset="0"/>
                                </a:rPr>
                              </m:ctrlPr>
                            </m:radPr>
                            <m:deg/>
                            <m:e>
                              <m:r>
                                <a:rPr lang="en-US" i="1">
                                  <a:solidFill>
                                    <a:srgbClr val="00FFCC"/>
                                  </a:solidFill>
                                  <a:latin typeface="Cambria Math" panose="02040503050406030204" pitchFamily="18" charset="0"/>
                                  <a:ea typeface="Cambria Math" panose="02040503050406030204" pitchFamily="18" charset="0"/>
                                </a:rPr>
                                <m:t>𝑦</m:t>
                              </m:r>
                              <m:r>
                                <a:rPr lang="en-US" b="0" i="1" smtClean="0">
                                  <a:solidFill>
                                    <a:srgbClr val="00FFCC"/>
                                  </a:solidFill>
                                  <a:latin typeface="Cambria Math" panose="02040503050406030204" pitchFamily="18" charset="0"/>
                                  <a:ea typeface="Cambria Math" panose="02040503050406030204" pitchFamily="18" charset="0"/>
                                </a:rPr>
                                <m:t>+1</m:t>
                              </m:r>
                            </m:e>
                          </m:rad>
                        </m:num>
                        <m:den>
                          <m:r>
                            <a:rPr lang="en-US" i="1">
                              <a:solidFill>
                                <a:srgbClr val="00FFCC"/>
                              </a:solidFill>
                              <a:latin typeface="Cambria Math" panose="02040503050406030204" pitchFamily="18" charset="0"/>
                              <a:ea typeface="Cambria Math" panose="02040503050406030204" pitchFamily="18" charset="0"/>
                            </a:rPr>
                            <m:t>𝑥</m:t>
                          </m:r>
                        </m:den>
                      </m:f>
                      <m:r>
                        <a:rPr lang="en-US" b="0" i="1" smtClean="0">
                          <a:solidFill>
                            <a:srgbClr val="00FFCC"/>
                          </a:solidFill>
                          <a:latin typeface="Cambria Math" panose="02040503050406030204" pitchFamily="18" charset="0"/>
                          <a:ea typeface="Cambria Math" panose="02040503050406030204" pitchFamily="18" charset="0"/>
                        </a:rPr>
                        <m:t> ↔ </m:t>
                      </m:r>
                      <m:rad>
                        <m:radPr>
                          <m:degHide m:val="on"/>
                          <m:ctrlPr>
                            <a:rPr lang="bg-BG" i="1">
                              <a:solidFill>
                                <a:srgbClr val="00FFCC"/>
                              </a:solidFill>
                              <a:latin typeface="Cambria Math" panose="02040503050406030204" pitchFamily="18" charset="0"/>
                              <a:ea typeface="Cambria Math" panose="02040503050406030204" pitchFamily="18" charset="0"/>
                            </a:rPr>
                          </m:ctrlPr>
                        </m:radPr>
                        <m:deg/>
                        <m:e>
                          <m:r>
                            <a:rPr lang="en-US" i="1">
                              <a:solidFill>
                                <a:srgbClr val="00FFCC"/>
                              </a:solidFill>
                              <a:latin typeface="Cambria Math" panose="02040503050406030204" pitchFamily="18" charset="0"/>
                              <a:ea typeface="Cambria Math" panose="02040503050406030204" pitchFamily="18" charset="0"/>
                            </a:rPr>
                            <m:t>𝑦</m:t>
                          </m:r>
                          <m:r>
                            <a:rPr lang="en-US" i="1">
                              <a:solidFill>
                                <a:srgbClr val="00FFCC"/>
                              </a:solidFill>
                              <a:latin typeface="Cambria Math" panose="02040503050406030204" pitchFamily="18" charset="0"/>
                              <a:ea typeface="Cambria Math" panose="02040503050406030204" pitchFamily="18" charset="0"/>
                            </a:rPr>
                            <m:t>+1</m:t>
                          </m:r>
                        </m:e>
                      </m:rad>
                      <m:r>
                        <a:rPr lang="en-US" i="1">
                          <a:solidFill>
                            <a:srgbClr val="00FFCC"/>
                          </a:solidFill>
                          <a:latin typeface="Cambria Math" panose="02040503050406030204" pitchFamily="18" charset="0"/>
                          <a:ea typeface="Cambria Math" panose="02040503050406030204" pitchFamily="18" charset="0"/>
                        </a:rPr>
                        <m:t>−</m:t>
                      </m:r>
                      <m:rad>
                        <m:radPr>
                          <m:degHide m:val="on"/>
                          <m:ctrlPr>
                            <a:rPr lang="bg-BG" i="1">
                              <a:solidFill>
                                <a:srgbClr val="00FFCC"/>
                              </a:solidFill>
                              <a:latin typeface="Cambria Math" panose="02040503050406030204" pitchFamily="18" charset="0"/>
                              <a:ea typeface="Cambria Math" panose="02040503050406030204" pitchFamily="18" charset="0"/>
                            </a:rPr>
                          </m:ctrlPr>
                        </m:radPr>
                        <m:deg/>
                        <m:e>
                          <m:r>
                            <a:rPr lang="en-US" i="1">
                              <a:solidFill>
                                <a:srgbClr val="00FFCC"/>
                              </a:solidFill>
                              <a:latin typeface="Cambria Math" panose="02040503050406030204" pitchFamily="18" charset="0"/>
                              <a:ea typeface="Cambria Math" panose="02040503050406030204" pitchFamily="18" charset="0"/>
                            </a:rPr>
                            <m:t>𝑦</m:t>
                          </m:r>
                        </m:e>
                      </m:rad>
                      <m:r>
                        <a:rPr lang="en-US" b="0" i="1" smtClean="0">
                          <a:solidFill>
                            <a:srgbClr val="00FFCC"/>
                          </a:solidFill>
                          <a:latin typeface="Cambria Math" panose="02040503050406030204" pitchFamily="18" charset="0"/>
                          <a:ea typeface="Cambria Math" panose="02040503050406030204" pitchFamily="18" charset="0"/>
                        </a:rPr>
                        <m:t>&gt;</m:t>
                      </m:r>
                      <m:rad>
                        <m:radPr>
                          <m:degHide m:val="on"/>
                          <m:ctrlPr>
                            <a:rPr lang="bg-BG" i="1">
                              <a:solidFill>
                                <a:srgbClr val="00FFCC"/>
                              </a:solidFill>
                              <a:latin typeface="Cambria Math" panose="02040503050406030204" pitchFamily="18" charset="0"/>
                              <a:ea typeface="Cambria Math" panose="02040503050406030204" pitchFamily="18" charset="0"/>
                            </a:rPr>
                          </m:ctrlPr>
                        </m:radPr>
                        <m:deg/>
                        <m:e>
                          <m:r>
                            <a:rPr lang="en-US" i="1">
                              <a:solidFill>
                                <a:srgbClr val="00FFCC"/>
                              </a:solidFill>
                              <a:latin typeface="Cambria Math" panose="02040503050406030204" pitchFamily="18" charset="0"/>
                              <a:ea typeface="Cambria Math" panose="02040503050406030204" pitchFamily="18" charset="0"/>
                            </a:rPr>
                            <m:t>𝑦</m:t>
                          </m:r>
                          <m:r>
                            <a:rPr lang="en-US" i="1">
                              <a:solidFill>
                                <a:srgbClr val="00FFCC"/>
                              </a:solidFill>
                              <a:latin typeface="Cambria Math" panose="02040503050406030204" pitchFamily="18" charset="0"/>
                              <a:ea typeface="Cambria Math" panose="02040503050406030204" pitchFamily="18" charset="0"/>
                            </a:rPr>
                            <m:t>+2</m:t>
                          </m:r>
                        </m:e>
                      </m:rad>
                      <m:r>
                        <a:rPr lang="en-US" i="1">
                          <a:solidFill>
                            <a:srgbClr val="00FFCC"/>
                          </a:solidFill>
                          <a:latin typeface="Cambria Math" panose="02040503050406030204" pitchFamily="18" charset="0"/>
                          <a:ea typeface="Cambria Math" panose="02040503050406030204" pitchFamily="18" charset="0"/>
                        </a:rPr>
                        <m:t>−</m:t>
                      </m:r>
                      <m:rad>
                        <m:radPr>
                          <m:degHide m:val="on"/>
                          <m:ctrlPr>
                            <a:rPr lang="bg-BG" i="1">
                              <a:solidFill>
                                <a:srgbClr val="00FFCC"/>
                              </a:solidFill>
                              <a:latin typeface="Cambria Math" panose="02040503050406030204" pitchFamily="18" charset="0"/>
                              <a:ea typeface="Cambria Math" panose="02040503050406030204" pitchFamily="18" charset="0"/>
                            </a:rPr>
                          </m:ctrlPr>
                        </m:radPr>
                        <m:deg/>
                        <m:e>
                          <m:r>
                            <a:rPr lang="en-US" i="1">
                              <a:solidFill>
                                <a:srgbClr val="00FFCC"/>
                              </a:solidFill>
                              <a:latin typeface="Cambria Math" panose="02040503050406030204" pitchFamily="18" charset="0"/>
                              <a:ea typeface="Cambria Math" panose="02040503050406030204" pitchFamily="18" charset="0"/>
                            </a:rPr>
                            <m:t>𝑦</m:t>
                          </m:r>
                          <m:r>
                            <a:rPr lang="en-US" i="1">
                              <a:solidFill>
                                <a:srgbClr val="00FFCC"/>
                              </a:solidFill>
                              <a:latin typeface="Cambria Math" panose="02040503050406030204" pitchFamily="18" charset="0"/>
                              <a:ea typeface="Cambria Math" panose="02040503050406030204" pitchFamily="18" charset="0"/>
                            </a:rPr>
                            <m:t>+1</m:t>
                          </m:r>
                        </m:e>
                      </m:rad>
                    </m:oMath>
                  </m:oMathPara>
                </a14:m>
                <a:endParaRPr lang="en-US" i="1" dirty="0" smtClean="0">
                  <a:solidFill>
                    <a:srgbClr val="00FFCC"/>
                  </a:solidFill>
                  <a:latin typeface="Cambria Math" panose="02040503050406030204" pitchFamily="18" charset="0"/>
                  <a:ea typeface="Cambria Math" panose="02040503050406030204" pitchFamily="18" charset="0"/>
                </a:endParaRPr>
              </a:p>
              <a:p>
                <a:pPr algn="just"/>
                <a14:m>
                  <m:oMathPara xmlns:m="http://schemas.openxmlformats.org/officeDocument/2006/math">
                    <m:oMathParaPr>
                      <m:jc m:val="centerGroup"/>
                    </m:oMathParaPr>
                    <m:oMath xmlns:m="http://schemas.openxmlformats.org/officeDocument/2006/math">
                      <m:r>
                        <a:rPr lang="en-US" b="0" i="1" smtClean="0">
                          <a:solidFill>
                            <a:srgbClr val="00FFCC"/>
                          </a:solidFill>
                          <a:latin typeface="Cambria Math" panose="02040503050406030204" pitchFamily="18" charset="0"/>
                          <a:ea typeface="Cambria Math" panose="02040503050406030204" pitchFamily="18" charset="0"/>
                        </a:rPr>
                        <m:t>2</m:t>
                      </m:r>
                      <m:rad>
                        <m:radPr>
                          <m:degHide m:val="on"/>
                          <m:ctrlPr>
                            <a:rPr lang="bg-BG" i="1">
                              <a:solidFill>
                                <a:srgbClr val="00FFCC"/>
                              </a:solidFill>
                              <a:latin typeface="Cambria Math" panose="02040503050406030204" pitchFamily="18" charset="0"/>
                              <a:ea typeface="Cambria Math" panose="02040503050406030204" pitchFamily="18" charset="0"/>
                            </a:rPr>
                          </m:ctrlPr>
                        </m:radPr>
                        <m:deg/>
                        <m:e>
                          <m:r>
                            <a:rPr lang="en-US" i="1">
                              <a:solidFill>
                                <a:srgbClr val="00FFCC"/>
                              </a:solidFill>
                              <a:latin typeface="Cambria Math" panose="02040503050406030204" pitchFamily="18" charset="0"/>
                              <a:ea typeface="Cambria Math" panose="02040503050406030204" pitchFamily="18" charset="0"/>
                            </a:rPr>
                            <m:t>𝑦</m:t>
                          </m:r>
                          <m:r>
                            <a:rPr lang="en-US" i="1">
                              <a:solidFill>
                                <a:srgbClr val="00FFCC"/>
                              </a:solidFill>
                              <a:latin typeface="Cambria Math" panose="02040503050406030204" pitchFamily="18" charset="0"/>
                              <a:ea typeface="Cambria Math" panose="02040503050406030204" pitchFamily="18" charset="0"/>
                            </a:rPr>
                            <m:t>+1</m:t>
                          </m:r>
                        </m:e>
                      </m:rad>
                      <m:r>
                        <a:rPr lang="en-US" i="1">
                          <a:solidFill>
                            <a:srgbClr val="00FFCC"/>
                          </a:solidFill>
                          <a:latin typeface="Cambria Math" panose="02040503050406030204" pitchFamily="18" charset="0"/>
                          <a:ea typeface="Cambria Math" panose="02040503050406030204" pitchFamily="18" charset="0"/>
                        </a:rPr>
                        <m:t>&gt;</m:t>
                      </m:r>
                      <m:rad>
                        <m:radPr>
                          <m:degHide m:val="on"/>
                          <m:ctrlPr>
                            <a:rPr lang="bg-BG" i="1">
                              <a:solidFill>
                                <a:srgbClr val="00FFCC"/>
                              </a:solidFill>
                              <a:latin typeface="Cambria Math" panose="02040503050406030204" pitchFamily="18" charset="0"/>
                              <a:ea typeface="Cambria Math" panose="02040503050406030204" pitchFamily="18" charset="0"/>
                            </a:rPr>
                          </m:ctrlPr>
                        </m:radPr>
                        <m:deg/>
                        <m:e>
                          <m:r>
                            <a:rPr lang="en-US" i="1">
                              <a:solidFill>
                                <a:srgbClr val="00FFCC"/>
                              </a:solidFill>
                              <a:latin typeface="Cambria Math" panose="02040503050406030204" pitchFamily="18" charset="0"/>
                              <a:ea typeface="Cambria Math" panose="02040503050406030204" pitchFamily="18" charset="0"/>
                            </a:rPr>
                            <m:t>𝑦</m:t>
                          </m:r>
                          <m:r>
                            <a:rPr lang="en-US" i="1">
                              <a:solidFill>
                                <a:srgbClr val="00FFCC"/>
                              </a:solidFill>
                              <a:latin typeface="Cambria Math" panose="02040503050406030204" pitchFamily="18" charset="0"/>
                              <a:ea typeface="Cambria Math" panose="02040503050406030204" pitchFamily="18" charset="0"/>
                            </a:rPr>
                            <m:t>+2</m:t>
                          </m:r>
                        </m:e>
                      </m:rad>
                      <m:r>
                        <a:rPr lang="en-US" b="0" i="1" smtClean="0">
                          <a:solidFill>
                            <a:srgbClr val="00FFCC"/>
                          </a:solidFill>
                          <a:latin typeface="Cambria Math" panose="02040503050406030204" pitchFamily="18" charset="0"/>
                          <a:ea typeface="Cambria Math" panose="02040503050406030204" pitchFamily="18" charset="0"/>
                        </a:rPr>
                        <m:t>+</m:t>
                      </m:r>
                      <m:rad>
                        <m:radPr>
                          <m:degHide m:val="on"/>
                          <m:ctrlPr>
                            <a:rPr lang="bg-BG" i="1">
                              <a:solidFill>
                                <a:srgbClr val="00FFCC"/>
                              </a:solidFill>
                              <a:latin typeface="Cambria Math" panose="02040503050406030204" pitchFamily="18" charset="0"/>
                              <a:ea typeface="Cambria Math" panose="02040503050406030204" pitchFamily="18" charset="0"/>
                            </a:rPr>
                          </m:ctrlPr>
                        </m:radPr>
                        <m:deg/>
                        <m:e>
                          <m:r>
                            <a:rPr lang="en-US" i="1">
                              <a:solidFill>
                                <a:srgbClr val="00FFCC"/>
                              </a:solidFill>
                              <a:latin typeface="Cambria Math" panose="02040503050406030204" pitchFamily="18" charset="0"/>
                              <a:ea typeface="Cambria Math" panose="02040503050406030204" pitchFamily="18" charset="0"/>
                            </a:rPr>
                            <m:t>𝑦</m:t>
                          </m:r>
                        </m:e>
                      </m:rad>
                      <m:r>
                        <a:rPr lang="en-US" i="1">
                          <a:solidFill>
                            <a:srgbClr val="00FFCC"/>
                          </a:solidFill>
                          <a:latin typeface="Cambria Math" panose="02040503050406030204" pitchFamily="18" charset="0"/>
                          <a:ea typeface="Cambria Math" panose="02040503050406030204" pitchFamily="18" charset="0"/>
                        </a:rPr>
                        <m:t>↔</m:t>
                      </m:r>
                      <m:r>
                        <a:rPr lang="en-US" b="0" i="1" smtClean="0">
                          <a:solidFill>
                            <a:srgbClr val="00FFCC"/>
                          </a:solidFill>
                          <a:latin typeface="Cambria Math" panose="02040503050406030204" pitchFamily="18" charset="0"/>
                          <a:ea typeface="Cambria Math" panose="02040503050406030204" pitchFamily="18" charset="0"/>
                        </a:rPr>
                        <m:t>4</m:t>
                      </m:r>
                      <m:d>
                        <m:dPr>
                          <m:ctrlPr>
                            <a:rPr lang="en-US" b="0" i="1" smtClean="0">
                              <a:solidFill>
                                <a:srgbClr val="00FFCC"/>
                              </a:solidFill>
                              <a:latin typeface="Cambria Math" panose="02040503050406030204" pitchFamily="18" charset="0"/>
                              <a:ea typeface="Cambria Math" panose="02040503050406030204" pitchFamily="18" charset="0"/>
                            </a:rPr>
                          </m:ctrlPr>
                        </m:dPr>
                        <m:e>
                          <m:r>
                            <a:rPr lang="en-US" b="0" i="1" smtClean="0">
                              <a:solidFill>
                                <a:srgbClr val="00FFCC"/>
                              </a:solidFill>
                              <a:latin typeface="Cambria Math" panose="02040503050406030204" pitchFamily="18" charset="0"/>
                              <a:ea typeface="Cambria Math" panose="02040503050406030204" pitchFamily="18" charset="0"/>
                            </a:rPr>
                            <m:t>𝑦</m:t>
                          </m:r>
                          <m:r>
                            <a:rPr lang="en-US" b="0" i="1" smtClean="0">
                              <a:solidFill>
                                <a:srgbClr val="00FFCC"/>
                              </a:solidFill>
                              <a:latin typeface="Cambria Math" panose="02040503050406030204" pitchFamily="18" charset="0"/>
                              <a:ea typeface="Cambria Math" panose="02040503050406030204" pitchFamily="18" charset="0"/>
                            </a:rPr>
                            <m:t>+1</m:t>
                          </m:r>
                        </m:e>
                      </m:d>
                      <m:r>
                        <a:rPr lang="en-US" b="0" i="1" smtClean="0">
                          <a:solidFill>
                            <a:srgbClr val="00FFCC"/>
                          </a:solidFill>
                          <a:latin typeface="Cambria Math" panose="02040503050406030204" pitchFamily="18" charset="0"/>
                          <a:ea typeface="Cambria Math" panose="02040503050406030204" pitchFamily="18" charset="0"/>
                        </a:rPr>
                        <m:t>&gt;2</m:t>
                      </m:r>
                      <m:r>
                        <a:rPr lang="en-US" b="0" i="1" smtClean="0">
                          <a:solidFill>
                            <a:srgbClr val="00FFCC"/>
                          </a:solidFill>
                          <a:latin typeface="Cambria Math" panose="02040503050406030204" pitchFamily="18" charset="0"/>
                          <a:ea typeface="Cambria Math" panose="02040503050406030204" pitchFamily="18" charset="0"/>
                        </a:rPr>
                        <m:t>𝑦</m:t>
                      </m:r>
                      <m:r>
                        <a:rPr lang="en-US" b="0" i="1" smtClean="0">
                          <a:solidFill>
                            <a:srgbClr val="00FFCC"/>
                          </a:solidFill>
                          <a:latin typeface="Cambria Math" panose="02040503050406030204" pitchFamily="18" charset="0"/>
                          <a:ea typeface="Cambria Math" panose="02040503050406030204" pitchFamily="18" charset="0"/>
                        </a:rPr>
                        <m:t>+2+2</m:t>
                      </m:r>
                      <m:rad>
                        <m:radPr>
                          <m:degHide m:val="on"/>
                          <m:ctrlPr>
                            <a:rPr lang="en-US" b="0" i="1" smtClean="0">
                              <a:solidFill>
                                <a:srgbClr val="00FFCC"/>
                              </a:solidFill>
                              <a:latin typeface="Cambria Math" panose="02040503050406030204" pitchFamily="18" charset="0"/>
                              <a:ea typeface="Cambria Math" panose="02040503050406030204" pitchFamily="18" charset="0"/>
                            </a:rPr>
                          </m:ctrlPr>
                        </m:radPr>
                        <m:deg/>
                        <m:e>
                          <m:d>
                            <m:dPr>
                              <m:ctrlPr>
                                <a:rPr lang="en-US" b="0" i="1" smtClean="0">
                                  <a:solidFill>
                                    <a:srgbClr val="00FFCC"/>
                                  </a:solidFill>
                                  <a:latin typeface="Cambria Math" panose="02040503050406030204" pitchFamily="18" charset="0"/>
                                  <a:ea typeface="Cambria Math" panose="02040503050406030204" pitchFamily="18" charset="0"/>
                                </a:rPr>
                              </m:ctrlPr>
                            </m:dPr>
                            <m:e>
                              <m:r>
                                <a:rPr lang="en-US" b="0" i="1" smtClean="0">
                                  <a:solidFill>
                                    <a:srgbClr val="00FFCC"/>
                                  </a:solidFill>
                                  <a:latin typeface="Cambria Math" panose="02040503050406030204" pitchFamily="18" charset="0"/>
                                  <a:ea typeface="Cambria Math" panose="02040503050406030204" pitchFamily="18" charset="0"/>
                                </a:rPr>
                                <m:t>𝑦</m:t>
                              </m:r>
                              <m:r>
                                <a:rPr lang="en-US" b="0" i="1" smtClean="0">
                                  <a:solidFill>
                                    <a:srgbClr val="00FFCC"/>
                                  </a:solidFill>
                                  <a:latin typeface="Cambria Math" panose="02040503050406030204" pitchFamily="18" charset="0"/>
                                  <a:ea typeface="Cambria Math" panose="02040503050406030204" pitchFamily="18" charset="0"/>
                                </a:rPr>
                                <m:t>+2</m:t>
                              </m:r>
                            </m:e>
                          </m:d>
                          <m:r>
                            <a:rPr lang="en-US" b="0" i="1" smtClean="0">
                              <a:solidFill>
                                <a:srgbClr val="00FFCC"/>
                              </a:solidFill>
                              <a:latin typeface="Cambria Math" panose="02040503050406030204" pitchFamily="18" charset="0"/>
                              <a:ea typeface="Cambria Math" panose="02040503050406030204" pitchFamily="18" charset="0"/>
                            </a:rPr>
                            <m:t>𝑦</m:t>
                          </m:r>
                        </m:e>
                      </m:rad>
                    </m:oMath>
                  </m:oMathPara>
                </a14:m>
                <a:endParaRPr lang="en-US" i="1" dirty="0" smtClean="0">
                  <a:solidFill>
                    <a:srgbClr val="00FFCC"/>
                  </a:solidFill>
                  <a:latin typeface="Cambria Math" panose="02040503050406030204" pitchFamily="18" charset="0"/>
                  <a:ea typeface="Cambria Math" panose="02040503050406030204" pitchFamily="18" charset="0"/>
                </a:endParaRPr>
              </a:p>
              <a:p>
                <a:pPr algn="just"/>
                <a14:m>
                  <m:oMathPara xmlns:m="http://schemas.openxmlformats.org/officeDocument/2006/math">
                    <m:oMathParaPr>
                      <m:jc m:val="centerGroup"/>
                    </m:oMathParaPr>
                    <m:oMath xmlns:m="http://schemas.openxmlformats.org/officeDocument/2006/math">
                      <m:r>
                        <a:rPr lang="en-US" b="0" i="1" smtClean="0">
                          <a:solidFill>
                            <a:srgbClr val="00FFCC"/>
                          </a:solidFill>
                          <a:latin typeface="Cambria Math" panose="02040503050406030204" pitchFamily="18" charset="0"/>
                          <a:ea typeface="Cambria Math" panose="02040503050406030204" pitchFamily="18" charset="0"/>
                        </a:rPr>
                        <m:t>𝑦</m:t>
                      </m:r>
                      <m:r>
                        <a:rPr lang="en-US" b="0" i="1" smtClean="0">
                          <a:solidFill>
                            <a:srgbClr val="00FFCC"/>
                          </a:solidFill>
                          <a:latin typeface="Cambria Math" panose="02040503050406030204" pitchFamily="18" charset="0"/>
                          <a:ea typeface="Cambria Math" panose="02040503050406030204" pitchFamily="18" charset="0"/>
                        </a:rPr>
                        <m:t>+1&gt;</m:t>
                      </m:r>
                      <m:rad>
                        <m:radPr>
                          <m:degHide m:val="on"/>
                          <m:ctrlPr>
                            <a:rPr lang="en-US" i="1">
                              <a:solidFill>
                                <a:srgbClr val="00FFCC"/>
                              </a:solidFill>
                              <a:latin typeface="Cambria Math" panose="02040503050406030204" pitchFamily="18" charset="0"/>
                              <a:ea typeface="Cambria Math" panose="02040503050406030204" pitchFamily="18" charset="0"/>
                            </a:rPr>
                          </m:ctrlPr>
                        </m:radPr>
                        <m:deg/>
                        <m:e>
                          <m:d>
                            <m:dPr>
                              <m:ctrlPr>
                                <a:rPr lang="en-US" i="1">
                                  <a:solidFill>
                                    <a:srgbClr val="00FFCC"/>
                                  </a:solidFill>
                                  <a:latin typeface="Cambria Math" panose="02040503050406030204" pitchFamily="18" charset="0"/>
                                  <a:ea typeface="Cambria Math" panose="02040503050406030204" pitchFamily="18" charset="0"/>
                                </a:rPr>
                              </m:ctrlPr>
                            </m:dPr>
                            <m:e>
                              <m:r>
                                <a:rPr lang="en-US" i="1">
                                  <a:solidFill>
                                    <a:srgbClr val="00FFCC"/>
                                  </a:solidFill>
                                  <a:latin typeface="Cambria Math" panose="02040503050406030204" pitchFamily="18" charset="0"/>
                                  <a:ea typeface="Cambria Math" panose="02040503050406030204" pitchFamily="18" charset="0"/>
                                </a:rPr>
                                <m:t>𝑦</m:t>
                              </m:r>
                              <m:r>
                                <a:rPr lang="en-US" i="1">
                                  <a:solidFill>
                                    <a:srgbClr val="00FFCC"/>
                                  </a:solidFill>
                                  <a:latin typeface="Cambria Math" panose="02040503050406030204" pitchFamily="18" charset="0"/>
                                  <a:ea typeface="Cambria Math" panose="02040503050406030204" pitchFamily="18" charset="0"/>
                                </a:rPr>
                                <m:t>+2</m:t>
                              </m:r>
                            </m:e>
                          </m:d>
                          <m:r>
                            <a:rPr lang="en-US" i="1">
                              <a:solidFill>
                                <a:srgbClr val="00FFCC"/>
                              </a:solidFill>
                              <a:latin typeface="Cambria Math" panose="02040503050406030204" pitchFamily="18" charset="0"/>
                              <a:ea typeface="Cambria Math" panose="02040503050406030204" pitchFamily="18" charset="0"/>
                            </a:rPr>
                            <m:t>𝑦</m:t>
                          </m:r>
                        </m:e>
                      </m:rad>
                      <m:r>
                        <a:rPr lang="en-US" b="0" i="1" smtClean="0">
                          <a:solidFill>
                            <a:srgbClr val="00FFCC"/>
                          </a:solidFill>
                          <a:latin typeface="Cambria Math" panose="02040503050406030204" pitchFamily="18" charset="0"/>
                          <a:ea typeface="Cambria Math" panose="02040503050406030204" pitchFamily="18" charset="0"/>
                        </a:rPr>
                        <m:t> ↔</m:t>
                      </m:r>
                      <m:sSup>
                        <m:sSupPr>
                          <m:ctrlPr>
                            <a:rPr lang="en-US" b="0" i="1" smtClean="0">
                              <a:solidFill>
                                <a:srgbClr val="00FFCC"/>
                              </a:solidFill>
                              <a:latin typeface="Cambria Math" panose="02040503050406030204" pitchFamily="18" charset="0"/>
                              <a:ea typeface="Cambria Math" panose="02040503050406030204" pitchFamily="18" charset="0"/>
                            </a:rPr>
                          </m:ctrlPr>
                        </m:sSupPr>
                        <m:e>
                          <m:r>
                            <a:rPr lang="en-US" b="0" i="1" smtClean="0">
                              <a:solidFill>
                                <a:srgbClr val="00FFCC"/>
                              </a:solidFill>
                              <a:latin typeface="Cambria Math" panose="02040503050406030204" pitchFamily="18" charset="0"/>
                              <a:ea typeface="Cambria Math" panose="02040503050406030204" pitchFamily="18" charset="0"/>
                            </a:rPr>
                            <m:t>𝑦</m:t>
                          </m:r>
                        </m:e>
                        <m:sup>
                          <m:r>
                            <a:rPr lang="en-US" b="0" i="1" smtClean="0">
                              <a:solidFill>
                                <a:srgbClr val="00FFCC"/>
                              </a:solidFill>
                              <a:latin typeface="Cambria Math" panose="02040503050406030204" pitchFamily="18" charset="0"/>
                              <a:ea typeface="Cambria Math" panose="02040503050406030204" pitchFamily="18" charset="0"/>
                            </a:rPr>
                            <m:t>2</m:t>
                          </m:r>
                        </m:sup>
                      </m:sSup>
                      <m:r>
                        <a:rPr lang="en-US" b="0" i="1" smtClean="0">
                          <a:solidFill>
                            <a:srgbClr val="00FFCC"/>
                          </a:solidFill>
                          <a:latin typeface="Cambria Math" panose="02040503050406030204" pitchFamily="18" charset="0"/>
                          <a:ea typeface="Cambria Math" panose="02040503050406030204" pitchFamily="18" charset="0"/>
                        </a:rPr>
                        <m:t>+2</m:t>
                      </m:r>
                      <m:r>
                        <a:rPr lang="en-US" b="0" i="1" smtClean="0">
                          <a:solidFill>
                            <a:srgbClr val="00FFCC"/>
                          </a:solidFill>
                          <a:latin typeface="Cambria Math" panose="02040503050406030204" pitchFamily="18" charset="0"/>
                          <a:ea typeface="Cambria Math" panose="02040503050406030204" pitchFamily="18" charset="0"/>
                        </a:rPr>
                        <m:t>𝑦</m:t>
                      </m:r>
                      <m:r>
                        <a:rPr lang="en-US" b="0" i="1" smtClean="0">
                          <a:solidFill>
                            <a:srgbClr val="00FFCC"/>
                          </a:solidFill>
                          <a:latin typeface="Cambria Math" panose="02040503050406030204" pitchFamily="18" charset="0"/>
                          <a:ea typeface="Cambria Math" panose="02040503050406030204" pitchFamily="18" charset="0"/>
                        </a:rPr>
                        <m:t>+1&gt;</m:t>
                      </m:r>
                      <m:sSup>
                        <m:sSupPr>
                          <m:ctrlPr>
                            <a:rPr lang="en-US" b="0" i="1" smtClean="0">
                              <a:solidFill>
                                <a:srgbClr val="00FFCC"/>
                              </a:solidFill>
                              <a:latin typeface="Cambria Math" panose="02040503050406030204" pitchFamily="18" charset="0"/>
                              <a:ea typeface="Cambria Math" panose="02040503050406030204" pitchFamily="18" charset="0"/>
                            </a:rPr>
                          </m:ctrlPr>
                        </m:sSupPr>
                        <m:e>
                          <m:r>
                            <a:rPr lang="en-US" b="0" i="1" smtClean="0">
                              <a:solidFill>
                                <a:srgbClr val="00FFCC"/>
                              </a:solidFill>
                              <a:latin typeface="Cambria Math" panose="02040503050406030204" pitchFamily="18" charset="0"/>
                              <a:ea typeface="Cambria Math" panose="02040503050406030204" pitchFamily="18" charset="0"/>
                            </a:rPr>
                            <m:t>𝑦</m:t>
                          </m:r>
                        </m:e>
                        <m:sup>
                          <m:r>
                            <a:rPr lang="en-US" b="0" i="1" smtClean="0">
                              <a:solidFill>
                                <a:srgbClr val="00FFCC"/>
                              </a:solidFill>
                              <a:latin typeface="Cambria Math" panose="02040503050406030204" pitchFamily="18" charset="0"/>
                              <a:ea typeface="Cambria Math" panose="02040503050406030204" pitchFamily="18" charset="0"/>
                            </a:rPr>
                            <m:t>2</m:t>
                          </m:r>
                        </m:sup>
                      </m:sSup>
                      <m:r>
                        <a:rPr lang="en-US" b="0" i="1" smtClean="0">
                          <a:solidFill>
                            <a:srgbClr val="00FFCC"/>
                          </a:solidFill>
                          <a:latin typeface="Cambria Math" panose="02040503050406030204" pitchFamily="18" charset="0"/>
                          <a:ea typeface="Cambria Math" panose="02040503050406030204" pitchFamily="18" charset="0"/>
                        </a:rPr>
                        <m:t>+2</m:t>
                      </m:r>
                      <m:r>
                        <a:rPr lang="en-US" b="0" i="1" smtClean="0">
                          <a:solidFill>
                            <a:srgbClr val="00FFCC"/>
                          </a:solidFill>
                          <a:latin typeface="Cambria Math" panose="02040503050406030204" pitchFamily="18" charset="0"/>
                          <a:ea typeface="Cambria Math" panose="02040503050406030204" pitchFamily="18" charset="0"/>
                        </a:rPr>
                        <m:t>𝑦</m:t>
                      </m:r>
                    </m:oMath>
                  </m:oMathPara>
                </a14:m>
                <a:endParaRPr lang="en-US" i="1" dirty="0" smtClean="0">
                  <a:solidFill>
                    <a:srgbClr val="00FFCC"/>
                  </a:solidFill>
                  <a:latin typeface="Cambria Math" panose="02040503050406030204" pitchFamily="18" charset="0"/>
                  <a:ea typeface="Cambria Math" panose="02040503050406030204" pitchFamily="18" charset="0"/>
                </a:endParaRPr>
              </a:p>
              <a:p>
                <a:pPr algn="just"/>
                <a14:m>
                  <m:oMathPara xmlns:m="http://schemas.openxmlformats.org/officeDocument/2006/math">
                    <m:oMathParaPr>
                      <m:jc m:val="centerGroup"/>
                    </m:oMathParaPr>
                    <m:oMath xmlns:m="http://schemas.openxmlformats.org/officeDocument/2006/math">
                      <m:r>
                        <a:rPr lang="en-US" b="0" i="1" smtClean="0">
                          <a:solidFill>
                            <a:srgbClr val="00FFCC"/>
                          </a:solidFill>
                          <a:latin typeface="Cambria Math" panose="02040503050406030204" pitchFamily="18" charset="0"/>
                          <a:ea typeface="Cambria Math" panose="02040503050406030204" pitchFamily="18" charset="0"/>
                        </a:rPr>
                        <m:t> </m:t>
                      </m:r>
                    </m:oMath>
                  </m:oMathPara>
                </a14:m>
                <a:endParaRPr lang="en-US" dirty="0" smtClean="0">
                  <a:solidFill>
                    <a:srgbClr val="00FFCC"/>
                  </a:solidFill>
                </a:endParaRPr>
              </a:p>
              <a:p>
                <a:pPr algn="just"/>
                <a:r>
                  <a:rPr lang="bg-BG" dirty="0" smtClean="0">
                    <a:solidFill>
                      <a:srgbClr val="00FFCC"/>
                    </a:solidFill>
                  </a:rPr>
                  <a:t>Оттук следва, че директното грийди прави </a:t>
                </a:r>
                <a:r>
                  <a:rPr lang="en-US" dirty="0" smtClean="0">
                    <a:solidFill>
                      <a:srgbClr val="00FFCC"/>
                    </a:solidFill>
                  </a:rPr>
                  <a:t>merge sort </a:t>
                </a:r>
                <a:r>
                  <a:rPr lang="bg-BG" dirty="0" smtClean="0">
                    <a:solidFill>
                      <a:srgbClr val="00FFCC"/>
                    </a:solidFill>
                  </a:rPr>
                  <a:t>на </a:t>
                </a:r>
                <a:r>
                  <a:rPr lang="en-US" dirty="0" smtClean="0">
                    <a:solidFill>
                      <a:srgbClr val="00FFCC"/>
                    </a:solidFill>
                  </a:rPr>
                  <a:t>N </a:t>
                </a:r>
                <a:r>
                  <a:rPr lang="bg-BG" dirty="0" smtClean="0">
                    <a:solidFill>
                      <a:srgbClr val="00FFCC"/>
                    </a:solidFill>
                  </a:rPr>
                  <a:t>намаляващи редици (откъдето следва и коректността му).</a:t>
                </a:r>
              </a:p>
              <a:p>
                <a:pPr algn="just"/>
                <a:endParaRPr lang="bg-BG" dirty="0">
                  <a:solidFill>
                    <a:srgbClr val="00FFCC"/>
                  </a:solidFill>
                </a:endParaRPr>
              </a:p>
              <a:p>
                <a:pPr algn="just"/>
                <a:r>
                  <a:rPr lang="bg-BG" dirty="0" smtClean="0">
                    <a:solidFill>
                      <a:srgbClr val="00FFCC"/>
                    </a:solidFill>
                  </a:rPr>
                  <a:t>Можем да оптимизираме решението, като правим двоично търсене по стойността на последната разлика, която взимаме.</a:t>
                </a:r>
              </a:p>
              <a:p>
                <a:pPr algn="just"/>
                <a:endParaRPr lang="bg-BG" dirty="0">
                  <a:solidFill>
                    <a:srgbClr val="00FFCC"/>
                  </a:solidFill>
                </a:endParaRPr>
              </a:p>
              <a:p>
                <a:pPr algn="just"/>
                <a:r>
                  <a:rPr lang="bg-BG" dirty="0" smtClean="0">
                    <a:solidFill>
                      <a:srgbClr val="00FFCC"/>
                    </a:solidFill>
                  </a:rPr>
                  <a:t>За повече подробности погледнете анализа.</a:t>
                </a:r>
              </a:p>
            </p:txBody>
          </p:sp>
        </mc:Choice>
        <mc:Fallback xmlns="">
          <p:sp>
            <p:nvSpPr>
              <p:cNvPr id="4" name="Rectangle 3"/>
              <p:cNvSpPr>
                <a:spLocks noRot="1" noChangeAspect="1" noMove="1" noResize="1" noEditPoints="1" noAdjustHandles="1" noChangeArrowheads="1" noChangeShapeType="1" noTextEdit="1"/>
              </p:cNvSpPr>
              <p:nvPr/>
            </p:nvSpPr>
            <p:spPr>
              <a:xfrm>
                <a:off x="450902" y="1084946"/>
                <a:ext cx="7458518" cy="5527539"/>
              </a:xfrm>
              <a:prstGeom prst="rect">
                <a:avLst/>
              </a:prstGeom>
              <a:blipFill>
                <a:blip r:embed="rId2"/>
                <a:stretch>
                  <a:fillRect l="-736" t="-662" r="-654" b="-772"/>
                </a:stretch>
              </a:blipFill>
            </p:spPr>
            <p:txBody>
              <a:bodyPr/>
              <a:lstStyle/>
              <a:p>
                <a:r>
                  <a:rPr lang="en-US">
                    <a:noFill/>
                  </a:rPr>
                  <a:t> </a:t>
                </a:r>
              </a:p>
            </p:txBody>
          </p:sp>
        </mc:Fallback>
      </mc:AlternateContent>
    </p:spTree>
    <p:extLst>
      <p:ext uri="{BB962C8B-B14F-4D97-AF65-F5344CB8AC3E}">
        <p14:creationId xmlns:p14="http://schemas.microsoft.com/office/powerpoint/2010/main" val="4019485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Quotable</Template>
  <TotalTime>22326</TotalTime>
  <Words>2203</Words>
  <Application>Microsoft Office PowerPoint</Application>
  <PresentationFormat>Widescreen</PresentationFormat>
  <Paragraphs>346</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Cambria Math</vt:lpstr>
      <vt:lpstr>Century Gothic</vt:lpstr>
      <vt:lpstr>Wingdings 2</vt:lpstr>
      <vt:lpstr>Quotable</vt:lpstr>
      <vt:lpstr>Грийди алгоритми</vt:lpstr>
      <vt:lpstr>Какво е грийди?</vt:lpstr>
      <vt:lpstr>Видове грийдита</vt:lpstr>
      <vt:lpstr>Стандартно грийди</vt:lpstr>
      <vt:lpstr>PowerPoint Presentation</vt:lpstr>
      <vt:lpstr>PowerPoint Presentation</vt:lpstr>
      <vt:lpstr>PowerPoint Presentation</vt:lpstr>
      <vt:lpstr>PowerPoint Presentation</vt:lpstr>
      <vt:lpstr>PowerPoint Presentation</vt:lpstr>
      <vt:lpstr>PowerPoint Presentation</vt:lpstr>
      <vt:lpstr>Доказателство на Т1</vt:lpstr>
      <vt:lpstr>Решение</vt:lpstr>
      <vt:lpstr>Решение</vt:lpstr>
      <vt:lpstr>Доказателства</vt:lpstr>
      <vt:lpstr>PowerPoint Presentation</vt:lpstr>
      <vt:lpstr>Грийди разпределение</vt:lpstr>
      <vt:lpstr>PowerPoint Presentation</vt:lpstr>
      <vt:lpstr>PowerPoint Presentation</vt:lpstr>
      <vt:lpstr>PowerPoint Presentation</vt:lpstr>
      <vt:lpstr>PowerPoint Presentation</vt:lpstr>
      <vt:lpstr>Грийди в миналото</vt:lpstr>
      <vt:lpstr>PowerPoint Presentation</vt:lpstr>
      <vt:lpstr>PowerPoint Presentation</vt:lpstr>
      <vt:lpstr>PowerPoint Presentation</vt:lpstr>
      <vt:lpstr>Грийди в бъдещето</vt:lpstr>
      <vt:lpstr>PowerPoint Presentation</vt:lpstr>
      <vt:lpstr>PowerPoint Presentation</vt:lpstr>
      <vt:lpstr>Грийди сорт</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gatev</dc:creator>
  <cp:lastModifiedBy>alexander gatev</cp:lastModifiedBy>
  <cp:revision>238</cp:revision>
  <dcterms:created xsi:type="dcterms:W3CDTF">2022-01-30T14:10:48Z</dcterms:created>
  <dcterms:modified xsi:type="dcterms:W3CDTF">2025-08-24T11:32:32Z</dcterms:modified>
</cp:coreProperties>
</file>