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8/24/2025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8/24/2025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8/24/2025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8/24/2025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8/24/2025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8/24/2025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8/24/2025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8/24/2025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8/24/2025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8/24/2025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8/24/2025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8/24/2025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8/24/2025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8/24/2025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8/24/2025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oj.uz/problem/view/IOI13_wombats" TargetMode="External"/><Relationship Id="rId3" Type="http://schemas.openxmlformats.org/officeDocument/2006/relationships/hyperlink" Target="https://arena.olimpiici.com/#/catalog/253/problem/100716" TargetMode="External"/><Relationship Id="rId7" Type="http://schemas.openxmlformats.org/officeDocument/2006/relationships/hyperlink" Target="https://oj.uz/problem/view/BOI20_joker" TargetMode="External"/><Relationship Id="rId12" Type="http://schemas.openxmlformats.org/officeDocument/2006/relationships/hyperlink" Target="https://arena.olimpiici.com/#/catalog/548/problem/101352" TargetMode="External"/><Relationship Id="rId2" Type="http://schemas.openxmlformats.org/officeDocument/2006/relationships/hyperlink" Target="https://codeforces.com/problemset/problem/321/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ena.olimpiici.com/#/catalog/577/problem/101429" TargetMode="External"/><Relationship Id="rId11" Type="http://schemas.openxmlformats.org/officeDocument/2006/relationships/hyperlink" Target="https://arena.olimpiici.com/#/catalog/878/problem/102425" TargetMode="External"/><Relationship Id="rId5" Type="http://schemas.openxmlformats.org/officeDocument/2006/relationships/hyperlink" Target="https://arena.olimpiici.com/#/catalog/654/problem/101643" TargetMode="External"/><Relationship Id="rId10" Type="http://schemas.openxmlformats.org/officeDocument/2006/relationships/hyperlink" Target="https://www.spoj.com/problems/BRKSTRNG/" TargetMode="External"/><Relationship Id="rId4" Type="http://schemas.openxmlformats.org/officeDocument/2006/relationships/hyperlink" Target="https://arena.olimpiici.com/#/catalog/715/problem/101822" TargetMode="External"/><Relationship Id="rId9" Type="http://schemas.openxmlformats.org/officeDocument/2006/relationships/hyperlink" Target="https://oj.uz/problem/view/IOI14_holiday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Оптимизации на динамични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90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Divide and conquer optimization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1"/>
              <p:cNvSpPr txBox="1">
                <a:spLocks/>
              </p:cNvSpPr>
              <p:nvPr/>
            </p:nvSpPr>
            <p:spPr>
              <a:xfrm>
                <a:off x="390121" y="2178127"/>
                <a:ext cx="10508034" cy="970450"/>
              </a:xfrm>
              <a:prstGeom prst="rect">
                <a:avLst/>
              </a:prstGeom>
              <a:effectLst>
                <a:outerShdw blurRad="50800" dir="14400000">
                  <a:srgbClr val="000000">
                    <a:alpha val="60000"/>
                  </a:srgbClr>
                </a:outerShdw>
              </a:effectLst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457200" rtl="0" eaLnBrk="1" latinLnBrk="0" hangingPunct="1">
                  <a:spcBef>
                    <a:spcPct val="0"/>
                  </a:spcBef>
                  <a:buNone/>
                  <a:defRPr sz="4000" b="1" kern="1200">
                    <a:solidFill>
                      <a:srgbClr val="FEFEFE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 algn="just"/>
                <a:r>
                  <a:rPr lang="bg-BG" sz="2400" dirty="0" smtClean="0"/>
                  <a:t>1. Обща формула: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𝒅𝒑</m:t>
                    </m:r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𝒎𝒊𝒏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𝒎𝒂𝒙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𝒅𝒑</m:t>
                    </m:r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𝒄𝒐𝒔𝒕</m:t>
                    </m:r>
                    <m:d>
                      <m:d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bg-BG" sz="2400" dirty="0" smtClean="0"/>
                  <a:t>.</a:t>
                </a:r>
                <a:r>
                  <a:rPr lang="en-US" sz="2400" dirty="0" smtClean="0"/>
                  <a:t> </a:t>
                </a:r>
                <a:r>
                  <a:rPr lang="bg-BG" sz="2400" dirty="0" smtClean="0"/>
                  <a:t>Най-често </a:t>
                </a:r>
                <a:r>
                  <a:rPr lang="en-US" sz="2400" dirty="0" smtClean="0"/>
                  <a:t>x</a:t>
                </a:r>
                <a:r>
                  <a:rPr lang="bg-BG" sz="2400" dirty="0" smtClean="0"/>
                  <a:t> е равно на </a:t>
                </a:r>
                <a:r>
                  <a:rPr lang="en-US" sz="2400" dirty="0" smtClean="0"/>
                  <a:t>0</a:t>
                </a:r>
                <a:r>
                  <a:rPr lang="bg-BG" sz="2400" dirty="0" smtClean="0"/>
                  <a:t> или 1.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121" y="2178127"/>
                <a:ext cx="10508034" cy="9704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effectLst>
                <a:outerShdw blurRad="50800" dir="14400000">
                  <a:srgbClr val="000000">
                    <a:alpha val="60000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/>
              <p:cNvSpPr txBox="1">
                <a:spLocks/>
              </p:cNvSpPr>
              <p:nvPr/>
            </p:nvSpPr>
            <p:spPr>
              <a:xfrm>
                <a:off x="390121" y="3384733"/>
                <a:ext cx="10573348" cy="1258627"/>
              </a:xfrm>
              <a:prstGeom prst="rect">
                <a:avLst/>
              </a:prstGeom>
              <a:effectLst>
                <a:outerShdw blurRad="50800" dir="14400000">
                  <a:srgbClr val="000000">
                    <a:alpha val="60000"/>
                  </a:srgbClr>
                </a:outerShdw>
              </a:effectLst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457200" rtl="0" eaLnBrk="1" latinLnBrk="0" hangingPunct="1">
                  <a:spcBef>
                    <a:spcPct val="0"/>
                  </a:spcBef>
                  <a:buNone/>
                  <a:defRPr sz="4000" b="1" kern="1200">
                    <a:solidFill>
                      <a:srgbClr val="FEFEFE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 algn="just"/>
                <a:r>
                  <a:rPr lang="bg-BG" sz="2400" dirty="0" smtClean="0"/>
                  <a:t>2. Условие за оптимизацията: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𝒐𝒑𝒕</m:t>
                    </m:r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𝒐𝒑𝒕</m:t>
                    </m:r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≤…≤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𝒐𝒑𝒕</m:t>
                    </m:r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𝒏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𝒌</m:t>
                        </m:r>
                      </m:e>
                    </m:d>
                  </m:oMath>
                </a14:m>
                <a:r>
                  <a:rPr lang="bg-BG" sz="2400" dirty="0" smtClean="0"/>
                  <a:t>, където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𝒐𝒑𝒕</m:t>
                    </m:r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bg-BG" sz="2400" dirty="0" smtClean="0"/>
                  <a:t>е най-малкото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𝒊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r>
                  <a:rPr lang="en-US" sz="2400" dirty="0" smtClean="0"/>
                  <a:t>, </a:t>
                </a:r>
                <a:r>
                  <a:rPr lang="bg-BG" sz="2400" dirty="0" smtClean="0"/>
                  <a:t>за което е изпълнено:</a:t>
                </a:r>
                <a:endParaRPr lang="en-US" sz="2400" dirty="0" smtClean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𝒅𝒑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</m:e>
                      </m:d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𝒅𝒑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e>
                      </m:d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𝒄𝒐𝒔𝒕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𝒊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𝒏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121" y="3384733"/>
                <a:ext cx="10573348" cy="125862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effectLst>
                <a:outerShdw blurRad="50800" dir="14400000">
                  <a:srgbClr val="000000">
                    <a:alpha val="60000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1"/>
              <p:cNvSpPr txBox="1">
                <a:spLocks/>
              </p:cNvSpPr>
              <p:nvPr/>
            </p:nvSpPr>
            <p:spPr>
              <a:xfrm>
                <a:off x="390121" y="4879516"/>
                <a:ext cx="10713309" cy="1579589"/>
              </a:xfrm>
              <a:prstGeom prst="rect">
                <a:avLst/>
              </a:prstGeom>
              <a:effectLst>
                <a:outerShdw blurRad="50800" dir="14400000">
                  <a:srgbClr val="000000">
                    <a:alpha val="60000"/>
                  </a:srgbClr>
                </a:outerShdw>
              </a:effectLst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457200" rtl="0" eaLnBrk="1" latinLnBrk="0" hangingPunct="1">
                  <a:spcBef>
                    <a:spcPct val="0"/>
                  </a:spcBef>
                  <a:buNone/>
                  <a:defRPr sz="4000" b="1" kern="1200">
                    <a:solidFill>
                      <a:srgbClr val="FEFEFE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 algn="just"/>
                <a:r>
                  <a:rPr lang="bg-BG" sz="2400" dirty="0" smtClean="0"/>
                  <a:t>3. Достатъчно (но не необходимо) условие изразено с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𝒄𝒐𝒔𝒕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()</m:t>
                    </m:r>
                  </m:oMath>
                </a14:m>
                <a:r>
                  <a:rPr lang="bg-BG" sz="2400" dirty="0" smtClean="0"/>
                  <a:t>:</a:t>
                </a:r>
                <a:endParaRPr lang="en-US" sz="2400" dirty="0" smtClean="0"/>
              </a:p>
              <a:p>
                <a:pPr algn="just"/>
                <a:r>
                  <a:rPr lang="en-US" sz="2400" dirty="0"/>
                  <a:t>	</a:t>
                </a:r>
                <a:r>
                  <a:rPr lang="bg-BG" sz="2400" dirty="0" smtClean="0"/>
                  <a:t>Нека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𝒅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𝑵</m:t>
                    </m:r>
                  </m:oMath>
                </a14:m>
                <a:endParaRPr lang="bg-BG" sz="2400" dirty="0" smtClean="0"/>
              </a:p>
              <a:p>
                <a:pPr algn="just"/>
                <a:r>
                  <a:rPr lang="bg-BG" sz="2400" dirty="0"/>
                  <a:t>	</a:t>
                </a:r>
                <a:r>
                  <a:rPr lang="bg-BG" sz="2400" dirty="0" smtClean="0"/>
                  <a:t>при минимизация: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𝒄𝒐𝒔𝒕</m:t>
                    </m:r>
                    <m:d>
                      <m:d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𝒄𝒐𝒔𝒕</m:t>
                    </m:r>
                    <m:d>
                      <m:d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𝒄𝒐𝒔𝒕</m:t>
                    </m:r>
                    <m:d>
                      <m:d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𝒄𝒐𝒔𝒕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 smtClean="0"/>
              </a:p>
              <a:p>
                <a:pPr algn="just"/>
                <a:r>
                  <a:rPr lang="en-US" sz="2400" dirty="0" smtClean="0"/>
                  <a:t>	</a:t>
                </a:r>
                <a:r>
                  <a:rPr lang="bg-BG" sz="2400" dirty="0" smtClean="0"/>
                  <a:t>при максимизация: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𝒄𝒐𝒔𝒕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𝒄𝒐𝒔𝒕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𝒅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𝒄𝒐𝒔𝒕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𝒅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𝒄𝒐𝒔𝒕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 smtClean="0"/>
              </a:p>
            </p:txBody>
          </p:sp>
        </mc:Choice>
        <mc:Fallback xmlns="">
          <p:sp>
            <p:nvSpPr>
              <p:cNvPr id="6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121" y="4879516"/>
                <a:ext cx="10713309" cy="157958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effectLst>
                <a:outerShdw blurRad="50800" dir="14400000">
                  <a:srgbClr val="000000">
                    <a:alpha val="60000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597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Knuth’s optimization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1"/>
              <p:cNvSpPr txBox="1">
                <a:spLocks/>
              </p:cNvSpPr>
              <p:nvPr/>
            </p:nvSpPr>
            <p:spPr>
              <a:xfrm>
                <a:off x="390121" y="2178127"/>
                <a:ext cx="11151846" cy="970450"/>
              </a:xfrm>
              <a:prstGeom prst="rect">
                <a:avLst/>
              </a:prstGeom>
              <a:effectLst>
                <a:outerShdw blurRad="50800" dir="14400000">
                  <a:srgbClr val="000000">
                    <a:alpha val="60000"/>
                  </a:srgbClr>
                </a:outerShdw>
              </a:effectLst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457200" rtl="0" eaLnBrk="1" latinLnBrk="0" hangingPunct="1">
                  <a:spcBef>
                    <a:spcPct val="0"/>
                  </a:spcBef>
                  <a:buNone/>
                  <a:defRPr sz="4000" b="1" kern="1200">
                    <a:solidFill>
                      <a:srgbClr val="FEFEFE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 algn="just"/>
                <a:r>
                  <a:rPr lang="bg-BG" sz="2400" dirty="0" smtClean="0"/>
                  <a:t>1. Обща формула: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𝒅𝒑</m:t>
                    </m:r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𝒎𝒊𝒏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𝒎𝒂𝒙</m:t>
                    </m:r>
                    <m:d>
                      <m:d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𝒅𝒑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𝒊</m:t>
                            </m:r>
                          </m:e>
                        </m:d>
                        <m:d>
                          <m:dPr>
                            <m:begChr m:val="["/>
                            <m:endChr m:val="]"/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d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𝒅𝒑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𝒌</m:t>
                            </m:r>
                          </m:e>
                        </m:d>
                        <m:d>
                          <m:dPr>
                            <m:begChr m:val="["/>
                            <m:endChr m:val="]"/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𝒋</m:t>
                            </m:r>
                          </m:e>
                        </m:d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𝒄𝒐𝒔𝒕</m:t>
                    </m:r>
                    <m:d>
                      <m:d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</m:d>
                  </m:oMath>
                </a14:m>
                <a:r>
                  <a:rPr lang="bg-BG" sz="2400" dirty="0" smtClean="0"/>
                  <a:t>.</a:t>
                </a:r>
                <a:r>
                  <a:rPr lang="en-US" sz="2400" dirty="0" smtClean="0"/>
                  <a:t> </a:t>
                </a:r>
                <a:r>
                  <a:rPr lang="bg-BG" sz="2400" dirty="0" smtClean="0"/>
                  <a:t>Най-често </a:t>
                </a:r>
                <a:r>
                  <a:rPr lang="en-US" sz="2400" dirty="0" smtClean="0"/>
                  <a:t>x</a:t>
                </a:r>
                <a:r>
                  <a:rPr lang="bg-BG" sz="2400" dirty="0" smtClean="0"/>
                  <a:t> е равно на </a:t>
                </a:r>
                <a:r>
                  <a:rPr lang="en-US" sz="2400" dirty="0" smtClean="0"/>
                  <a:t>0</a:t>
                </a:r>
                <a:r>
                  <a:rPr lang="bg-BG" sz="2400" dirty="0" smtClean="0"/>
                  <a:t> или 1.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121" y="2178127"/>
                <a:ext cx="11151846" cy="9704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effectLst>
                <a:outerShdw blurRad="50800" dir="14400000">
                  <a:srgbClr val="000000">
                    <a:alpha val="60000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/>
              <p:cNvSpPr txBox="1">
                <a:spLocks/>
              </p:cNvSpPr>
              <p:nvPr/>
            </p:nvSpPr>
            <p:spPr>
              <a:xfrm>
                <a:off x="390121" y="3384733"/>
                <a:ext cx="10573348" cy="1258627"/>
              </a:xfrm>
              <a:prstGeom prst="rect">
                <a:avLst/>
              </a:prstGeom>
              <a:effectLst>
                <a:outerShdw blurRad="50800" dir="14400000">
                  <a:srgbClr val="000000">
                    <a:alpha val="60000"/>
                  </a:srgbClr>
                </a:outerShdw>
              </a:effectLst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457200" rtl="0" eaLnBrk="1" latinLnBrk="0" hangingPunct="1">
                  <a:spcBef>
                    <a:spcPct val="0"/>
                  </a:spcBef>
                  <a:buNone/>
                  <a:defRPr sz="4000" b="1" kern="1200">
                    <a:solidFill>
                      <a:srgbClr val="FEFEFE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 algn="just"/>
                <a:r>
                  <a:rPr lang="bg-BG" sz="2400" dirty="0" smtClean="0"/>
                  <a:t>2. Условие за оптимизацията: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𝒐𝒑𝒕</m:t>
                    </m:r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𝒋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𝒐𝒑𝒕</m:t>
                    </m:r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𝒐𝒑𝒕</m:t>
                    </m:r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</m:e>
                    </m:d>
                  </m:oMath>
                </a14:m>
                <a:r>
                  <a:rPr lang="en-US" sz="2400" dirty="0" smtClean="0"/>
                  <a:t>,</a:t>
                </a:r>
                <a:r>
                  <a:rPr lang="bg-BG" sz="2400" dirty="0" smtClean="0"/>
                  <a:t> където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𝒐𝒑𝒕</m:t>
                    </m:r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𝒋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bg-BG" sz="2400" dirty="0" smtClean="0"/>
                  <a:t>е най-малкото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𝒊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𝒌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𝒋</m:t>
                    </m:r>
                  </m:oMath>
                </a14:m>
                <a:r>
                  <a:rPr lang="en-US" sz="2400" dirty="0" smtClean="0"/>
                  <a:t>, </a:t>
                </a:r>
                <a:r>
                  <a:rPr lang="bg-BG" sz="2400" dirty="0" smtClean="0"/>
                  <a:t>за което е изпълнено:</a:t>
                </a:r>
                <a:endParaRPr lang="en-US" sz="2400" dirty="0" smtClean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𝒅𝒑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</m:d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𝒅𝒑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𝒅𝒑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</m:e>
                      </m:d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𝒋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]+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𝒄𝒐𝒔𝒕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𝒊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𝒋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121" y="3384733"/>
                <a:ext cx="10573348" cy="125862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effectLst>
                <a:outerShdw blurRad="50800" dir="14400000">
                  <a:srgbClr val="000000">
                    <a:alpha val="60000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itle 1"/>
              <p:cNvSpPr txBox="1">
                <a:spLocks/>
              </p:cNvSpPr>
              <p:nvPr/>
            </p:nvSpPr>
            <p:spPr>
              <a:xfrm>
                <a:off x="390121" y="4879517"/>
                <a:ext cx="10713309" cy="1840846"/>
              </a:xfrm>
              <a:prstGeom prst="rect">
                <a:avLst/>
              </a:prstGeom>
              <a:effectLst>
                <a:outerShdw blurRad="50800" dir="14400000">
                  <a:srgbClr val="000000">
                    <a:alpha val="60000"/>
                  </a:srgbClr>
                </a:outerShdw>
              </a:effectLst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457200" rtl="0" eaLnBrk="1" latinLnBrk="0" hangingPunct="1">
                  <a:spcBef>
                    <a:spcPct val="0"/>
                  </a:spcBef>
                  <a:buNone/>
                  <a:defRPr sz="4000" b="1" kern="1200">
                    <a:solidFill>
                      <a:srgbClr val="FEFEFE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 algn="just"/>
                <a:r>
                  <a:rPr lang="bg-BG" sz="2400" dirty="0" smtClean="0"/>
                  <a:t>3. Достатъчно (но не необходимо) условие изразено с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𝒄𝒐𝒔𝒕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()</m:t>
                    </m:r>
                  </m:oMath>
                </a14:m>
                <a:r>
                  <a:rPr lang="bg-BG" sz="2400" dirty="0" smtClean="0"/>
                  <a:t>:</a:t>
                </a:r>
                <a:endParaRPr lang="en-US" sz="2400" dirty="0" smtClean="0"/>
              </a:p>
              <a:p>
                <a:pPr algn="just"/>
                <a:r>
                  <a:rPr lang="en-US" sz="2400" dirty="0"/>
                  <a:t>	</a:t>
                </a:r>
                <a:r>
                  <a:rPr lang="bg-BG" sz="2400" dirty="0" smtClean="0"/>
                  <a:t>Нека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𝒅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𝑵</m:t>
                    </m:r>
                  </m:oMath>
                </a14:m>
                <a:endParaRPr lang="bg-BG" sz="2400" dirty="0" smtClean="0"/>
              </a:p>
              <a:p>
                <a:pPr algn="just"/>
                <a:r>
                  <a:rPr lang="bg-BG" sz="2400" dirty="0"/>
                  <a:t>	</a:t>
                </a:r>
                <a:r>
                  <a:rPr lang="bg-BG" sz="2400" dirty="0" smtClean="0"/>
                  <a:t>при </a:t>
                </a:r>
                <a:r>
                  <a:rPr lang="bg-BG" sz="2400" dirty="0" smtClean="0"/>
                  <a:t>минимизация (аналогични при максимизация с </a:t>
                </a:r>
                <a:r>
                  <a:rPr lang="en-US" sz="2400" dirty="0" smtClean="0"/>
                  <a:t>≥)</a:t>
                </a:r>
                <a:r>
                  <a:rPr lang="bg-BG" sz="2400" dirty="0" smtClean="0"/>
                  <a:t>:</a:t>
                </a:r>
                <a:endParaRPr lang="en-US" sz="2400" dirty="0" smtClean="0"/>
              </a:p>
              <a:p>
                <a:pPr algn="just"/>
                <a:r>
                  <a:rPr lang="en-US" sz="2400" dirty="0"/>
                  <a:t> </a:t>
                </a:r>
                <a:r>
                  <a:rPr lang="en-US" sz="2400" dirty="0" smtClean="0"/>
                  <a:t>   </a:t>
                </a:r>
                <a:r>
                  <a:rPr lang="bg-BG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𝒄𝒐𝒔𝒕</m:t>
                    </m:r>
                    <m:d>
                      <m:d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𝒄𝒐𝒔𝒕</m:t>
                    </m:r>
                    <m:d>
                      <m:d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𝒄𝒐𝒔𝒕</m:t>
                    </m:r>
                    <m:d>
                      <m:d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𝒄𝒐𝒔𝒕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 smtClean="0"/>
              </a:p>
              <a:p>
                <a:pPr algn="just"/>
                <a:r>
                  <a:rPr lang="en-US" sz="2400" dirty="0"/>
                  <a:t> </a:t>
                </a:r>
                <a:r>
                  <a:rPr lang="en-US" sz="2400" dirty="0" smtClean="0"/>
                  <a:t>   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𝒄𝒐𝒔𝒕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𝒄𝒐𝒔𝒕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𝒂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𝒅</m:t>
                        </m:r>
                      </m:e>
                    </m:d>
                  </m:oMath>
                </a14:m>
                <a:r>
                  <a:rPr lang="en-US" sz="2400" dirty="0" smtClean="0"/>
                  <a:t> </a:t>
                </a:r>
                <a:r>
                  <a:rPr lang="bg-BG" sz="2400" dirty="0" smtClean="0"/>
                  <a:t>(монотонност)</a:t>
                </a:r>
                <a:endParaRPr lang="en-US" sz="2400" dirty="0" smtClean="0"/>
              </a:p>
            </p:txBody>
          </p:sp>
        </mc:Choice>
        <mc:Fallback>
          <p:sp>
            <p:nvSpPr>
              <p:cNvPr id="5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121" y="4879517"/>
                <a:ext cx="10713309" cy="184084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effectLst>
                <a:outerShdw blurRad="50800" dir="14400000">
                  <a:srgbClr val="000000">
                    <a:alpha val="60000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918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1D1D optimization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/>
              <p:cNvSpPr txBox="1">
                <a:spLocks/>
              </p:cNvSpPr>
              <p:nvPr/>
            </p:nvSpPr>
            <p:spPr>
              <a:xfrm>
                <a:off x="390122" y="2178127"/>
                <a:ext cx="11338458" cy="970450"/>
              </a:xfrm>
              <a:prstGeom prst="rect">
                <a:avLst/>
              </a:prstGeom>
              <a:effectLst>
                <a:outerShdw blurRad="50800" dir="14400000">
                  <a:srgbClr val="000000">
                    <a:alpha val="60000"/>
                  </a:srgbClr>
                </a:outerShdw>
              </a:effectLst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457200" rtl="0" eaLnBrk="1" latinLnBrk="0" hangingPunct="1">
                  <a:spcBef>
                    <a:spcPct val="0"/>
                  </a:spcBef>
                  <a:buNone/>
                  <a:defRPr sz="4000" b="1" kern="1200">
                    <a:solidFill>
                      <a:srgbClr val="FEFEFE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 algn="just"/>
                <a:r>
                  <a:rPr lang="bg-BG" sz="2400" dirty="0" smtClean="0"/>
                  <a:t>1. Обща формула: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𝒅𝒑</m:t>
                    </m:r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𝒎𝒊𝒏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𝒎𝒂𝒙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𝒅𝒑</m:t>
                    </m:r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𝒄𝒐𝒔𝒕</m:t>
                    </m:r>
                    <m:d>
                      <m:d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bg-BG" sz="2400" dirty="0" smtClean="0"/>
                  <a:t>.</a:t>
                </a:r>
                <a:r>
                  <a:rPr lang="en-US" sz="2400" dirty="0" smtClean="0"/>
                  <a:t> </a:t>
                </a:r>
                <a:r>
                  <a:rPr lang="bg-BG" sz="2400" dirty="0" smtClean="0"/>
                  <a:t>Най-често </a:t>
                </a:r>
                <a:r>
                  <a:rPr lang="en-US" sz="2400" dirty="0" smtClean="0"/>
                  <a:t>x</a:t>
                </a:r>
                <a:r>
                  <a:rPr lang="bg-BG" sz="2400" dirty="0" smtClean="0"/>
                  <a:t> е равно на </a:t>
                </a:r>
                <a:r>
                  <a:rPr lang="en-US" sz="2400" dirty="0" smtClean="0"/>
                  <a:t>0</a:t>
                </a:r>
                <a:r>
                  <a:rPr lang="bg-BG" sz="2400" dirty="0" smtClean="0"/>
                  <a:t> или 1.</a:t>
                </a:r>
                <a:r>
                  <a:rPr lang="en-US" sz="2400" dirty="0" smtClean="0"/>
                  <a:t> </a:t>
                </a:r>
                <a:r>
                  <a:rPr lang="bg-BG" sz="2400" dirty="0" smtClean="0"/>
                  <a:t>Нека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𝒅𝒑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𝟐</m:t>
                    </m:r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𝒋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𝒎𝒊𝒏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𝒎𝒂𝒙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𝒅𝒑</m:t>
                    </m:r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𝒄𝒐𝒔𝒕</m:t>
                    </m:r>
                    <m:d>
                      <m:d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bg-BG" sz="2400" dirty="0" smtClean="0"/>
                  <a:t> за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𝒋</m:t>
                    </m:r>
                  </m:oMath>
                </a14:m>
                <a:r>
                  <a:rPr lang="en-US" sz="2400" dirty="0" smtClean="0"/>
                  <a:t>.</a:t>
                </a:r>
                <a:endParaRPr lang="en-US" sz="2400" dirty="0"/>
              </a:p>
            </p:txBody>
          </p:sp>
        </mc:Choice>
        <mc:Fallback xmlns="">
          <p:sp>
            <p:nvSpPr>
              <p:cNvPr id="4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122" y="2178127"/>
                <a:ext cx="11338458" cy="9704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effectLst>
                <a:outerShdw blurRad="50800" dir="14400000">
                  <a:srgbClr val="000000">
                    <a:alpha val="60000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itle 1"/>
              <p:cNvSpPr txBox="1">
                <a:spLocks/>
              </p:cNvSpPr>
              <p:nvPr/>
            </p:nvSpPr>
            <p:spPr>
              <a:xfrm>
                <a:off x="390122" y="3769568"/>
                <a:ext cx="10573348" cy="1564258"/>
              </a:xfrm>
              <a:prstGeom prst="rect">
                <a:avLst/>
              </a:prstGeom>
              <a:effectLst>
                <a:outerShdw blurRad="50800" dir="14400000">
                  <a:srgbClr val="000000">
                    <a:alpha val="60000"/>
                  </a:srgbClr>
                </a:outerShdw>
              </a:effectLst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457200" rtl="0" eaLnBrk="1" latinLnBrk="0" hangingPunct="1">
                  <a:spcBef>
                    <a:spcPct val="0"/>
                  </a:spcBef>
                  <a:buNone/>
                  <a:defRPr sz="4000" b="1" kern="1200">
                    <a:solidFill>
                      <a:srgbClr val="FEFEFE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 algn="just"/>
                <a:r>
                  <a:rPr lang="bg-BG" sz="2400" dirty="0" smtClean="0"/>
                  <a:t>2. Условие за оптимизацията: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𝒐𝒑𝒕</m:t>
                    </m:r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𝒋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𝒐𝒑𝒕</m:t>
                    </m:r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𝒐𝒑𝒕</m:t>
                    </m:r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𝒊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𝒋</m:t>
                        </m:r>
                      </m:e>
                    </m:d>
                  </m:oMath>
                </a14:m>
                <a:r>
                  <a:rPr lang="bg-BG" sz="2400" dirty="0" smtClean="0"/>
                  <a:t>, където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𝒐𝒑𝒕</m:t>
                    </m:r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𝒊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𝒋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bg-BG" sz="2400" dirty="0" smtClean="0"/>
                  <a:t>е най-малкото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𝒙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𝒌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𝒋</m:t>
                    </m:r>
                  </m:oMath>
                </a14:m>
                <a:r>
                  <a:rPr lang="en-US" sz="2400" dirty="0" smtClean="0"/>
                  <a:t>, </a:t>
                </a:r>
                <a:r>
                  <a:rPr lang="bg-BG" sz="2400" dirty="0" smtClean="0"/>
                  <a:t>за което е изпълнено:</a:t>
                </a:r>
                <a:endParaRPr lang="en-US" sz="2400" dirty="0" smtClean="0"/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𝒅𝒑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𝟐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𝒋</m:t>
                          </m:r>
                        </m:e>
                      </m:d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𝒅𝒑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𝒌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d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𝒄𝒐𝒔𝒕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𝒌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𝒊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 smtClean="0"/>
              </a:p>
              <a:p>
                <a:pPr algn="just"/>
                <a:endParaRPr lang="en-US" sz="2400" dirty="0" smtClean="0"/>
              </a:p>
              <a:p>
                <a:pPr algn="just"/>
                <a:r>
                  <a:rPr lang="en-US" sz="2400" dirty="0" smtClean="0"/>
                  <a:t>O</a:t>
                </a:r>
                <a:r>
                  <a:rPr lang="bg-BG" sz="2400" dirty="0" smtClean="0"/>
                  <a:t>ттук следва, че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𝒅𝒑</m:t>
                    </m:r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𝒅𝒑</m:t>
                    </m:r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𝒐𝒑𝒕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</m:d>
                        <m:d>
                          <m:dPr>
                            <m:begChr m:val="["/>
                            <m:endChr m:val="]"/>
                            <m:ctrlP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1" i="1" smtClean="0"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</m:d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𝒄𝒐𝒔𝒕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𝒐𝒑𝒕</m:t>
                    </m:r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𝒏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5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122" y="3769568"/>
                <a:ext cx="10573348" cy="156425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effectLst>
                <a:outerShdw blurRad="50800" dir="14400000">
                  <a:srgbClr val="000000">
                    <a:alpha val="60000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le 1"/>
              <p:cNvSpPr txBox="1">
                <a:spLocks/>
              </p:cNvSpPr>
              <p:nvPr/>
            </p:nvSpPr>
            <p:spPr>
              <a:xfrm>
                <a:off x="390122" y="5557105"/>
                <a:ext cx="10713309" cy="795423"/>
              </a:xfrm>
              <a:prstGeom prst="rect">
                <a:avLst/>
              </a:prstGeom>
              <a:effectLst>
                <a:outerShdw blurRad="50800" dir="14400000">
                  <a:srgbClr val="000000">
                    <a:alpha val="60000"/>
                  </a:srgbClr>
                </a:outerShdw>
              </a:effectLst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457200" rtl="0" eaLnBrk="1" latinLnBrk="0" hangingPunct="1">
                  <a:spcBef>
                    <a:spcPct val="0"/>
                  </a:spcBef>
                  <a:buNone/>
                  <a:defRPr sz="4000" b="1" kern="1200">
                    <a:solidFill>
                      <a:srgbClr val="FEFEFE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pPr algn="just"/>
                <a:r>
                  <a:rPr lang="bg-BG" sz="2400" dirty="0" smtClean="0"/>
                  <a:t>3. Достатъчно (но не необходимо) условие изразено с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𝒄𝒐𝒔𝒕</m:t>
                    </m:r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()</m:t>
                    </m:r>
                  </m:oMath>
                </a14:m>
                <a:r>
                  <a:rPr lang="en-US" sz="2400" dirty="0" smtClean="0"/>
                  <a:t> – </a:t>
                </a:r>
                <a:r>
                  <a:rPr lang="bg-BG" sz="2400" dirty="0" smtClean="0"/>
                  <a:t>същото като при </a:t>
                </a:r>
                <a:r>
                  <a:rPr lang="en-US" sz="2400" dirty="0" smtClean="0"/>
                  <a:t>divide and conquer optimization.</a:t>
                </a:r>
              </a:p>
            </p:txBody>
          </p:sp>
        </mc:Choice>
        <mc:Fallback xmlns="">
          <p:sp>
            <p:nvSpPr>
              <p:cNvPr id="8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122" y="5557105"/>
                <a:ext cx="10713309" cy="79542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effectLst>
                <a:outerShdw blurRad="50800" dir="14400000">
                  <a:srgbClr val="000000">
                    <a:alpha val="60000"/>
                  </a:srgb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7899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0224" y="2548858"/>
            <a:ext cx="10554574" cy="430914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bg-BG" dirty="0"/>
              <a:t>Разделяй и владей оптимизация</a:t>
            </a:r>
            <a:r>
              <a:rPr lang="bg-BG" dirty="0" smtClean="0"/>
              <a:t>:</a:t>
            </a:r>
            <a:endParaRPr lang="bg-BG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codeforces.com/problemset/problem/321/E</a:t>
            </a:r>
            <a:endParaRPr lang="en-US" dirty="0" smtClean="0"/>
          </a:p>
          <a:p>
            <a:r>
              <a:rPr lang="en-US" dirty="0">
                <a:hlinkClick r:id="rId3"/>
              </a:rPr>
              <a:t>https://arena.olimpiici.com/#/</a:t>
            </a:r>
            <a:r>
              <a:rPr lang="en-US" dirty="0" smtClean="0">
                <a:hlinkClick r:id="rId3"/>
              </a:rPr>
              <a:t>catalog/253/problem/100716</a:t>
            </a:r>
            <a:endParaRPr lang="en-US" dirty="0" smtClean="0"/>
          </a:p>
          <a:p>
            <a:r>
              <a:rPr lang="en-US" dirty="0">
                <a:hlinkClick r:id="rId4"/>
              </a:rPr>
              <a:t>https://arena.olimpiici.com/#/</a:t>
            </a:r>
            <a:r>
              <a:rPr lang="en-US" dirty="0" smtClean="0">
                <a:hlinkClick r:id="rId4"/>
              </a:rPr>
              <a:t>catalog/715/problem/101822</a:t>
            </a:r>
            <a:endParaRPr lang="en-US" dirty="0" smtClean="0"/>
          </a:p>
          <a:p>
            <a:r>
              <a:rPr lang="en-US" dirty="0">
                <a:hlinkClick r:id="rId5"/>
              </a:rPr>
              <a:t>https://arena.olimpiici.com/#/</a:t>
            </a:r>
            <a:r>
              <a:rPr lang="en-US" dirty="0" smtClean="0">
                <a:hlinkClick r:id="rId5"/>
              </a:rPr>
              <a:t>catalog/654/problem/101643</a:t>
            </a:r>
            <a:endParaRPr lang="bg-BG" dirty="0" smtClean="0"/>
          </a:p>
          <a:p>
            <a:pPr marL="0" indent="0">
              <a:buNone/>
            </a:pPr>
            <a:r>
              <a:rPr lang="bg-BG" dirty="0" smtClean="0"/>
              <a:t>По-трудни задачи:</a:t>
            </a:r>
          </a:p>
          <a:p>
            <a:r>
              <a:rPr lang="en-US" dirty="0">
                <a:hlinkClick r:id="rId6"/>
              </a:rPr>
              <a:t>https://arena.olimpiici.com/#/</a:t>
            </a:r>
            <a:r>
              <a:rPr lang="en-US" dirty="0" smtClean="0">
                <a:hlinkClick r:id="rId6"/>
              </a:rPr>
              <a:t>catalog/577/problem/101429</a:t>
            </a:r>
            <a:endParaRPr lang="en-US" dirty="0" smtClean="0"/>
          </a:p>
          <a:p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oj.uz/problem/view/BOI20_joker</a:t>
            </a:r>
            <a:endParaRPr lang="en-US" dirty="0" smtClean="0"/>
          </a:p>
          <a:p>
            <a:r>
              <a:rPr lang="en-US" dirty="0">
                <a:hlinkClick r:id="rId8"/>
              </a:rPr>
              <a:t>https://</a:t>
            </a:r>
            <a:r>
              <a:rPr lang="en-US" dirty="0" smtClean="0">
                <a:hlinkClick r:id="rId8"/>
              </a:rPr>
              <a:t>oj.uz/problem/view/IOI13_wombats</a:t>
            </a:r>
            <a:endParaRPr lang="en-US" dirty="0" smtClean="0"/>
          </a:p>
          <a:p>
            <a:r>
              <a:rPr lang="en-US" dirty="0">
                <a:hlinkClick r:id="rId9"/>
              </a:rPr>
              <a:t>https://</a:t>
            </a:r>
            <a:r>
              <a:rPr lang="en-US" dirty="0" smtClean="0">
                <a:hlinkClick r:id="rId9"/>
              </a:rPr>
              <a:t>oj.uz/problem/view/IOI14_holiday</a:t>
            </a:r>
            <a:endParaRPr lang="en-US" dirty="0" smtClean="0"/>
          </a:p>
          <a:p>
            <a:pPr marL="0" indent="0">
              <a:buNone/>
            </a:pPr>
            <a:r>
              <a:rPr lang="bg-BG" dirty="0" smtClean="0"/>
              <a:t>Кнут оптимизация:</a:t>
            </a:r>
          </a:p>
          <a:p>
            <a:r>
              <a:rPr lang="en-US" dirty="0">
                <a:hlinkClick r:id="rId10"/>
              </a:rPr>
              <a:t>https://www.spoj.com/problems/BRKSTRNG</a:t>
            </a:r>
            <a:r>
              <a:rPr lang="en-US" dirty="0" smtClean="0">
                <a:hlinkClick r:id="rId10"/>
              </a:rPr>
              <a:t>/</a:t>
            </a:r>
            <a:endParaRPr lang="en-US" dirty="0" smtClean="0"/>
          </a:p>
          <a:p>
            <a:r>
              <a:rPr lang="en-US" dirty="0">
                <a:hlinkClick r:id="rId11"/>
              </a:rPr>
              <a:t>https://arena.olimpiici.com/#/</a:t>
            </a:r>
            <a:r>
              <a:rPr lang="en-US" dirty="0" smtClean="0">
                <a:hlinkClick r:id="rId11"/>
              </a:rPr>
              <a:t>catalog/878/problem/102425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1D1D </a:t>
            </a:r>
            <a:r>
              <a:rPr lang="bg-BG" dirty="0" smtClean="0"/>
              <a:t>оптимизация:</a:t>
            </a:r>
          </a:p>
          <a:p>
            <a:r>
              <a:rPr lang="en-US" dirty="0">
                <a:hlinkClick r:id="rId12"/>
              </a:rPr>
              <a:t>https://arena.olimpiici.com/#/</a:t>
            </a:r>
            <a:r>
              <a:rPr lang="en-US" dirty="0" smtClean="0">
                <a:hlinkClick r:id="rId12"/>
              </a:rPr>
              <a:t>catalog/548/problem/101352</a:t>
            </a:r>
            <a:endParaRPr lang="en-US" dirty="0" smtClean="0"/>
          </a:p>
          <a:p>
            <a:pPr marL="0" indent="0">
              <a:buNone/>
            </a:pPr>
            <a:endParaRPr lang="bg-BG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88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Източници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151" y="2315593"/>
            <a:ext cx="10554574" cy="3636511"/>
          </a:xfrm>
        </p:spPr>
        <p:txBody>
          <a:bodyPr/>
          <a:lstStyle/>
          <a:p>
            <a:r>
              <a:rPr lang="en-US" dirty="0"/>
              <a:t>https://codeforces.com/blog/entry/86306</a:t>
            </a:r>
          </a:p>
          <a:p>
            <a:endParaRPr lang="bg-BG" dirty="0" smtClean="0"/>
          </a:p>
          <a:p>
            <a:r>
              <a:rPr lang="en-US" dirty="0"/>
              <a:t>https://codeforces.com/blog/entry/93772</a:t>
            </a:r>
          </a:p>
          <a:p>
            <a:endParaRPr lang="bg-BG" dirty="0" smtClean="0"/>
          </a:p>
          <a:p>
            <a:r>
              <a:rPr lang="en-US" dirty="0"/>
              <a:t>https://</a:t>
            </a:r>
            <a:r>
              <a:rPr lang="en-US" dirty="0" smtClean="0"/>
              <a:t>codeforces.com/blog/entry/8219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5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78</TotalTime>
  <Words>171</Words>
  <Application>Microsoft Office PowerPoint</Application>
  <PresentationFormat>Widescreen</PresentationFormat>
  <Paragraphs>47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Cambria Math</vt:lpstr>
      <vt:lpstr>Century Gothic</vt:lpstr>
      <vt:lpstr>Wingdings 2</vt:lpstr>
      <vt:lpstr>Quotable</vt:lpstr>
      <vt:lpstr>Оптимизации на динамични</vt:lpstr>
      <vt:lpstr>Divide and conquer optimization</vt:lpstr>
      <vt:lpstr>Knuth’s optimization</vt:lpstr>
      <vt:lpstr>1D1D optimization</vt:lpstr>
      <vt:lpstr>Задачи</vt:lpstr>
      <vt:lpstr>Източници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Оптимизации на динамични</dc:title>
  <dc:creator>alexander gatev</dc:creator>
  <cp:lastModifiedBy>alexander gatev</cp:lastModifiedBy>
  <cp:revision>11</cp:revision>
  <dcterms:created xsi:type="dcterms:W3CDTF">2022-06-15T10:18:07Z</dcterms:created>
  <dcterms:modified xsi:type="dcterms:W3CDTF">2025-08-24T11:44:16Z</dcterms:modified>
</cp:coreProperties>
</file>