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4" r:id="rId11"/>
    <p:sldId id="268" r:id="rId12"/>
    <p:sldId id="267" r:id="rId13"/>
    <p:sldId id="269" r:id="rId14"/>
    <p:sldId id="270" r:id="rId15"/>
    <p:sldId id="272" r:id="rId16"/>
    <p:sldId id="271" r:id="rId17"/>
    <p:sldId id="274" r:id="rId18"/>
    <p:sldId id="273" r:id="rId19"/>
    <p:sldId id="275" r:id="rId20"/>
    <p:sldId id="276" r:id="rId21"/>
    <p:sldId id="277" r:id="rId22"/>
    <p:sldId id="278" r:id="rId23"/>
    <p:sldId id="279" r:id="rId24"/>
    <p:sldId id="281" r:id="rId25"/>
    <p:sldId id="283" r:id="rId26"/>
    <p:sldId id="285" r:id="rId27"/>
    <p:sldId id="282" r:id="rId28"/>
    <p:sldId id="287" r:id="rId29"/>
    <p:sldId id="289" r:id="rId30"/>
    <p:sldId id="288" r:id="rId31"/>
    <p:sldId id="291" r:id="rId32"/>
    <p:sldId id="290" r:id="rId33"/>
    <p:sldId id="292" r:id="rId34"/>
    <p:sldId id="293" r:id="rId35"/>
    <p:sldId id="294" r:id="rId36"/>
    <p:sldId id="295" r:id="rId37"/>
    <p:sldId id="280" r:id="rId38"/>
    <p:sldId id="286" r:id="rId3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6F6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2653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1036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219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005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4023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144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58301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107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03232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8890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18740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CC536-4F3D-4E22-A9F1-A3C6D40310AC}" type="datetimeFigureOut">
              <a:rPr lang="bg-BG" smtClean="0"/>
              <a:t>16.8.2025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038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K-edge-connected_graph" TargetMode="External"/><Relationship Id="rId7" Type="http://schemas.openxmlformats.org/officeDocument/2006/relationships/hyperlink" Target="https://codeforces.com/gym/104871/problem/C" TargetMode="External"/><Relationship Id="rId2" Type="http://schemas.openxmlformats.org/officeDocument/2006/relationships/hyperlink" Target="https://www.spoj.com/problems/POTHOL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deforces.com/gym/104945/problem/B" TargetMode="External"/><Relationship Id="rId5" Type="http://schemas.openxmlformats.org/officeDocument/2006/relationships/hyperlink" Target="https://action.informatika.bg/problems/160" TargetMode="External"/><Relationship Id="rId4" Type="http://schemas.openxmlformats.org/officeDocument/2006/relationships/hyperlink" Target="https://en.wikipedia.org/wiki/K-vertex-connected_graph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forces.com/blog/entry/101354" TargetMode="External"/><Relationship Id="rId2" Type="http://schemas.openxmlformats.org/officeDocument/2006/relationships/hyperlink" Target="https://www.cs.upc.edu/~mjserna/docencia/grauA/P21/GrauA11-MaxFlow-EK-h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Максимален поток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6F6F6F"/>
                </a:solidFill>
              </a:rPr>
              <a:t>Изготвил: Велислав Гърков</a:t>
            </a:r>
            <a:endParaRPr lang="bg-BG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3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bg-BG" dirty="0" smtClean="0"/>
              <a:t>Обратни ребра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24744"/>
                <a:ext cx="5148064" cy="5733256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bg-BG" dirty="0" smtClean="0"/>
                  <a:t>Това, което ни липсва, е възможността да пренасочваме поток, когато сме се блокирали и не можем да намерим друг път за увеличение.</a:t>
                </a:r>
              </a:p>
              <a:p>
                <a:r>
                  <a:rPr lang="bg-BG" dirty="0" smtClean="0"/>
                  <a:t>За всяко ребро (</a:t>
                </a:r>
                <a:r>
                  <a:rPr lang="en-US" dirty="0" smtClean="0"/>
                  <a:t>v, u)</a:t>
                </a:r>
                <a:r>
                  <a:rPr lang="bg-BG" dirty="0" smtClean="0"/>
                  <a:t> от началния граф добавяме т.нар. </a:t>
                </a:r>
                <a:r>
                  <a:rPr lang="bg-BG" b="1" dirty="0" smtClean="0"/>
                  <a:t>обратно ребро</a:t>
                </a:r>
                <a:r>
                  <a:rPr lang="en-US" dirty="0" smtClean="0"/>
                  <a:t> (u, v).</a:t>
                </a:r>
                <a:r>
                  <a:rPr lang="bg-BG" dirty="0" smtClean="0"/>
                  <a:t> По него ще тече поток с отрицателна големина. Капацитетът му е 0</a:t>
                </a:r>
                <a:r>
                  <a:rPr lang="en-US" dirty="0" smtClean="0"/>
                  <a:t>.</a:t>
                </a:r>
                <a:r>
                  <a:rPr lang="bg-BG" dirty="0"/>
                  <a:t> </a:t>
                </a:r>
                <a:r>
                  <a:rPr lang="bg-BG" dirty="0" smtClean="0"/>
                  <a:t>Във всеки момент от алгоритъма ще е изпълнено свойството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𝑢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bg-BG" dirty="0" smtClean="0"/>
              </a:p>
              <a:p>
                <a:r>
                  <a:rPr lang="bg-BG" dirty="0" smtClean="0"/>
                  <a:t>Ако имаме ребро </a:t>
                </a:r>
                <a:r>
                  <a:rPr lang="en-US" dirty="0" smtClean="0"/>
                  <a:t>(v, u), </a:t>
                </a:r>
                <a:r>
                  <a:rPr lang="bg-BG" dirty="0" smtClean="0"/>
                  <a:t>казваме, че обратното ребро на </a:t>
                </a:r>
                <a:r>
                  <a:rPr lang="bg-BG" b="1" dirty="0" smtClean="0"/>
                  <a:t>обратното ребро (</a:t>
                </a:r>
                <a:r>
                  <a:rPr lang="en-US" b="1" dirty="0" smtClean="0"/>
                  <a:t>u, v) </a:t>
                </a:r>
                <a:r>
                  <a:rPr lang="bg-BG" dirty="0" smtClean="0"/>
                  <a:t>е самото ребро </a:t>
                </a:r>
                <a:r>
                  <a:rPr lang="en-US" dirty="0" smtClean="0"/>
                  <a:t>(v, u).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24744"/>
                <a:ext cx="5148064" cy="5733256"/>
              </a:xfrm>
              <a:blipFill rotWithShape="1">
                <a:blip r:embed="rId2"/>
                <a:stretch>
                  <a:fillRect l="-1659" t="-1915" r="-225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539" y="1340768"/>
            <a:ext cx="40481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539" y="3573016"/>
            <a:ext cx="409575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09253" y="5440599"/>
            <a:ext cx="3498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i="1" dirty="0" smtClean="0"/>
              <a:t>След като сме пуснали поток с</a:t>
            </a:r>
          </a:p>
          <a:p>
            <a:pPr algn="ctr"/>
            <a:r>
              <a:rPr lang="bg-BG" i="1" dirty="0" smtClean="0"/>
              <a:t>големина 1 по обратното ребро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173591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5802313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3645024"/>
            <a:ext cx="5840413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8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bg-BG" dirty="0" smtClean="0"/>
              <a:t>Означения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589240"/>
          </a:xfrm>
        </p:spPr>
        <p:txBody>
          <a:bodyPr>
            <a:normAutofit fontScale="92500" lnSpcReduction="20000"/>
          </a:bodyPr>
          <a:lstStyle/>
          <a:p>
            <a:r>
              <a:rPr lang="bg-BG" dirty="0" smtClean="0"/>
              <a:t>За всяко ребро (</a:t>
            </a:r>
            <a:r>
              <a:rPr lang="en-US" dirty="0" smtClean="0"/>
              <a:t>u, v</a:t>
            </a:r>
            <a:r>
              <a:rPr lang="bg-BG" dirty="0" smtClean="0"/>
              <a:t>)</a:t>
            </a:r>
            <a:r>
              <a:rPr lang="en-US" dirty="0" smtClean="0"/>
              <a:t> </a:t>
            </a:r>
            <a:r>
              <a:rPr lang="bg-BG" dirty="0" smtClean="0"/>
              <a:t>нека</a:t>
            </a:r>
            <a:r>
              <a:rPr lang="en-US" dirty="0" smtClean="0"/>
              <a:t> </a:t>
            </a:r>
            <a:r>
              <a:rPr lang="bg-BG" dirty="0" smtClean="0"/>
              <a:t>означим остатъчната </a:t>
            </a:r>
            <a:r>
              <a:rPr lang="bg-BG" dirty="0" err="1" smtClean="0"/>
              <a:t>пропускливост</a:t>
            </a:r>
            <a:r>
              <a:rPr lang="bg-BG" dirty="0" smtClean="0"/>
              <a:t> като: </a:t>
            </a:r>
            <a:r>
              <a:rPr lang="en-US" b="1" dirty="0" err="1" smtClean="0"/>
              <a:t>cf</a:t>
            </a:r>
            <a:r>
              <a:rPr lang="en-US" b="1" dirty="0" smtClean="0"/>
              <a:t>(u, v) </a:t>
            </a:r>
            <a:r>
              <a:rPr lang="en-US" dirty="0" smtClean="0"/>
              <a:t>= c(u, v) – f(u, v).</a:t>
            </a:r>
            <a:endParaRPr lang="bg-BG" dirty="0" smtClean="0"/>
          </a:p>
          <a:p>
            <a:r>
              <a:rPr lang="bg-BG" b="1" dirty="0" smtClean="0"/>
              <a:t>Остатъчен граф </a:t>
            </a:r>
            <a:r>
              <a:rPr lang="bg-BG" dirty="0" smtClean="0"/>
              <a:t>ще наричаме графът, който е със същите върхове и ребра и всяко ребро </a:t>
            </a:r>
            <a:r>
              <a:rPr lang="en-US" dirty="0" smtClean="0"/>
              <a:t>(u, v) </a:t>
            </a:r>
            <a:r>
              <a:rPr lang="bg-BG" dirty="0" smtClean="0"/>
              <a:t>е с тегло </a:t>
            </a:r>
            <a:r>
              <a:rPr lang="en-US" dirty="0" err="1" smtClean="0"/>
              <a:t>cf</a:t>
            </a:r>
            <a:r>
              <a:rPr lang="en-US" dirty="0" smtClean="0"/>
              <a:t>(u, v).</a:t>
            </a:r>
            <a:r>
              <a:rPr lang="bg-BG" dirty="0" smtClean="0"/>
              <a:t> Ако </a:t>
            </a:r>
            <a:r>
              <a:rPr lang="en-US" dirty="0" err="1" smtClean="0"/>
              <a:t>cf</a:t>
            </a:r>
            <a:r>
              <a:rPr lang="en-US" dirty="0" smtClean="0"/>
              <a:t>(</a:t>
            </a:r>
            <a:r>
              <a:rPr lang="en-US" dirty="0" err="1" smtClean="0"/>
              <a:t>u,v</a:t>
            </a:r>
            <a:r>
              <a:rPr lang="en-US" dirty="0" smtClean="0"/>
              <a:t>) = 0, </a:t>
            </a:r>
            <a:r>
              <a:rPr lang="bg-BG" dirty="0" smtClean="0"/>
              <a:t>то игнорираме това ребро. Това да имаме нарастващ път е еквивалентно на това да имаме път в остатъчния граф.</a:t>
            </a:r>
          </a:p>
          <a:p>
            <a:r>
              <a:rPr lang="bg-BG" dirty="0" smtClean="0"/>
              <a:t>Ясно е, че намерим ли нарастващ път, то новият поток ще нарасне. Но как сме сигурни, че когато </a:t>
            </a:r>
            <a:r>
              <a:rPr lang="bg-BG" dirty="0" err="1" smtClean="0"/>
              <a:t>алгоритъмът</a:t>
            </a:r>
            <a:r>
              <a:rPr lang="bg-BG" dirty="0" smtClean="0"/>
              <a:t> приключи, ще сме намерили максималния поток в графа? Доказателството за това ще видим, когато говорим за връзката между </a:t>
            </a:r>
            <a:r>
              <a:rPr lang="en-US" dirty="0" smtClean="0"/>
              <a:t>min-cut </a:t>
            </a:r>
            <a:r>
              <a:rPr lang="bg-BG" dirty="0" smtClean="0"/>
              <a:t>и </a:t>
            </a:r>
            <a:r>
              <a:rPr lang="en-US" dirty="0" smtClean="0"/>
              <a:t>max-flow.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403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Алгоритъм на </a:t>
            </a:r>
            <a:r>
              <a:rPr lang="bg-BG" dirty="0" err="1" smtClean="0"/>
              <a:t>Форд-Фулкерсон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00200"/>
                <a:ext cx="8964488" cy="514116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bg-BG" dirty="0" smtClean="0"/>
                  <a:t>Алгоритъмът на </a:t>
                </a:r>
                <a:r>
                  <a:rPr lang="bg-BG" dirty="0" err="1" smtClean="0"/>
                  <a:t>Форд-Фулкерсон</a:t>
                </a:r>
                <a:r>
                  <a:rPr lang="bg-BG" dirty="0"/>
                  <a:t> </a:t>
                </a:r>
                <a:r>
                  <a:rPr lang="bg-BG" dirty="0" smtClean="0"/>
                  <a:t>прави точно това, което описахме в горните слайдове, като на всяка стъпка се избира </a:t>
                </a:r>
                <a:r>
                  <a:rPr lang="bg-BG" b="1" dirty="0" smtClean="0"/>
                  <a:t>произволен</a:t>
                </a:r>
                <a:r>
                  <a:rPr lang="bg-BG" dirty="0" smtClean="0"/>
                  <a:t> нарастващ път.</a:t>
                </a:r>
              </a:p>
              <a:p>
                <a:r>
                  <a:rPr lang="bg-BG" dirty="0" smtClean="0"/>
                  <a:t>Неговата сложност 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𝑎𝑛𝑠</m:t>
                    </m:r>
                    <m:r>
                      <a:rPr lang="en-US" b="0" i="1" smtClean="0">
                        <a:latin typeface="Cambria Math"/>
                      </a:rPr>
                      <m:t> ∗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в най-лошия случай</a:t>
                </a:r>
                <a:r>
                  <a:rPr lang="en-US" dirty="0" smtClean="0"/>
                  <a:t>, </a:t>
                </a:r>
                <a:r>
                  <a:rPr lang="bg-BG" dirty="0" smtClean="0"/>
                  <a:t>където </a:t>
                </a:r>
                <a:r>
                  <a:rPr lang="en-US" b="1" dirty="0" smtClean="0"/>
                  <a:t>m</a:t>
                </a:r>
                <a:r>
                  <a:rPr lang="en-US" dirty="0" smtClean="0"/>
                  <a:t> </a:t>
                </a:r>
                <a:r>
                  <a:rPr lang="bg-BG" dirty="0" smtClean="0"/>
                  <a:t>е броят на ребрата, а </a:t>
                </a:r>
                <a:r>
                  <a:rPr lang="en-US" b="1" dirty="0" err="1" smtClean="0"/>
                  <a:t>ans</a:t>
                </a:r>
                <a:r>
                  <a:rPr lang="bg-BG" dirty="0" smtClean="0"/>
                  <a:t> е големината на максималния поток.</a:t>
                </a:r>
              </a:p>
              <a:p>
                <a:r>
                  <a:rPr lang="bg-BG" dirty="0" smtClean="0"/>
                  <a:t>Графът по-долу е добър пример защо избирането на произволен път може да бъде много бавно: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964488" cy="5141168"/>
              </a:xfrm>
              <a:blipFill rotWithShape="1">
                <a:blip r:embed="rId2"/>
                <a:stretch>
                  <a:fillRect l="-1496" t="-24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6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1147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/>
              <a:t>1.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4680335" y="31504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/>
              <a:t>2</a:t>
            </a:r>
            <a:r>
              <a:rPr lang="bg-BG" dirty="0" smtClean="0"/>
              <a:t>.</a:t>
            </a:r>
            <a:endParaRPr lang="bg-BG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3789851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/>
              <a:t>3</a:t>
            </a:r>
            <a:r>
              <a:rPr lang="bg-BG" dirty="0" smtClean="0"/>
              <a:t>.</a:t>
            </a:r>
            <a:endParaRPr lang="bg-BG" dirty="0"/>
          </a:p>
        </p:txBody>
      </p:sp>
      <p:sp>
        <p:nvSpPr>
          <p:cNvPr id="8" name="TextBox 7"/>
          <p:cNvSpPr txBox="1"/>
          <p:nvPr/>
        </p:nvSpPr>
        <p:spPr>
          <a:xfrm>
            <a:off x="4680335" y="3789851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/>
              <a:t>4</a:t>
            </a:r>
            <a:r>
              <a:rPr lang="bg-BG" dirty="0" smtClean="0"/>
              <a:t>.</a:t>
            </a:r>
            <a:endParaRPr lang="bg-BG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14" y="260648"/>
            <a:ext cx="3609975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729" y="203498"/>
            <a:ext cx="37719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01" y="3742385"/>
            <a:ext cx="38100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729" y="3789851"/>
            <a:ext cx="38385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70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9270"/>
            <a:ext cx="8229600" cy="1143000"/>
          </a:xfrm>
        </p:spPr>
        <p:txBody>
          <a:bodyPr/>
          <a:lstStyle/>
          <a:p>
            <a:r>
              <a:rPr lang="bg-BG" dirty="0" smtClean="0"/>
              <a:t>Имплементация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0586"/>
            <a:ext cx="9144000" cy="2107823"/>
          </a:xfrm>
        </p:spPr>
        <p:txBody>
          <a:bodyPr>
            <a:normAutofit fontScale="92500"/>
          </a:bodyPr>
          <a:lstStyle/>
          <a:p>
            <a:r>
              <a:rPr lang="bg-BG" dirty="0" smtClean="0"/>
              <a:t>Как пазим обратните ребра?</a:t>
            </a:r>
            <a:r>
              <a:rPr lang="en-US" dirty="0" smtClean="0"/>
              <a:t> </a:t>
            </a:r>
            <a:r>
              <a:rPr lang="bg-BG" dirty="0" smtClean="0"/>
              <a:t>Разглеждаме реброто </a:t>
            </a:r>
            <a:r>
              <a:rPr lang="en-US" b="1" dirty="0" smtClean="0"/>
              <a:t>(</a:t>
            </a:r>
            <a:r>
              <a:rPr lang="en-US" b="1" dirty="0" err="1" smtClean="0"/>
              <a:t>x,y</a:t>
            </a:r>
            <a:r>
              <a:rPr lang="en-US" b="1" dirty="0" smtClean="0"/>
              <a:t>)</a:t>
            </a:r>
            <a:r>
              <a:rPr lang="bg-BG" dirty="0" smtClean="0"/>
              <a:t>.</a:t>
            </a:r>
            <a:r>
              <a:rPr lang="en-US" dirty="0" smtClean="0"/>
              <a:t> </a:t>
            </a:r>
            <a:r>
              <a:rPr lang="bg-BG" dirty="0"/>
              <a:t>В</a:t>
            </a:r>
            <a:r>
              <a:rPr lang="bg-BG" dirty="0" smtClean="0"/>
              <a:t> списъка на </a:t>
            </a:r>
            <a:r>
              <a:rPr lang="en-US" b="1" dirty="0" smtClean="0"/>
              <a:t>x</a:t>
            </a:r>
            <a:r>
              <a:rPr lang="en-US" dirty="0" smtClean="0"/>
              <a:t> </a:t>
            </a:r>
            <a:r>
              <a:rPr lang="bg-BG" dirty="0" smtClean="0"/>
              <a:t>добавяме </a:t>
            </a:r>
            <a:r>
              <a:rPr lang="en-US" b="1" dirty="0" smtClean="0"/>
              <a:t>y</a:t>
            </a:r>
            <a:r>
              <a:rPr lang="en-US" dirty="0" smtClean="0"/>
              <a:t>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bg-BG" dirty="0" smtClean="0"/>
              <a:t>заедно с него добавяме къде в списъка на </a:t>
            </a:r>
            <a:r>
              <a:rPr lang="en-US" b="1" dirty="0" smtClean="0"/>
              <a:t>y</a:t>
            </a:r>
            <a:r>
              <a:rPr lang="en-US" dirty="0" smtClean="0"/>
              <a:t> </a:t>
            </a:r>
            <a:r>
              <a:rPr lang="bg-BG" dirty="0" smtClean="0"/>
              <a:t>се намира обратното ребро. Същото правим и за списъка на </a:t>
            </a:r>
            <a:r>
              <a:rPr lang="en-US" b="1" dirty="0" smtClean="0"/>
              <a:t>y</a:t>
            </a:r>
            <a:r>
              <a:rPr lang="en-US" dirty="0" smtClean="0"/>
              <a:t>.</a:t>
            </a:r>
            <a:endParaRPr lang="bg-BG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996952"/>
            <a:ext cx="9144000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321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bg-BG" dirty="0" smtClean="0"/>
              <a:t>Алгоритъм на </a:t>
            </a:r>
            <a:r>
              <a:rPr lang="bg-BG" dirty="0" err="1" smtClean="0"/>
              <a:t>Едмондс-Карп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908720"/>
                <a:ext cx="9144000" cy="594928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bg-BG" dirty="0" smtClean="0"/>
                  <a:t>Алгоритъмът на </a:t>
                </a:r>
                <a:r>
                  <a:rPr lang="bg-BG" dirty="0" err="1" smtClean="0"/>
                  <a:t>Едмондс-Карп</a:t>
                </a:r>
                <a:r>
                  <a:rPr lang="bg-BG" dirty="0" smtClean="0"/>
                  <a:t> избира не произволен нарастващ път, а нарастващ път с най-малко ребра. За намирането му се ползва </a:t>
                </a:r>
                <a:r>
                  <a:rPr lang="en-US" dirty="0" smtClean="0"/>
                  <a:t>BFS. </a:t>
                </a:r>
                <a:r>
                  <a:rPr lang="bg-BG" dirty="0" smtClean="0"/>
                  <a:t>Този подход ще ни даде много по-добра сложност, която не зависи от отговора.</a:t>
                </a:r>
              </a:p>
              <a:p>
                <a:r>
                  <a:rPr lang="bg-BG" dirty="0" smtClean="0"/>
                  <a:t>Интуицията е следната: всеки път щом изберем някой нарастващ път, поне едно ребро си запълва капацитета. Нека фиксираме едно ребро</a:t>
                </a:r>
                <a:r>
                  <a:rPr lang="en-US" dirty="0" smtClean="0"/>
                  <a:t> (</a:t>
                </a:r>
                <a:r>
                  <a:rPr lang="en-US" dirty="0" err="1" smtClean="0"/>
                  <a:t>u,v</a:t>
                </a:r>
                <a:r>
                  <a:rPr lang="en-US" dirty="0" smtClean="0"/>
                  <a:t>)</a:t>
                </a:r>
                <a:r>
                  <a:rPr lang="bg-BG" dirty="0" smtClean="0"/>
                  <a:t> и нека имаме нарастващ път, след който </a:t>
                </a:r>
                <a:r>
                  <a:rPr lang="en-US" dirty="0" err="1" smtClean="0"/>
                  <a:t>c</a:t>
                </a:r>
                <a:r>
                  <a:rPr lang="en-US" dirty="0" err="1"/>
                  <a:t>f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u,v</a:t>
                </a:r>
                <a:r>
                  <a:rPr lang="en-US" dirty="0" smtClean="0"/>
                  <a:t>) = </a:t>
                </a:r>
                <a:r>
                  <a:rPr lang="en-US" dirty="0"/>
                  <a:t>0</a:t>
                </a:r>
                <a:r>
                  <a:rPr lang="en-US" dirty="0" smtClean="0"/>
                  <a:t>. </a:t>
                </a:r>
                <a:r>
                  <a:rPr lang="bg-BG" dirty="0" smtClean="0"/>
                  <a:t>Ако по-късно пуснем поток по обратното ребро</a:t>
                </a:r>
                <a:r>
                  <a:rPr lang="en-US" dirty="0" smtClean="0"/>
                  <a:t> (</a:t>
                </a:r>
                <a:r>
                  <a:rPr lang="en-US" dirty="0" err="1" smtClean="0"/>
                  <a:t>v,u</a:t>
                </a:r>
                <a:r>
                  <a:rPr lang="en-US" dirty="0" smtClean="0"/>
                  <a:t>)</a:t>
                </a:r>
                <a:r>
                  <a:rPr lang="bg-BG" dirty="0" smtClean="0"/>
                  <a:t>, то 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u,v</a:t>
                </a:r>
                <a:r>
                  <a:rPr lang="en-US" dirty="0" smtClean="0"/>
                  <a:t>) </a:t>
                </a:r>
                <a:r>
                  <a:rPr lang="bg-BG" dirty="0" smtClean="0"/>
                  <a:t>пак ще бъде свободно за ползване. Тоест е възможно пак да намерим нарастващ път, след който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cf</a:t>
                </a:r>
                <a:r>
                  <a:rPr lang="en-US" dirty="0" smtClean="0"/>
                  <a:t>(u, v) = </a:t>
                </a:r>
                <a:r>
                  <a:rPr lang="en-US" dirty="0"/>
                  <a:t>0</a:t>
                </a:r>
                <a:r>
                  <a:rPr lang="en-US" dirty="0" smtClean="0"/>
                  <a:t>.</a:t>
                </a:r>
                <a:r>
                  <a:rPr lang="bg-BG" dirty="0" smtClean="0"/>
                  <a:t> Но тогава пътят ще бъде строго по-дълъг от предишния нарастващ път, след който имахме </a:t>
                </a:r>
                <a:r>
                  <a:rPr lang="en-US" dirty="0" err="1" smtClean="0"/>
                  <a:t>cf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u,v</a:t>
                </a:r>
                <a:r>
                  <a:rPr lang="en-US" dirty="0" smtClean="0"/>
                  <a:t>) = </a:t>
                </a:r>
                <a:r>
                  <a:rPr lang="en-US" dirty="0"/>
                  <a:t>0</a:t>
                </a:r>
                <a:r>
                  <a:rPr lang="bg-BG" dirty="0" smtClean="0"/>
                  <a:t>. Най-краткият път може да нарасне максимално до </a:t>
                </a:r>
                <a:r>
                  <a:rPr lang="en-US" dirty="0" smtClean="0"/>
                  <a:t>n.</a:t>
                </a:r>
                <a:r>
                  <a:rPr lang="bg-BG" dirty="0" smtClean="0"/>
                  <a:t> Тоест броят на нарастващите пътища, които разглеждаме, са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𝑛𝑚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.</a:t>
                </a:r>
                <a:r>
                  <a:rPr lang="en-US" dirty="0" smtClean="0"/>
                  <a:t> </a:t>
                </a:r>
                <a:r>
                  <a:rPr lang="bg-BG" dirty="0" smtClean="0"/>
                  <a:t>Намирането на един нарастващ път с </a:t>
                </a:r>
                <a:r>
                  <a:rPr lang="en-US" dirty="0" smtClean="0"/>
                  <a:t>BFS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, което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ако графът е свързан. Финална сложност: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𝑂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08720"/>
                <a:ext cx="9144000" cy="5949280"/>
              </a:xfrm>
              <a:blipFill rotWithShape="1">
                <a:blip r:embed="rId2"/>
                <a:stretch>
                  <a:fillRect l="-1067" t="-2049" r="-1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30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Алгоритъм на </a:t>
            </a:r>
            <a:r>
              <a:rPr lang="bg-BG" dirty="0" err="1" smtClean="0"/>
              <a:t>Диниц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340768"/>
                <a:ext cx="9144000" cy="5517232"/>
              </a:xfrm>
            </p:spPr>
            <p:txBody>
              <a:bodyPr>
                <a:normAutofit/>
              </a:bodyPr>
              <a:lstStyle/>
              <a:p>
                <a:r>
                  <a:rPr lang="bg-BG" dirty="0" smtClean="0"/>
                  <a:t>Може да има няколко непресичащи се най-кратки пътища от </a:t>
                </a:r>
                <a:r>
                  <a:rPr lang="en-US" dirty="0" smtClean="0"/>
                  <a:t>s </a:t>
                </a:r>
                <a:r>
                  <a:rPr lang="bg-BG" dirty="0" smtClean="0"/>
                  <a:t>до </a:t>
                </a:r>
                <a:r>
                  <a:rPr lang="en-US" dirty="0" smtClean="0"/>
                  <a:t>t. </a:t>
                </a:r>
                <a:r>
                  <a:rPr lang="bg-BG" dirty="0" smtClean="0"/>
                  <a:t>Тогава няма нужда след всеки един от тях да пускаме </a:t>
                </a:r>
                <a:r>
                  <a:rPr lang="en-US" dirty="0" smtClean="0"/>
                  <a:t>BFS. </a:t>
                </a:r>
                <a:r>
                  <a:rPr lang="bg-BG" dirty="0" smtClean="0"/>
                  <a:t>Вместо това можем да минем през всеки един от тях, да направим съответните промени по ребрата, и чак тогава да пуснем </a:t>
                </a:r>
                <a:r>
                  <a:rPr lang="en-US" dirty="0" smtClean="0"/>
                  <a:t>BFS </a:t>
                </a:r>
                <a:r>
                  <a:rPr lang="bg-BG" dirty="0" smtClean="0"/>
                  <a:t>отново.</a:t>
                </a:r>
              </a:p>
              <a:p>
                <a:r>
                  <a:rPr lang="bg-BG" dirty="0" smtClean="0"/>
                  <a:t>Точно на това се основава алгоритъма на </a:t>
                </a:r>
                <a:r>
                  <a:rPr lang="bg-BG" dirty="0" err="1" smtClean="0"/>
                  <a:t>Диниц</a:t>
                </a:r>
                <a:r>
                  <a:rPr lang="bg-BG" dirty="0" smtClean="0"/>
                  <a:t>, чиято сложност 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пъти се пуска </a:t>
                </a:r>
                <a:r>
                  <a:rPr lang="en-US" dirty="0" smtClean="0"/>
                  <a:t>BFS</a:t>
                </a:r>
                <a:r>
                  <a:rPr lang="bg-BG" dirty="0" smtClean="0"/>
                  <a:t> и за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𝑛𝑚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се минава през всички нарастващи пътища, с минимална дължина.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40768"/>
                <a:ext cx="9144000" cy="5517232"/>
              </a:xfrm>
              <a:blipFill rotWithShape="1">
                <a:blip r:embed="rId2"/>
                <a:stretch>
                  <a:fillRect l="-1467" t="-1436" r="-14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2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721"/>
            <a:ext cx="8229600" cy="1143000"/>
          </a:xfrm>
        </p:spPr>
        <p:txBody>
          <a:bodyPr/>
          <a:lstStyle/>
          <a:p>
            <a:r>
              <a:rPr lang="bg-BG" dirty="0" smtClean="0"/>
              <a:t>Имплементация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bg-BG" dirty="0" smtClean="0"/>
              <a:t>Има 2 детайла, които остава да уточним. Първият е : как винаги да избираме да се движим по най-късия път без да се лутаме из целия граф. Това ще постигнем като в </a:t>
            </a:r>
            <a:r>
              <a:rPr lang="en-US" dirty="0" smtClean="0"/>
              <a:t>BFS-</a:t>
            </a:r>
            <a:r>
              <a:rPr lang="bg-BG" dirty="0" smtClean="0"/>
              <a:t>то запълним масива </a:t>
            </a:r>
            <a:r>
              <a:rPr lang="en-US" dirty="0" err="1" smtClean="0"/>
              <a:t>dist</a:t>
            </a:r>
            <a:r>
              <a:rPr lang="en-US" dirty="0" smtClean="0"/>
              <a:t>, </a:t>
            </a:r>
            <a:r>
              <a:rPr lang="bg-BG" dirty="0" smtClean="0"/>
              <a:t>който за всеки връх ще пази най-краткия път от </a:t>
            </a:r>
            <a:r>
              <a:rPr lang="en-US" dirty="0" smtClean="0"/>
              <a:t>s </a:t>
            </a:r>
            <a:r>
              <a:rPr lang="bg-BG" dirty="0" smtClean="0"/>
              <a:t>до него. Сега ако искаме да се движим по най-кратък път от </a:t>
            </a:r>
            <a:r>
              <a:rPr lang="en-US" dirty="0" smtClean="0"/>
              <a:t>s </a:t>
            </a:r>
            <a:r>
              <a:rPr lang="bg-BG" dirty="0" smtClean="0"/>
              <a:t>то </a:t>
            </a:r>
            <a:r>
              <a:rPr lang="en-US" dirty="0" smtClean="0"/>
              <a:t>t,</a:t>
            </a:r>
            <a:r>
              <a:rPr lang="bg-BG" dirty="0"/>
              <a:t> </a:t>
            </a:r>
            <a:r>
              <a:rPr lang="bg-BG" dirty="0" smtClean="0"/>
              <a:t>ще трябва да игнорираме всички ребра (</a:t>
            </a:r>
            <a:r>
              <a:rPr lang="en-US" dirty="0" smtClean="0"/>
              <a:t>u, v), </a:t>
            </a:r>
            <a:r>
              <a:rPr lang="bg-BG" dirty="0" smtClean="0"/>
              <a:t>за които </a:t>
            </a:r>
            <a:r>
              <a:rPr lang="en-US" dirty="0" err="1" smtClean="0"/>
              <a:t>dist</a:t>
            </a:r>
            <a:r>
              <a:rPr lang="en-US" dirty="0" smtClean="0"/>
              <a:t>[u] + 1 != </a:t>
            </a:r>
            <a:r>
              <a:rPr lang="en-US" dirty="0" err="1" smtClean="0"/>
              <a:t>dist</a:t>
            </a:r>
            <a:r>
              <a:rPr lang="en-US" dirty="0" smtClean="0"/>
              <a:t>[v].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3537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bg-BG" dirty="0" smtClean="0"/>
              <a:t>Имплементация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Вторият детайл е : в имплементацията на </a:t>
            </a:r>
            <a:r>
              <a:rPr lang="bg-BG" dirty="0" err="1" smtClean="0"/>
              <a:t>Диниц</a:t>
            </a:r>
            <a:r>
              <a:rPr lang="bg-BG" dirty="0" smtClean="0"/>
              <a:t> ще трябва да минем по всички нарастващи пътища с минимален брой ребра. Това няма как да стане наведнъж и за всеки нарастващ път ще трябва да пускаме ново </a:t>
            </a:r>
            <a:r>
              <a:rPr lang="en-US" dirty="0" smtClean="0"/>
              <a:t>DFS. </a:t>
            </a:r>
            <a:r>
              <a:rPr lang="bg-BG" dirty="0" smtClean="0"/>
              <a:t>Как да направим така, че тези </a:t>
            </a:r>
            <a:r>
              <a:rPr lang="en-US" dirty="0" smtClean="0"/>
              <a:t>DFS-</a:t>
            </a:r>
            <a:r>
              <a:rPr lang="bg-BG" dirty="0" smtClean="0"/>
              <a:t>та да не вършат ненужна работа? Тук идва идеята за всеки връх </a:t>
            </a:r>
            <a:r>
              <a:rPr lang="en-US" b="1" dirty="0" smtClean="0"/>
              <a:t>x </a:t>
            </a:r>
            <a:r>
              <a:rPr lang="bg-BG" dirty="0" smtClean="0"/>
              <a:t>да имаме един брояч </a:t>
            </a:r>
            <a:r>
              <a:rPr lang="en-US" b="1" dirty="0" err="1" smtClean="0"/>
              <a:t>ptr</a:t>
            </a:r>
            <a:r>
              <a:rPr lang="en-US" b="1" dirty="0" smtClean="0"/>
              <a:t>[x]</a:t>
            </a:r>
            <a:r>
              <a:rPr lang="en-US" dirty="0" smtClean="0"/>
              <a:t>, </a:t>
            </a:r>
            <a:r>
              <a:rPr lang="bg-BG" dirty="0" smtClean="0"/>
              <a:t>който в началото ще бъде 0. Във всеки един момент </a:t>
            </a:r>
            <a:r>
              <a:rPr lang="en-US" b="1" dirty="0" err="1" smtClean="0"/>
              <a:t>ptr</a:t>
            </a:r>
            <a:r>
              <a:rPr lang="en-US" b="1" dirty="0" smtClean="0"/>
              <a:t>[x]</a:t>
            </a:r>
            <a:r>
              <a:rPr lang="en-US" dirty="0" smtClean="0"/>
              <a:t> </a:t>
            </a:r>
            <a:r>
              <a:rPr lang="bg-BG" dirty="0" smtClean="0"/>
              <a:t>ще пази до кой номер в списъка на съседите на </a:t>
            </a:r>
            <a:r>
              <a:rPr lang="en-US" b="1" dirty="0" smtClean="0"/>
              <a:t>x</a:t>
            </a:r>
            <a:r>
              <a:rPr lang="en-US" dirty="0" smtClean="0"/>
              <a:t> </a:t>
            </a:r>
            <a:r>
              <a:rPr lang="bg-BG" dirty="0" smtClean="0"/>
              <a:t>е стигнало последното </a:t>
            </a:r>
            <a:r>
              <a:rPr lang="en-US" dirty="0" smtClean="0"/>
              <a:t>DFS. </a:t>
            </a:r>
            <a:r>
              <a:rPr lang="bg-BG" dirty="0" smtClean="0"/>
              <a:t>По този начин, когато пуснем ново </a:t>
            </a:r>
            <a:r>
              <a:rPr lang="en-US" dirty="0" smtClean="0"/>
              <a:t>DFS </a:t>
            </a:r>
            <a:r>
              <a:rPr lang="bg-BG" dirty="0" smtClean="0"/>
              <a:t>ще знаем кои съседи няма нужда да гледаме.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4121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Задачата за максимален поток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Исторически задачата за максимален поток е възниква от нуждата да бъдат планирани мрежи за пренасяне на материали (вода, газ и др.).  В тези мрежи всяка тръба има посока и капацитет. Въпросът, който трябвало да се разреши е: от дадена начална точка колко най-много материал може да бъде пренесен до дадена крайна точка.</a:t>
            </a:r>
          </a:p>
        </p:txBody>
      </p:sp>
    </p:spTree>
    <p:extLst>
      <p:ext uri="{BB962C8B-B14F-4D97-AF65-F5344CB8AC3E}">
        <p14:creationId xmlns:p14="http://schemas.microsoft.com/office/powerpoint/2010/main" val="28745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383"/>
            <a:ext cx="8229600" cy="1143000"/>
          </a:xfrm>
        </p:spPr>
        <p:txBody>
          <a:bodyPr/>
          <a:lstStyle/>
          <a:p>
            <a:r>
              <a:rPr lang="bg-BG" dirty="0" smtClean="0"/>
              <a:t>Задачи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bg-BG" dirty="0" smtClean="0"/>
              <a:t>Да видим </a:t>
            </a:r>
            <a:r>
              <a:rPr lang="bg-BG" dirty="0" smtClean="0"/>
              <a:t>няколко видоизменения на задачата за максимален поток:</a:t>
            </a:r>
            <a:endParaRPr lang="bg-BG" dirty="0"/>
          </a:p>
          <a:p>
            <a:r>
              <a:rPr lang="bg-BG" dirty="0" smtClean="0"/>
              <a:t>Какво ако имаме няколко </a:t>
            </a:r>
            <a:r>
              <a:rPr lang="en-US" dirty="0" smtClean="0"/>
              <a:t>source-</a:t>
            </a:r>
            <a:r>
              <a:rPr lang="bg-BG" dirty="0" smtClean="0"/>
              <a:t>а и няколко </a:t>
            </a:r>
            <a:r>
              <a:rPr lang="en-US" dirty="0" smtClean="0"/>
              <a:t>sink-a?</a:t>
            </a:r>
            <a:endParaRPr lang="bg-BG" dirty="0" smtClean="0"/>
          </a:p>
          <a:p>
            <a:r>
              <a:rPr lang="bg-BG" dirty="0" smtClean="0"/>
              <a:t>Тогава можем към графа да добавим един </a:t>
            </a:r>
            <a:r>
              <a:rPr lang="en-US" dirty="0" smtClean="0"/>
              <a:t>super</a:t>
            </a:r>
            <a:r>
              <a:rPr lang="bg-BG" dirty="0" smtClean="0"/>
              <a:t> </a:t>
            </a:r>
            <a:r>
              <a:rPr lang="en-US" dirty="0" smtClean="0"/>
              <a:t>source </a:t>
            </a:r>
            <a:r>
              <a:rPr lang="bg-BG" dirty="0" smtClean="0"/>
              <a:t>и един </a:t>
            </a:r>
            <a:r>
              <a:rPr lang="en-US" dirty="0" smtClean="0"/>
              <a:t>super sink, </a:t>
            </a:r>
            <a:r>
              <a:rPr lang="bg-BG" dirty="0" smtClean="0"/>
              <a:t>като съответно от първия добавяме насочено ребро към всеки </a:t>
            </a:r>
            <a:r>
              <a:rPr lang="en-US" dirty="0" smtClean="0"/>
              <a:t>source, </a:t>
            </a:r>
            <a:r>
              <a:rPr lang="bg-BG" dirty="0" smtClean="0"/>
              <a:t>а</a:t>
            </a:r>
            <a:r>
              <a:rPr lang="en-US" dirty="0" smtClean="0"/>
              <a:t> </a:t>
            </a:r>
            <a:r>
              <a:rPr lang="bg-BG" dirty="0" smtClean="0"/>
              <a:t>към втория – насочено ребро от всеки </a:t>
            </a:r>
            <a:r>
              <a:rPr lang="en-US" dirty="0" smtClean="0"/>
              <a:t>sink.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9582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1042988"/>
            <a:ext cx="7326313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43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става, ако добавим капацитети и на върховете?</a:t>
            </a:r>
          </a:p>
          <a:p>
            <a:r>
              <a:rPr lang="bg-BG" dirty="0" smtClean="0"/>
              <a:t>В този вид на задачата можем да „раздвоим“ всеки връх на два върха – един, който приема влизащите ребра, и един от който излизат изходните ребра. Реброто между тези два върха ще е с капацитет капацитета на върха.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0371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4486"/>
            <a:ext cx="5851165" cy="675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59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Задачата </a:t>
            </a:r>
            <a:r>
              <a:rPr lang="en-US" dirty="0" smtClean="0"/>
              <a:t>maximum </a:t>
            </a:r>
            <a:r>
              <a:rPr lang="en-US" dirty="0" smtClean="0"/>
              <a:t>matching </a:t>
            </a:r>
            <a:r>
              <a:rPr lang="bg-BG" dirty="0" smtClean="0"/>
              <a:t>в </a:t>
            </a:r>
            <a:r>
              <a:rPr lang="bg-BG" dirty="0" err="1" smtClean="0"/>
              <a:t>двуделен</a:t>
            </a:r>
            <a:r>
              <a:rPr lang="bg-BG" dirty="0" smtClean="0"/>
              <a:t> граф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116832"/>
          </a:xfrm>
        </p:spPr>
        <p:txBody>
          <a:bodyPr>
            <a:normAutofit fontScale="92500" lnSpcReduction="20000"/>
          </a:bodyPr>
          <a:lstStyle/>
          <a:p>
            <a:r>
              <a:rPr lang="bg-BG" dirty="0" smtClean="0"/>
              <a:t>Класическа задача, която се решава с максимален поток се следната:</a:t>
            </a:r>
          </a:p>
          <a:p>
            <a:r>
              <a:rPr lang="bg-BG" dirty="0" smtClean="0"/>
              <a:t>Даден е </a:t>
            </a:r>
            <a:r>
              <a:rPr lang="bg-BG" dirty="0" err="1" smtClean="0"/>
              <a:t>двуделен</a:t>
            </a:r>
            <a:r>
              <a:rPr lang="bg-BG" dirty="0" smtClean="0"/>
              <a:t> граф</a:t>
            </a:r>
            <a:r>
              <a:rPr lang="en-US" dirty="0" smtClean="0"/>
              <a:t>. </a:t>
            </a:r>
            <a:r>
              <a:rPr lang="bg-BG" dirty="0" smtClean="0"/>
              <a:t>Търси се максималният брой ребра, които можем да изберем, така че да няма две ребра с общ връх.</a:t>
            </a:r>
            <a:endParaRPr lang="bg-BG" dirty="0"/>
          </a:p>
        </p:txBody>
      </p:sp>
      <p:pic>
        <p:nvPicPr>
          <p:cNvPr id="1026" name="Picture 2" descr="Maximum Bipartite Matching — igraph 0.11.3 documen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92641"/>
            <a:ext cx="666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04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bg-BG" dirty="0"/>
              <a:t>Задачата </a:t>
            </a:r>
            <a:r>
              <a:rPr lang="en-US" dirty="0" smtClean="0"/>
              <a:t>maximum matching </a:t>
            </a:r>
            <a:r>
              <a:rPr lang="bg-BG" dirty="0"/>
              <a:t>в </a:t>
            </a:r>
            <a:r>
              <a:rPr lang="bg-BG" dirty="0" err="1"/>
              <a:t>двуделен</a:t>
            </a:r>
            <a:r>
              <a:rPr lang="bg-BG" dirty="0"/>
              <a:t> граф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2520280"/>
          </a:xfrm>
        </p:spPr>
        <p:txBody>
          <a:bodyPr>
            <a:normAutofit fontScale="85000" lnSpcReduction="10000"/>
          </a:bodyPr>
          <a:lstStyle/>
          <a:p>
            <a:r>
              <a:rPr lang="bg-BG" dirty="0" smtClean="0"/>
              <a:t>За фиксиран връх </a:t>
            </a:r>
            <a:r>
              <a:rPr lang="en-US" dirty="0" smtClean="0"/>
              <a:t>x </a:t>
            </a:r>
            <a:r>
              <a:rPr lang="bg-BG" dirty="0" smtClean="0"/>
              <a:t>има две възможности – или има точно едно ребро от </a:t>
            </a:r>
            <a:r>
              <a:rPr lang="en-US" dirty="0" smtClean="0"/>
              <a:t>matching-a</a:t>
            </a:r>
            <a:r>
              <a:rPr lang="bg-BG" dirty="0" smtClean="0"/>
              <a:t>, което има връзка с върха х, или няма такова ребро. Затова конструираме следната </a:t>
            </a:r>
            <a:r>
              <a:rPr lang="bg-BG" dirty="0" err="1" smtClean="0"/>
              <a:t>потокова</a:t>
            </a:r>
            <a:r>
              <a:rPr lang="bg-BG" dirty="0" smtClean="0"/>
              <a:t> мрежа: </a:t>
            </a:r>
            <a:r>
              <a:rPr lang="bg-BG" dirty="0" err="1" smtClean="0"/>
              <a:t>свързаме</a:t>
            </a:r>
            <a:r>
              <a:rPr lang="bg-BG" dirty="0" smtClean="0"/>
              <a:t> </a:t>
            </a:r>
            <a:r>
              <a:rPr lang="en-US" dirty="0" smtClean="0"/>
              <a:t>source</a:t>
            </a:r>
            <a:r>
              <a:rPr lang="bg-BG" dirty="0" smtClean="0"/>
              <a:t>-а с всички върхове от левия дял, и всички върхове от десния дял със </a:t>
            </a:r>
            <a:r>
              <a:rPr lang="en-US" dirty="0" smtClean="0"/>
              <a:t>sink-a. </a:t>
            </a:r>
            <a:r>
              <a:rPr lang="bg-BG" dirty="0" smtClean="0"/>
              <a:t>Капацитетите на всички ребра са 1.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61328"/>
            <a:ext cx="5410175" cy="33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591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bg-BG" dirty="0"/>
              <a:t>Задачата </a:t>
            </a:r>
            <a:r>
              <a:rPr lang="en-US" dirty="0" smtClean="0"/>
              <a:t>maximum matching </a:t>
            </a:r>
            <a:r>
              <a:rPr lang="bg-BG" dirty="0"/>
              <a:t>в </a:t>
            </a:r>
            <a:r>
              <a:rPr lang="bg-BG" dirty="0" err="1"/>
              <a:t>двуделен</a:t>
            </a:r>
            <a:r>
              <a:rPr lang="bg-BG" dirty="0"/>
              <a:t> граф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77075"/>
                <a:ext cx="9144000" cy="5688632"/>
              </a:xfrm>
            </p:spPr>
            <p:txBody>
              <a:bodyPr>
                <a:normAutofit/>
              </a:bodyPr>
              <a:lstStyle/>
              <a:p>
                <a:r>
                  <a:rPr lang="bg-BG" dirty="0" smtClean="0"/>
                  <a:t>Интуицията е следната: ако вземем всички ребра, по които тече поток 1, то те образуват валиден </a:t>
                </a:r>
                <a:r>
                  <a:rPr lang="en-US" dirty="0" smtClean="0"/>
                  <a:t>matching.</a:t>
                </a:r>
                <a:r>
                  <a:rPr lang="bg-BG" dirty="0" smtClean="0"/>
                  <a:t> Това е вярно, защото няма как да има връх, от който излизат, или в който влизат 2 ребра, по които тече поток 1.</a:t>
                </a:r>
                <a:r>
                  <a:rPr lang="en-US" dirty="0" smtClean="0"/>
                  <a:t> </a:t>
                </a:r>
                <a:r>
                  <a:rPr lang="bg-BG" dirty="0" smtClean="0"/>
                  <a:t>Аналогично от валиден </a:t>
                </a:r>
                <a:r>
                  <a:rPr lang="en-US" dirty="0" smtClean="0"/>
                  <a:t>matching </a:t>
                </a:r>
                <a:r>
                  <a:rPr lang="bg-BG" dirty="0" smtClean="0"/>
                  <a:t>можем да конструираме валидна </a:t>
                </a:r>
                <a:r>
                  <a:rPr lang="bg-BG" dirty="0" err="1" smtClean="0"/>
                  <a:t>потокова</a:t>
                </a:r>
                <a:r>
                  <a:rPr lang="bg-BG" dirty="0" smtClean="0"/>
                  <a:t> мрежа. Т.е. двете задачи са еквивалентни.</a:t>
                </a:r>
              </a:p>
              <a:p>
                <a:r>
                  <a:rPr lang="bg-BG" dirty="0" smtClean="0"/>
                  <a:t>Нещо важно, което трябва да се отбележи, е, че </a:t>
                </a:r>
                <a:r>
                  <a:rPr lang="bg-BG" dirty="0" err="1" smtClean="0"/>
                  <a:t>алгоритъмът</a:t>
                </a:r>
                <a:r>
                  <a:rPr lang="bg-BG" dirty="0" smtClean="0"/>
                  <a:t> на </a:t>
                </a:r>
                <a:r>
                  <a:rPr lang="bg-BG" dirty="0" err="1" smtClean="0"/>
                  <a:t>Диниц</a:t>
                </a:r>
                <a:r>
                  <a:rPr lang="bg-BG" dirty="0" smtClean="0"/>
                  <a:t> работи за време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в </a:t>
                </a:r>
                <a:r>
                  <a:rPr lang="bg-BG" dirty="0" err="1" smtClean="0"/>
                  <a:t>двуделни</a:t>
                </a:r>
                <a:r>
                  <a:rPr lang="bg-BG" dirty="0" smtClean="0"/>
                  <a:t> графи.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77075"/>
                <a:ext cx="9144000" cy="5688632"/>
              </a:xfrm>
              <a:blipFill rotWithShape="1">
                <a:blip r:embed="rId2"/>
                <a:stretch>
                  <a:fillRect l="-1467" t="-1393" r="-2200" b="-128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96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Задачата </a:t>
            </a:r>
            <a:r>
              <a:rPr lang="en-US" dirty="0" smtClean="0"/>
              <a:t>min cut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4427984" cy="5517232"/>
          </a:xfrm>
        </p:spPr>
        <p:txBody>
          <a:bodyPr>
            <a:normAutofit fontScale="77500" lnSpcReduction="20000"/>
          </a:bodyPr>
          <a:lstStyle/>
          <a:p>
            <a:r>
              <a:rPr lang="bg-BG" dirty="0" smtClean="0"/>
              <a:t>Първо да дефинираме какво означава </a:t>
            </a:r>
            <a:r>
              <a:rPr lang="bg-BG" dirty="0" smtClean="0"/>
              <a:t>срез </a:t>
            </a:r>
            <a:r>
              <a:rPr lang="bg-BG" dirty="0" smtClean="0"/>
              <a:t>в</a:t>
            </a:r>
            <a:r>
              <a:rPr lang="en-US" dirty="0" smtClean="0"/>
              <a:t> </a:t>
            </a:r>
            <a:r>
              <a:rPr lang="bg-BG" dirty="0" smtClean="0"/>
              <a:t>претеглен насочен граф с начало </a:t>
            </a:r>
            <a:r>
              <a:rPr lang="en-US" b="1" dirty="0" smtClean="0"/>
              <a:t>s</a:t>
            </a:r>
            <a:r>
              <a:rPr lang="en-US" dirty="0" smtClean="0"/>
              <a:t> </a:t>
            </a:r>
            <a:r>
              <a:rPr lang="bg-BG" dirty="0" smtClean="0"/>
              <a:t>и край</a:t>
            </a:r>
            <a:r>
              <a:rPr lang="en-US" dirty="0" smtClean="0"/>
              <a:t> </a:t>
            </a:r>
            <a:r>
              <a:rPr lang="en-US" b="1" dirty="0" smtClean="0"/>
              <a:t>t</a:t>
            </a:r>
            <a:r>
              <a:rPr lang="bg-BG" dirty="0" smtClean="0"/>
              <a:t>:</a:t>
            </a:r>
          </a:p>
          <a:p>
            <a:r>
              <a:rPr lang="bg-BG" b="1" dirty="0" smtClean="0"/>
              <a:t>Срез</a:t>
            </a:r>
            <a:r>
              <a:rPr lang="bg-BG" dirty="0" smtClean="0"/>
              <a:t> наричаме разбиване на множеството на върховете в 2 отделни множества, </a:t>
            </a:r>
            <a:r>
              <a:rPr lang="bg-BG" dirty="0" smtClean="0"/>
              <a:t>като</a:t>
            </a:r>
            <a:r>
              <a:rPr lang="en-US" dirty="0" smtClean="0"/>
              <a:t> </a:t>
            </a:r>
            <a:r>
              <a:rPr lang="bg-BG" dirty="0" smtClean="0"/>
              <a:t>искаме </a:t>
            </a:r>
            <a:r>
              <a:rPr lang="en-US" b="1" dirty="0" smtClean="0"/>
              <a:t>s</a:t>
            </a:r>
            <a:r>
              <a:rPr lang="en-US" dirty="0" smtClean="0"/>
              <a:t> </a:t>
            </a:r>
            <a:r>
              <a:rPr lang="bg-BG" dirty="0" smtClean="0"/>
              <a:t>да </a:t>
            </a:r>
            <a:r>
              <a:rPr lang="bg-BG" dirty="0" smtClean="0"/>
              <a:t>е </a:t>
            </a:r>
            <a:r>
              <a:rPr lang="bg-BG" dirty="0" smtClean="0"/>
              <a:t>в </a:t>
            </a:r>
            <a:r>
              <a:rPr lang="bg-BG" dirty="0" smtClean="0"/>
              <a:t>едното, </a:t>
            </a:r>
            <a:r>
              <a:rPr lang="bg-BG" dirty="0" smtClean="0"/>
              <a:t>а </a:t>
            </a:r>
            <a:r>
              <a:rPr lang="en-US" b="1" dirty="0" smtClean="0"/>
              <a:t>t</a:t>
            </a:r>
            <a:r>
              <a:rPr lang="en-US" dirty="0" smtClean="0"/>
              <a:t> </a:t>
            </a:r>
            <a:r>
              <a:rPr lang="bg-BG" dirty="0" smtClean="0"/>
              <a:t>да е </a:t>
            </a:r>
            <a:r>
              <a:rPr lang="bg-BG" dirty="0" smtClean="0"/>
              <a:t>в другото множество</a:t>
            </a:r>
            <a:r>
              <a:rPr lang="en-US" dirty="0" smtClean="0"/>
              <a:t>. </a:t>
            </a:r>
            <a:r>
              <a:rPr lang="bg-BG" dirty="0" smtClean="0"/>
              <a:t>Нека да ги наречем съответно</a:t>
            </a:r>
            <a:r>
              <a:rPr lang="en-US" dirty="0" smtClean="0"/>
              <a:t> </a:t>
            </a:r>
            <a:r>
              <a:rPr lang="en-US" b="1" dirty="0" smtClean="0"/>
              <a:t>S</a:t>
            </a:r>
            <a:r>
              <a:rPr lang="bg-BG" b="1" dirty="0" smtClean="0"/>
              <a:t> </a:t>
            </a:r>
            <a:r>
              <a:rPr lang="bg-BG" dirty="0" smtClean="0"/>
              <a:t>и </a:t>
            </a:r>
            <a:r>
              <a:rPr lang="en-US" b="1" dirty="0"/>
              <a:t>T</a:t>
            </a:r>
            <a:r>
              <a:rPr lang="bg-BG" dirty="0" smtClean="0"/>
              <a:t>. Цената на един срез е сборът от теглата на ребрата, които са насочени от връх </a:t>
            </a:r>
            <a:r>
              <a:rPr lang="bg-BG" dirty="0" smtClean="0"/>
              <a:t>от </a:t>
            </a:r>
            <a:r>
              <a:rPr lang="en-US" b="1" dirty="0"/>
              <a:t>S</a:t>
            </a:r>
            <a:r>
              <a:rPr lang="bg-BG" dirty="0" smtClean="0"/>
              <a:t> към връх </a:t>
            </a:r>
            <a:r>
              <a:rPr lang="bg-BG" dirty="0" smtClean="0"/>
              <a:t>от </a:t>
            </a:r>
            <a:r>
              <a:rPr lang="en-US" b="1" dirty="0" smtClean="0"/>
              <a:t>T</a:t>
            </a:r>
            <a:r>
              <a:rPr lang="bg-BG" dirty="0" smtClean="0"/>
              <a:t>.</a:t>
            </a:r>
          </a:p>
          <a:p>
            <a:r>
              <a:rPr lang="bg-BG" dirty="0" smtClean="0"/>
              <a:t>Задачата е да намерим цената на минималния </a:t>
            </a:r>
            <a:r>
              <a:rPr lang="bg-BG" dirty="0"/>
              <a:t>с</a:t>
            </a:r>
            <a:r>
              <a:rPr lang="bg-BG" dirty="0" smtClean="0"/>
              <a:t>рез.</a:t>
            </a:r>
          </a:p>
          <a:p>
            <a:endParaRPr lang="bg-BG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48880"/>
            <a:ext cx="4873825" cy="279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705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in cut = max flow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9144000" cy="602128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bg-BG" dirty="0" smtClean="0"/>
                  <a:t>Оказва се, че това е еквивалентна задача на тази за максимален поток.</a:t>
                </a:r>
                <a:r>
                  <a:rPr lang="bg-BG" dirty="0"/>
                  <a:t> </a:t>
                </a:r>
                <a:r>
                  <a:rPr lang="bg-BG" dirty="0" smtClean="0"/>
                  <a:t>За да докажем, че са еквивалентни, първо ще докажем тази теорема:</a:t>
                </a:r>
              </a:p>
              <a:p>
                <a:r>
                  <a:rPr lang="bg-BG" b="1" dirty="0" smtClean="0"/>
                  <a:t>Теорема</a:t>
                </a:r>
                <a:r>
                  <a:rPr lang="bg-BG" dirty="0" smtClean="0"/>
                  <a:t>: </a:t>
                </a:r>
                <a:r>
                  <a:rPr lang="en-US" dirty="0" smtClean="0"/>
                  <a:t>min cut &gt;= max flow</a:t>
                </a:r>
              </a:p>
              <a:p>
                <a:r>
                  <a:rPr lang="bg-BG" u="sng" dirty="0" smtClean="0"/>
                  <a:t>Доказателство</a:t>
                </a:r>
                <a:r>
                  <a:rPr lang="bg-BG" dirty="0" smtClean="0"/>
                  <a:t>: Нека вземем произволен поток и произволен срез. Нека </a:t>
                </a:r>
                <a:r>
                  <a:rPr lang="bg-BG" b="1" dirty="0" smtClean="0"/>
                  <a:t>с</a:t>
                </a:r>
                <a:r>
                  <a:rPr lang="bg-BG" dirty="0" smtClean="0"/>
                  <a:t> е големината на среза: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bg-BG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∈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bg-BG" b="0" i="1" smtClean="0">
                              <a:latin typeface="Cambria Math"/>
                              <a:ea typeface="Cambria Math"/>
                            </a:rPr>
                            <m:t>, 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</m:d>
                          <m:r>
                            <m:rPr>
                              <m:brk m:alnAt="7"/>
                            </m:rPr>
                            <a:rPr lang="bg-BG" b="0" i="1" smtClean="0">
                              <a:latin typeface="Cambria Math"/>
                              <a:ea typeface="Cambria Math"/>
                            </a:rPr>
                            <m:t>е</m:t>
                          </m:r>
                          <m:r>
                            <a:rPr lang="bg-BG" b="0" i="1" smtClean="0">
                              <a:latin typeface="Cambria Math"/>
                              <a:ea typeface="Cambria Math"/>
                            </a:rPr>
                            <m:t> обикновено ребро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bg-BG" dirty="0" smtClean="0"/>
              </a:p>
              <a:p>
                <a:r>
                  <a:rPr lang="bg-BG" dirty="0" smtClean="0"/>
                  <a:t>Ще ограничим </a:t>
                </a:r>
                <a:r>
                  <a:rPr lang="en-US" b="1" dirty="0" smtClean="0"/>
                  <a:t>|f| </a:t>
                </a:r>
                <a:r>
                  <a:rPr lang="bg-BG" dirty="0" smtClean="0"/>
                  <a:t>чрез </a:t>
                </a:r>
                <a:r>
                  <a:rPr lang="en-US" b="1" dirty="0" smtClean="0"/>
                  <a:t>c</a:t>
                </a:r>
                <a:r>
                  <a:rPr lang="en-US" dirty="0" smtClean="0"/>
                  <a:t>. </a:t>
                </a:r>
                <a:r>
                  <a:rPr lang="bg-BG" dirty="0" smtClean="0"/>
                  <a:t>Съобразяваме</a:t>
                </a:r>
                <a:r>
                  <a:rPr lang="bg-BG" dirty="0" smtClean="0"/>
                  <a:t>, че е в сила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b="0" dirty="0"/>
                  <a:t> </a:t>
                </a:r>
                <a:r>
                  <a:rPr lang="en-US" b="0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sub>
                      <m:sup/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9144000" cy="6021288"/>
              </a:xfrm>
              <a:blipFill rotWithShape="1">
                <a:blip r:embed="rId2"/>
                <a:stretch>
                  <a:fillRect l="-1467" t="-2126" r="-133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444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in cut = max flow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9144000" cy="6021288"/>
              </a:xfrm>
            </p:spPr>
            <p:txBody>
              <a:bodyPr>
                <a:normAutofit/>
              </a:bodyPr>
              <a:lstStyle/>
              <a:p>
                <a:r>
                  <a:rPr lang="bg-BG" dirty="0" smtClean="0"/>
                  <a:t>Разглеждаме всички ребра от </a:t>
                </a:r>
                <a:r>
                  <a:rPr lang="en-US" dirty="0" smtClean="0"/>
                  <a:t>S </a:t>
                </a:r>
                <a:r>
                  <a:rPr lang="bg-BG" dirty="0" smtClean="0"/>
                  <a:t>към </a:t>
                </a:r>
                <a:r>
                  <a:rPr lang="en-US" dirty="0" smtClean="0"/>
                  <a:t>T.</a:t>
                </a:r>
              </a:p>
              <a:p>
                <a:r>
                  <a:rPr lang="en-US" b="0" dirty="0" smtClean="0"/>
                  <a:t>I </a:t>
                </a:r>
                <a:r>
                  <a:rPr lang="bg-BG" b="0" dirty="0" smtClean="0"/>
                  <a:t>случай: това е обикновено ребро. </a:t>
                </a:r>
                <a:r>
                  <a:rPr lang="bg-BG" dirty="0" smtClean="0"/>
                  <a:t>За него е в сила неравенството: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b="0" dirty="0" smtClean="0"/>
                  <a:t>.</a:t>
                </a:r>
              </a:p>
              <a:p>
                <a:r>
                  <a:rPr lang="en-US" dirty="0" smtClean="0"/>
                  <a:t>II </a:t>
                </a:r>
                <a:r>
                  <a:rPr lang="bg-BG" dirty="0" smtClean="0"/>
                  <a:t>случай: това е обратно ребро. Потокът, който тече в него е неположителен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≤0</m:t>
                    </m:r>
                  </m:oMath>
                </a14:m>
                <a:endParaRPr lang="en-US" b="0" dirty="0" smtClean="0"/>
              </a:p>
              <a:p>
                <a:r>
                  <a:rPr lang="bg-BG" dirty="0" smtClean="0"/>
                  <a:t>Получихме: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b="0" i="1" smtClean="0">
                              <a:latin typeface="Cambria Math"/>
                            </a:rPr>
                            <m:t>𝑢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sub>
                        <m:sup/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</m:e>
                      </m:nary>
                      <m:r>
                        <a:rPr lang="en-US" sz="2800" b="0" i="1" smtClean="0">
                          <a:latin typeface="Cambria Math"/>
                        </a:rPr>
                        <m:t>≤</m:t>
                      </m:r>
                      <m:nary>
                        <m:naryPr>
                          <m:chr m:val="∑"/>
                          <m:supHide m:val="on"/>
                          <m:ctrlPr>
                            <a:rPr lang="bg-BG" sz="2800" i="1">
                              <a:latin typeface="Cambria Math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brk m:alnAt="7"/>
                                </m:rPr>
                                <a:rPr lang="en-US" sz="2800" i="1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 ∈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, 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/>
                                      <a:ea typeface="Cambria Math"/>
                                    </a:rPr>
                                    <m:t>𝑢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  <a:ea typeface="Cambria Math"/>
                                    </a:rPr>
                                    <m:t>𝑣</m:t>
                                  </m:r>
                                </m:e>
                              </m:d>
                              <m:r>
                                <a:rPr lang="bg-BG" sz="2800" b="0" i="1" smtClean="0">
                                  <a:latin typeface="Cambria Math"/>
                                  <a:ea typeface="Cambria Math"/>
                                </a:rPr>
                                <m:t>е обикновено ребро</m:t>
                              </m:r>
                            </m:e>
                          </m:eqArr>
                        </m:sub>
                        <m:sup/>
                        <m:e>
                          <m:r>
                            <a:rPr lang="en-US" sz="2800" i="1">
                              <a:latin typeface="Cambria Math"/>
                            </a:rPr>
                            <m:t>𝑐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</m:e>
                      </m:nary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bg-BG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9144000" cy="6021288"/>
              </a:xfrm>
              <a:blipFill rotWithShape="1">
                <a:blip r:embed="rId2"/>
                <a:stretch>
                  <a:fillRect l="-1467" t="-131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535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bg-BG" dirty="0" smtClean="0"/>
              <a:t>Конструиране на графа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4427984" cy="5733256"/>
          </a:xfrm>
        </p:spPr>
        <p:txBody>
          <a:bodyPr>
            <a:noAutofit/>
          </a:bodyPr>
          <a:lstStyle/>
          <a:p>
            <a:r>
              <a:rPr lang="bg-BG" sz="2800" dirty="0" smtClean="0"/>
              <a:t>Мрежата в нашата задача представлява </a:t>
            </a:r>
            <a:r>
              <a:rPr lang="bg-BG" sz="2800" b="1" dirty="0" smtClean="0"/>
              <a:t>насочен граф </a:t>
            </a:r>
            <a:r>
              <a:rPr lang="bg-BG" sz="2800" dirty="0" smtClean="0"/>
              <a:t>в който всяко ребро</a:t>
            </a:r>
            <a:r>
              <a:rPr lang="en-US" sz="2800" dirty="0" smtClean="0"/>
              <a:t> </a:t>
            </a:r>
            <a:r>
              <a:rPr lang="bg-BG" sz="2800" dirty="0" smtClean="0"/>
              <a:t>има </a:t>
            </a:r>
            <a:r>
              <a:rPr lang="bg-BG" sz="2800" b="1" dirty="0" smtClean="0"/>
              <a:t>капацитет</a:t>
            </a:r>
            <a:r>
              <a:rPr lang="bg-BG" sz="2800" dirty="0" smtClean="0"/>
              <a:t>.</a:t>
            </a:r>
          </a:p>
          <a:p>
            <a:r>
              <a:rPr lang="bg-BG" sz="2800" dirty="0" smtClean="0"/>
              <a:t>За да решим задачата, ще ни трябва още една характеристика за всяко ребро – </a:t>
            </a:r>
            <a:r>
              <a:rPr lang="bg-BG" sz="2800" b="1" dirty="0" smtClean="0"/>
              <a:t>текущия поток</a:t>
            </a:r>
            <a:r>
              <a:rPr lang="bg-BG" sz="2800" dirty="0" smtClean="0"/>
              <a:t>, който минава през това ребро.</a:t>
            </a:r>
            <a:endParaRPr lang="bg-BG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73" y="1124744"/>
            <a:ext cx="4932040" cy="2547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511" y="4005064"/>
            <a:ext cx="484240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42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8661"/>
            <a:ext cx="8229600" cy="1143000"/>
          </a:xfrm>
        </p:spPr>
        <p:txBody>
          <a:bodyPr/>
          <a:lstStyle/>
          <a:p>
            <a:r>
              <a:rPr lang="en-US" dirty="0" smtClean="0"/>
              <a:t>min cut = max flow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r>
              <a:rPr lang="bg-BG" b="1" dirty="0" smtClean="0"/>
              <a:t>Теорема</a:t>
            </a:r>
            <a:r>
              <a:rPr lang="bg-BG" dirty="0" smtClean="0"/>
              <a:t>: </a:t>
            </a:r>
            <a:r>
              <a:rPr lang="bg-BG" dirty="0" err="1" smtClean="0"/>
              <a:t>алгоритъмът</a:t>
            </a:r>
            <a:r>
              <a:rPr lang="bg-BG" dirty="0" smtClean="0"/>
              <a:t> на </a:t>
            </a:r>
            <a:r>
              <a:rPr lang="bg-BG" dirty="0" err="1" smtClean="0"/>
              <a:t>Форд-Фулкерсон</a:t>
            </a:r>
            <a:r>
              <a:rPr lang="bg-BG" dirty="0" smtClean="0"/>
              <a:t> ни дава поток, който е със стойността на някой срез.</a:t>
            </a:r>
          </a:p>
          <a:p>
            <a:r>
              <a:rPr lang="bg-BG" u="sng" dirty="0" smtClean="0"/>
              <a:t>Доказателство</a:t>
            </a:r>
            <a:r>
              <a:rPr lang="bg-BG" dirty="0" smtClean="0"/>
              <a:t>: Разглеждаме остатъчния граф, след като </a:t>
            </a:r>
            <a:r>
              <a:rPr lang="bg-BG" dirty="0" err="1" smtClean="0"/>
              <a:t>алгоритъмът</a:t>
            </a:r>
            <a:r>
              <a:rPr lang="bg-BG" dirty="0" smtClean="0"/>
              <a:t> на </a:t>
            </a:r>
            <a:r>
              <a:rPr lang="bg-BG" dirty="0" err="1" smtClean="0"/>
              <a:t>Форд-Фулкерсон</a:t>
            </a:r>
            <a:r>
              <a:rPr lang="bg-BG" dirty="0" smtClean="0"/>
              <a:t> терминира. В него няма как да има път от </a:t>
            </a:r>
            <a:r>
              <a:rPr lang="en-US" dirty="0" smtClean="0"/>
              <a:t>s </a:t>
            </a:r>
            <a:r>
              <a:rPr lang="bg-BG" dirty="0" smtClean="0"/>
              <a:t>до </a:t>
            </a:r>
            <a:r>
              <a:rPr lang="en-US" dirty="0" smtClean="0"/>
              <a:t>t, </a:t>
            </a:r>
            <a:r>
              <a:rPr lang="bg-BG" dirty="0" smtClean="0"/>
              <a:t>защото иначе </a:t>
            </a:r>
            <a:r>
              <a:rPr lang="bg-BG" dirty="0" err="1" smtClean="0"/>
              <a:t>алгоритъмът</a:t>
            </a:r>
            <a:r>
              <a:rPr lang="bg-BG" dirty="0" smtClean="0"/>
              <a:t> нямаше да е приключил. Взимаме множеството </a:t>
            </a:r>
            <a:r>
              <a:rPr lang="en-US" b="1" dirty="0" smtClean="0"/>
              <a:t>S</a:t>
            </a:r>
            <a:r>
              <a:rPr lang="en-US" dirty="0" smtClean="0"/>
              <a:t> </a:t>
            </a:r>
            <a:r>
              <a:rPr lang="bg-BG" dirty="0" smtClean="0"/>
              <a:t>от всички върхове, достижими от </a:t>
            </a:r>
            <a:r>
              <a:rPr lang="en-US" b="1" dirty="0" smtClean="0"/>
              <a:t>s</a:t>
            </a:r>
            <a:r>
              <a:rPr lang="en-US" dirty="0" smtClean="0"/>
              <a:t> </a:t>
            </a:r>
            <a:r>
              <a:rPr lang="bg-BG" dirty="0" smtClean="0"/>
              <a:t>в остатъчния граф. Нека </a:t>
            </a:r>
            <a:r>
              <a:rPr lang="en-US" b="1" dirty="0" smtClean="0"/>
              <a:t>T</a:t>
            </a:r>
            <a:r>
              <a:rPr lang="en-US" dirty="0" smtClean="0"/>
              <a:t> </a:t>
            </a:r>
            <a:r>
              <a:rPr lang="bg-BG" dirty="0" smtClean="0"/>
              <a:t>е множеството от другите върхове. Получихме валиден срез и нека неговата стойност е </a:t>
            </a:r>
            <a:r>
              <a:rPr lang="en-US" b="1" dirty="0" smtClean="0"/>
              <a:t>c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4514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8661"/>
            <a:ext cx="8229600" cy="1143000"/>
          </a:xfrm>
        </p:spPr>
        <p:txBody>
          <a:bodyPr/>
          <a:lstStyle/>
          <a:p>
            <a:r>
              <a:rPr lang="en-US" dirty="0" smtClean="0"/>
              <a:t>min cut = max flow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052736"/>
                <a:ext cx="9144000" cy="5805264"/>
              </a:xfrm>
            </p:spPr>
            <p:txBody>
              <a:bodyPr>
                <a:normAutofit fontScale="92500"/>
              </a:bodyPr>
              <a:lstStyle/>
              <a:p>
                <a:r>
                  <a:rPr lang="bg-BG" dirty="0" smtClean="0"/>
                  <a:t>Оказва се, че тя е точно толкова, колкото е потокът. Разглеждаме всички ребра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</a:t>
                </a:r>
                <a:r>
                  <a:rPr lang="en-US" dirty="0" smtClean="0"/>
                  <a:t>S </a:t>
                </a:r>
                <a:r>
                  <a:rPr lang="bg-BG" dirty="0" smtClean="0"/>
                  <a:t>към </a:t>
                </a:r>
                <a:r>
                  <a:rPr lang="en-US" dirty="0" smtClean="0"/>
                  <a:t>T.</a:t>
                </a:r>
                <a:endParaRPr lang="bg-BG" dirty="0" smtClean="0"/>
              </a:p>
              <a:p>
                <a:r>
                  <a:rPr lang="en-US" dirty="0" smtClean="0"/>
                  <a:t>I </a:t>
                </a:r>
                <a:r>
                  <a:rPr lang="bg-BG" dirty="0" smtClean="0"/>
                  <a:t>случай: (</a:t>
                </a:r>
                <a:r>
                  <a:rPr lang="en-US" dirty="0" err="1" smtClean="0"/>
                  <a:t>u,v</a:t>
                </a:r>
                <a:r>
                  <a:rPr lang="bg-BG" dirty="0" smtClean="0"/>
                  <a:t>)</a:t>
                </a:r>
                <a:r>
                  <a:rPr lang="en-US" dirty="0" smtClean="0"/>
                  <a:t> </a:t>
                </a:r>
                <a:r>
                  <a:rPr lang="bg-BG" dirty="0" smtClean="0"/>
                  <a:t>е обикновено ребро. </a:t>
                </a:r>
                <a:r>
                  <a:rPr lang="bg-BG" dirty="0" smtClean="0"/>
                  <a:t>Тъй </a:t>
                </a:r>
                <a:r>
                  <a:rPr lang="bg-BG" dirty="0" smtClean="0"/>
                  <a:t>като </a:t>
                </a:r>
                <a:r>
                  <a:rPr lang="en-US" dirty="0" smtClean="0"/>
                  <a:t>S </a:t>
                </a:r>
                <a:r>
                  <a:rPr lang="bg-BG" dirty="0" smtClean="0"/>
                  <a:t>е множеството на всички достижими върхове от </a:t>
                </a:r>
                <a:r>
                  <a:rPr lang="en-US" dirty="0" smtClean="0"/>
                  <a:t>s, </a:t>
                </a:r>
                <a:r>
                  <a:rPr lang="bg-BG" dirty="0" smtClean="0"/>
                  <a:t>то 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u,v</a:t>
                </a:r>
                <a:r>
                  <a:rPr lang="en-US" dirty="0" smtClean="0"/>
                  <a:t>) </a:t>
                </a:r>
                <a:r>
                  <a:rPr lang="bg-BG" dirty="0" smtClean="0"/>
                  <a:t>не присъства в остатъчния граф. Тоест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bg-BG" dirty="0" smtClean="0"/>
                  <a:t> </a:t>
                </a:r>
                <a:endParaRPr lang="en-US" dirty="0" smtClean="0"/>
              </a:p>
              <a:p>
                <a:r>
                  <a:rPr lang="en-US" dirty="0" smtClean="0"/>
                  <a:t>II </a:t>
                </a:r>
                <a:r>
                  <a:rPr lang="bg-BG" dirty="0" smtClean="0"/>
                  <a:t>случай: 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u,v</a:t>
                </a:r>
                <a:r>
                  <a:rPr lang="en-US" dirty="0" smtClean="0"/>
                  <a:t>) </a:t>
                </a:r>
                <a:r>
                  <a:rPr lang="bg-BG" dirty="0" smtClean="0"/>
                  <a:t>е обратно ребро. </a:t>
                </a:r>
                <a:r>
                  <a:rPr lang="bg-BG" dirty="0" smtClean="0"/>
                  <a:t>То </a:t>
                </a:r>
                <a:r>
                  <a:rPr lang="bg-BG" dirty="0" smtClean="0"/>
                  <a:t>също не </a:t>
                </a:r>
                <a:r>
                  <a:rPr lang="bg-BG" dirty="0" smtClean="0"/>
                  <a:t>трябва да присъстват </a:t>
                </a:r>
                <a:r>
                  <a:rPr lang="bg-BG" dirty="0" smtClean="0"/>
                  <a:t>в остатъчния граф, </a:t>
                </a:r>
                <a:r>
                  <a:rPr lang="bg-BG" dirty="0" smtClean="0"/>
                  <a:t>тоест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=0.</m:t>
                    </m:r>
                  </m:oMath>
                </a14:m>
                <a:endParaRPr lang="bg-BG" b="0" dirty="0" smtClean="0"/>
              </a:p>
              <a:p>
                <a:r>
                  <a:rPr lang="bg-BG" dirty="0" smtClean="0"/>
                  <a:t>Получаваме: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i="1">
                              <a:latin typeface="Cambria Math"/>
                            </a:rPr>
                            <m:t>𝑢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𝑆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𝑣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𝑇</m:t>
                          </m:r>
                        </m:sub>
                        <m:sup/>
                        <m:e>
                          <m:r>
                            <a:rPr lang="en-US" sz="2800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</m:e>
                      </m:nary>
                      <m:r>
                        <a:rPr lang="bg-BG" sz="2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bg-BG" sz="2800" i="1">
                              <a:latin typeface="Cambria Math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brk m:alnAt="7"/>
                                </m:rPr>
                                <a:rPr lang="en-US" sz="2800" i="1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 ∈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, 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/>
                                      <a:ea typeface="Cambria Math"/>
                                    </a:rPr>
                                    <m:t>𝑢</m:t>
                                  </m:r>
                                  <m:r>
                                    <a:rPr lang="en-US" sz="2800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sz="2800" i="1">
                                      <a:latin typeface="Cambria Math"/>
                                      <a:ea typeface="Cambria Math"/>
                                    </a:rPr>
                                    <m:t>𝑣</m:t>
                                  </m:r>
                                </m:e>
                              </m:d>
                              <m:r>
                                <a:rPr lang="bg-BG" sz="2800" i="1">
                                  <a:latin typeface="Cambria Math"/>
                                  <a:ea typeface="Cambria Math"/>
                                </a:rPr>
                                <m:t>е обикновено ребро</m:t>
                              </m:r>
                            </m:e>
                          </m:eqArr>
                        </m:sub>
                        <m:sup/>
                        <m:e>
                          <m:r>
                            <a:rPr lang="en-US" sz="2800" i="1">
                              <a:latin typeface="Cambria Math"/>
                            </a:rPr>
                            <m:t>𝑐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</m:e>
                      </m:nary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bg-BG" sz="2800" dirty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2736"/>
                <a:ext cx="9144000" cy="5805264"/>
              </a:xfrm>
              <a:blipFill rotWithShape="1">
                <a:blip r:embed="rId2"/>
                <a:stretch>
                  <a:fillRect l="-1333" t="-126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344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 cut = max flow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bg-BG" dirty="0" smtClean="0"/>
              <a:t>Комбинирайки двете теореми получаваме, че стойността, </a:t>
            </a:r>
            <a:r>
              <a:rPr lang="bg-BG" dirty="0" smtClean="0"/>
              <a:t>която </a:t>
            </a:r>
            <a:r>
              <a:rPr lang="bg-BG" dirty="0" err="1" smtClean="0"/>
              <a:t>алгоритъмът</a:t>
            </a:r>
            <a:r>
              <a:rPr lang="bg-BG" dirty="0" smtClean="0"/>
              <a:t> </a:t>
            </a:r>
            <a:r>
              <a:rPr lang="bg-BG" dirty="0" smtClean="0"/>
              <a:t>на </a:t>
            </a:r>
            <a:r>
              <a:rPr lang="bg-BG" dirty="0" err="1" smtClean="0"/>
              <a:t>Форд-Фулкерсон</a:t>
            </a:r>
            <a:r>
              <a:rPr lang="bg-BG" dirty="0" smtClean="0"/>
              <a:t> връща, </a:t>
            </a:r>
            <a:r>
              <a:rPr lang="bg-BG" dirty="0" smtClean="0"/>
              <a:t>може единствено да бъде равна </a:t>
            </a:r>
            <a:r>
              <a:rPr lang="bg-BG" dirty="0" smtClean="0"/>
              <a:t>както на</a:t>
            </a:r>
            <a:r>
              <a:rPr lang="bg-BG" dirty="0" smtClean="0"/>
              <a:t> </a:t>
            </a:r>
            <a:r>
              <a:rPr lang="bg-BG" dirty="0" smtClean="0"/>
              <a:t>минималния </a:t>
            </a:r>
            <a:r>
              <a:rPr lang="bg-BG" dirty="0" smtClean="0"/>
              <a:t>срез</a:t>
            </a:r>
            <a:r>
              <a:rPr lang="bg-BG" dirty="0" smtClean="0"/>
              <a:t>, така</a:t>
            </a:r>
            <a:r>
              <a:rPr lang="bg-BG" dirty="0" smtClean="0"/>
              <a:t> и </a:t>
            </a:r>
            <a:r>
              <a:rPr lang="bg-BG" dirty="0" smtClean="0"/>
              <a:t>на максималния поток.</a:t>
            </a:r>
          </a:p>
          <a:p>
            <a:r>
              <a:rPr lang="bg-BG" dirty="0" smtClean="0"/>
              <a:t>Този резултат е от изключителна важност, защото сведем ли задача до </a:t>
            </a:r>
            <a:r>
              <a:rPr lang="en-US" dirty="0" smtClean="0"/>
              <a:t>min</a:t>
            </a:r>
            <a:r>
              <a:rPr lang="bg-BG" dirty="0" smtClean="0"/>
              <a:t> </a:t>
            </a:r>
            <a:r>
              <a:rPr lang="en-US" dirty="0" smtClean="0"/>
              <a:t>cut</a:t>
            </a:r>
            <a:r>
              <a:rPr lang="en-US" dirty="0" smtClean="0"/>
              <a:t>,</a:t>
            </a:r>
            <a:r>
              <a:rPr lang="bg-BG" dirty="0" smtClean="0"/>
              <a:t> то значи сме я решили. Това понякога много улеснява мисленето по някои трудни задачи</a:t>
            </a:r>
            <a:r>
              <a:rPr lang="en-US" dirty="0" smtClean="0"/>
              <a:t>. </a:t>
            </a:r>
            <a:r>
              <a:rPr lang="bg-BG" dirty="0" smtClean="0"/>
              <a:t>Ето пример за една такава задача.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6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vertex cover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283968" cy="5069160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Търсим минималния брой върхове, така че всяко ребро да е свързано с поне един от избраните върхове.</a:t>
            </a:r>
          </a:p>
          <a:p>
            <a:r>
              <a:rPr lang="bg-BG" dirty="0" smtClean="0"/>
              <a:t>В общия случай тази задача е </a:t>
            </a:r>
            <a:r>
              <a:rPr lang="en-US" dirty="0" smtClean="0"/>
              <a:t>NP</a:t>
            </a:r>
            <a:r>
              <a:rPr lang="bg-BG" dirty="0" smtClean="0"/>
              <a:t>. Разглеждаме частния случай, когато графът е </a:t>
            </a:r>
            <a:r>
              <a:rPr lang="bg-BG" dirty="0" err="1" smtClean="0"/>
              <a:t>двуделен</a:t>
            </a:r>
            <a:r>
              <a:rPr lang="bg-BG" dirty="0" smtClean="0"/>
              <a:t>.</a:t>
            </a:r>
          </a:p>
          <a:p>
            <a:endParaRPr lang="bg-B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916832"/>
            <a:ext cx="416242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76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bg-BG" dirty="0" smtClean="0"/>
              <a:t>Как да построим графа?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2664296"/>
          </a:xfrm>
        </p:spPr>
        <p:txBody>
          <a:bodyPr>
            <a:normAutofit fontScale="70000" lnSpcReduction="20000"/>
          </a:bodyPr>
          <a:lstStyle/>
          <a:p>
            <a:r>
              <a:rPr lang="bg-BG" dirty="0" smtClean="0"/>
              <a:t>Ще направим следното построение: както в задачата за</a:t>
            </a:r>
            <a:r>
              <a:rPr lang="en-US" dirty="0" smtClean="0"/>
              <a:t> maximum</a:t>
            </a:r>
            <a:r>
              <a:rPr lang="bg-BG" dirty="0" smtClean="0"/>
              <a:t> </a:t>
            </a:r>
            <a:r>
              <a:rPr lang="en-US" dirty="0" smtClean="0"/>
              <a:t>matching </a:t>
            </a:r>
            <a:r>
              <a:rPr lang="bg-BG" dirty="0" smtClean="0"/>
              <a:t>ще свържем </a:t>
            </a:r>
            <a:r>
              <a:rPr lang="en-US" b="1" dirty="0" smtClean="0"/>
              <a:t>s</a:t>
            </a:r>
            <a:r>
              <a:rPr lang="en-US" dirty="0" smtClean="0"/>
              <a:t> </a:t>
            </a:r>
            <a:r>
              <a:rPr lang="bg-BG" dirty="0" smtClean="0"/>
              <a:t>с върховете от левия дял, и върховете от десния дял с </a:t>
            </a:r>
            <a:r>
              <a:rPr lang="en-US" b="1" dirty="0" smtClean="0"/>
              <a:t>t</a:t>
            </a:r>
            <a:r>
              <a:rPr lang="en-US" dirty="0" smtClean="0"/>
              <a:t>.</a:t>
            </a:r>
            <a:r>
              <a:rPr lang="bg-BG" dirty="0" smtClean="0"/>
              <a:t> Тежестта на тези ребра ще е 1.</a:t>
            </a:r>
            <a:r>
              <a:rPr lang="en-US" dirty="0" smtClean="0"/>
              <a:t> </a:t>
            </a:r>
            <a:r>
              <a:rPr lang="bg-BG" dirty="0" smtClean="0"/>
              <a:t>Този път обаче ребрата </a:t>
            </a:r>
            <a:r>
              <a:rPr lang="bg-BG" dirty="0" smtClean="0"/>
              <a:t>по средата ще ги направим </a:t>
            </a:r>
            <a:r>
              <a:rPr lang="bg-BG" dirty="0" err="1" smtClean="0"/>
              <a:t>безкрайности</a:t>
            </a:r>
            <a:r>
              <a:rPr lang="bg-BG" dirty="0" smtClean="0"/>
              <a:t>.</a:t>
            </a:r>
          </a:p>
          <a:p>
            <a:r>
              <a:rPr lang="bg-BG" dirty="0" smtClean="0"/>
              <a:t>В така построения граф единствените ребра, които могат да участват в цената на </a:t>
            </a:r>
            <a:r>
              <a:rPr lang="en-US" dirty="0" smtClean="0"/>
              <a:t>min cut-a, </a:t>
            </a:r>
            <a:r>
              <a:rPr lang="bg-BG" dirty="0" smtClean="0"/>
              <a:t>са тези от </a:t>
            </a:r>
            <a:r>
              <a:rPr lang="en-US" dirty="0" smtClean="0"/>
              <a:t>source-a </a:t>
            </a:r>
            <a:r>
              <a:rPr lang="bg-BG" dirty="0" smtClean="0"/>
              <a:t>и тези влизащи в </a:t>
            </a:r>
            <a:r>
              <a:rPr lang="en-US" dirty="0" smtClean="0"/>
              <a:t>sink-a. </a:t>
            </a:r>
            <a:r>
              <a:rPr lang="bg-BG" dirty="0" smtClean="0"/>
              <a:t>Намираме какъв е минималният </a:t>
            </a:r>
            <a:r>
              <a:rPr lang="bg-BG" dirty="0" smtClean="0"/>
              <a:t>срез</a:t>
            </a:r>
            <a:r>
              <a:rPr lang="en-US" dirty="0" smtClean="0"/>
              <a:t>, </a:t>
            </a:r>
            <a:r>
              <a:rPr lang="bg-BG" dirty="0" smtClean="0"/>
              <a:t>като </a:t>
            </a:r>
            <a:r>
              <a:rPr lang="bg-BG" dirty="0" smtClean="0"/>
              <a:t>пускаме </a:t>
            </a:r>
            <a:r>
              <a:rPr lang="en-US" dirty="0" smtClean="0"/>
              <a:t>DFS </a:t>
            </a:r>
            <a:r>
              <a:rPr lang="bg-BG" dirty="0" smtClean="0"/>
              <a:t>по остатъчния </a:t>
            </a:r>
            <a:r>
              <a:rPr lang="bg-BG" dirty="0" smtClean="0"/>
              <a:t>граф след алгоритъма за </a:t>
            </a:r>
            <a:r>
              <a:rPr lang="en-US" dirty="0" err="1" smtClean="0"/>
              <a:t>maxflow</a:t>
            </a:r>
            <a:r>
              <a:rPr lang="bg-BG" dirty="0" smtClean="0"/>
              <a:t>. </a:t>
            </a:r>
            <a:r>
              <a:rPr lang="bg-BG" dirty="0" smtClean="0"/>
              <a:t>Остава да конструираме решение за </a:t>
            </a:r>
            <a:r>
              <a:rPr lang="en-US" dirty="0" smtClean="0"/>
              <a:t>vertex cover.</a:t>
            </a:r>
            <a:endParaRPr lang="bg-BG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3212976"/>
            <a:ext cx="6227539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9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8"/>
            <a:ext cx="9144000" cy="6858438"/>
          </a:xfrm>
        </p:spPr>
      </p:pic>
    </p:spTree>
    <p:extLst>
      <p:ext uri="{BB962C8B-B14F-4D97-AF65-F5344CB8AC3E}">
        <p14:creationId xmlns:p14="http://schemas.microsoft.com/office/powerpoint/2010/main" val="186056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721"/>
            <a:ext cx="8229600" cy="1143000"/>
          </a:xfrm>
        </p:spPr>
        <p:txBody>
          <a:bodyPr/>
          <a:lstStyle/>
          <a:p>
            <a:r>
              <a:rPr lang="bg-BG" dirty="0" smtClean="0"/>
              <a:t>Намиране на решение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85000" lnSpcReduction="10000"/>
          </a:bodyPr>
          <a:lstStyle/>
          <a:p>
            <a:r>
              <a:rPr lang="bg-BG" dirty="0" smtClean="0"/>
              <a:t>Намерили сме двете множества</a:t>
            </a:r>
            <a:r>
              <a:rPr lang="en-US" dirty="0" smtClean="0"/>
              <a:t> </a:t>
            </a:r>
            <a:r>
              <a:rPr lang="bg-BG" dirty="0" smtClean="0"/>
              <a:t>от върхове </a:t>
            </a:r>
            <a:r>
              <a:rPr lang="en-US" dirty="0" smtClean="0"/>
              <a:t>S </a:t>
            </a:r>
            <a:r>
              <a:rPr lang="bg-BG" dirty="0" smtClean="0"/>
              <a:t>и </a:t>
            </a:r>
            <a:r>
              <a:rPr lang="en-US" dirty="0" smtClean="0"/>
              <a:t>T</a:t>
            </a:r>
            <a:r>
              <a:rPr lang="bg-BG" dirty="0" smtClean="0"/>
              <a:t>. Взимаме следните върхове в решението: тези в </a:t>
            </a:r>
            <a:r>
              <a:rPr lang="en-US" dirty="0" smtClean="0"/>
              <a:t>S, </a:t>
            </a:r>
            <a:r>
              <a:rPr lang="bg-BG" dirty="0" smtClean="0"/>
              <a:t>които са в десния дял, и тези в </a:t>
            </a:r>
            <a:r>
              <a:rPr lang="en-US" dirty="0" smtClean="0"/>
              <a:t>T, </a:t>
            </a:r>
            <a:r>
              <a:rPr lang="bg-BG" dirty="0" smtClean="0"/>
              <a:t>които са в левия дял. С тези върхове покриваме ребрата, които са изцяло в </a:t>
            </a:r>
            <a:r>
              <a:rPr lang="en-US" dirty="0" smtClean="0"/>
              <a:t>S </a:t>
            </a:r>
            <a:r>
              <a:rPr lang="bg-BG" dirty="0" smtClean="0"/>
              <a:t>и изцяло в </a:t>
            </a:r>
            <a:r>
              <a:rPr lang="en-US" dirty="0" smtClean="0"/>
              <a:t>T. </a:t>
            </a:r>
            <a:r>
              <a:rPr lang="bg-BG" dirty="0" smtClean="0"/>
              <a:t>А какво за ребрата, за които единият връх е в </a:t>
            </a:r>
            <a:r>
              <a:rPr lang="en-US" dirty="0" smtClean="0"/>
              <a:t>S, </a:t>
            </a:r>
            <a:r>
              <a:rPr lang="bg-BG" dirty="0" smtClean="0"/>
              <a:t>а другият в </a:t>
            </a:r>
            <a:r>
              <a:rPr lang="en-US" dirty="0" smtClean="0"/>
              <a:t>T?</a:t>
            </a:r>
            <a:r>
              <a:rPr lang="bg-BG" dirty="0" smtClean="0"/>
              <a:t> Както казахме, няма ребра от </a:t>
            </a:r>
            <a:r>
              <a:rPr lang="bg-BG" dirty="0" err="1" smtClean="0"/>
              <a:t>двуделната</a:t>
            </a:r>
            <a:r>
              <a:rPr lang="bg-BG" dirty="0" smtClean="0"/>
              <a:t> част, които да отиват от връх в </a:t>
            </a:r>
            <a:r>
              <a:rPr lang="en-US" dirty="0" smtClean="0"/>
              <a:t>S </a:t>
            </a:r>
            <a:r>
              <a:rPr lang="bg-BG" dirty="0" smtClean="0"/>
              <a:t>до връх в </a:t>
            </a:r>
            <a:r>
              <a:rPr lang="en-US" dirty="0" smtClean="0"/>
              <a:t>T. </a:t>
            </a:r>
            <a:r>
              <a:rPr lang="bg-BG" dirty="0" smtClean="0"/>
              <a:t>Остават единствено ребрата, които отиват от връх в </a:t>
            </a:r>
            <a:r>
              <a:rPr lang="en-US" dirty="0" smtClean="0"/>
              <a:t>T </a:t>
            </a:r>
            <a:r>
              <a:rPr lang="bg-BG" dirty="0" smtClean="0"/>
              <a:t>до връх в </a:t>
            </a:r>
            <a:r>
              <a:rPr lang="en-US" dirty="0" smtClean="0"/>
              <a:t>S (</a:t>
            </a:r>
            <a:r>
              <a:rPr lang="bg-BG" dirty="0" smtClean="0"/>
              <a:t>на примера това е реброто (2,5)</a:t>
            </a:r>
            <a:r>
              <a:rPr lang="en-US" dirty="0" smtClean="0"/>
              <a:t>)</a:t>
            </a:r>
            <a:r>
              <a:rPr lang="bg-BG" dirty="0" smtClean="0"/>
              <a:t>. Но лесно се вижда, че такива ребра също ще бъдат покрити от нашето решение.</a:t>
            </a:r>
          </a:p>
          <a:p>
            <a:r>
              <a:rPr lang="bg-BG" dirty="0" smtClean="0"/>
              <a:t>Какво става, ако в задачата върховете имат различни цени? Тогава правим същото, единствената разлика ще бъде тежестта на </a:t>
            </a:r>
            <a:r>
              <a:rPr lang="bg-BG" dirty="0" err="1" smtClean="0"/>
              <a:t>новодобавените</a:t>
            </a:r>
            <a:r>
              <a:rPr lang="bg-BG" dirty="0" smtClean="0"/>
              <a:t> ребра(няма да е 1, а ще е колкото е съответната цена на върха).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41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143000"/>
          </a:xfrm>
        </p:spPr>
        <p:txBody>
          <a:bodyPr/>
          <a:lstStyle/>
          <a:p>
            <a:r>
              <a:rPr lang="bg-BG" dirty="0" smtClean="0"/>
              <a:t>Задачи</a:t>
            </a:r>
            <a:r>
              <a:rPr lang="en-US" dirty="0" smtClean="0"/>
              <a:t> </a:t>
            </a:r>
            <a:r>
              <a:rPr lang="bg-BG" dirty="0" smtClean="0"/>
              <a:t>за вкъщи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70000" lnSpcReduction="20000"/>
          </a:bodyPr>
          <a:lstStyle/>
          <a:p>
            <a:r>
              <a:rPr lang="bg-BG" dirty="0"/>
              <a:t>Задача, с която да тренирате </a:t>
            </a:r>
            <a:r>
              <a:rPr lang="en-US" dirty="0"/>
              <a:t>3</a:t>
            </a:r>
            <a:r>
              <a:rPr lang="bg-BG" dirty="0"/>
              <a:t>-те алгоритъма за максимален поток: </a:t>
            </a:r>
            <a:r>
              <a:rPr lang="en-US" dirty="0">
                <a:hlinkClick r:id="rId2"/>
              </a:rPr>
              <a:t>https://www.spoj.com/problems/POTHOLE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bg-BG" dirty="0" smtClean="0"/>
              <a:t>Пролетен </a:t>
            </a:r>
            <a:r>
              <a:rPr lang="bg-BG" dirty="0" smtClean="0"/>
              <a:t>турнир 2021 А3.</a:t>
            </a:r>
            <a:r>
              <a:rPr lang="en-US" dirty="0" smtClean="0"/>
              <a:t> </a:t>
            </a:r>
            <a:r>
              <a:rPr lang="en-US" dirty="0" err="1" smtClean="0"/>
              <a:t>iso</a:t>
            </a:r>
            <a:endParaRPr lang="bg-BG" dirty="0" smtClean="0"/>
          </a:p>
          <a:p>
            <a:r>
              <a:rPr lang="bg-BG" dirty="0" smtClean="0"/>
              <a:t>НОИ-3 2013 </a:t>
            </a:r>
            <a:r>
              <a:rPr lang="en-US" dirty="0" smtClean="0"/>
              <a:t>AB1. cats</a:t>
            </a:r>
          </a:p>
          <a:p>
            <a:r>
              <a:rPr lang="bg-BG" dirty="0" smtClean="0"/>
              <a:t>Есенен турнир 2016 </a:t>
            </a:r>
            <a:r>
              <a:rPr lang="en-US" dirty="0" smtClean="0"/>
              <a:t>B1. disconnect</a:t>
            </a:r>
          </a:p>
          <a:p>
            <a:r>
              <a:rPr lang="bg-BG" dirty="0" smtClean="0"/>
              <a:t>Намерете максималното </a:t>
            </a:r>
            <a:r>
              <a:rPr lang="en-US" dirty="0" smtClean="0"/>
              <a:t>k, </a:t>
            </a:r>
            <a:r>
              <a:rPr lang="bg-BG" dirty="0" smtClean="0"/>
              <a:t>за което графът е </a:t>
            </a:r>
            <a:r>
              <a:rPr lang="en-US" dirty="0" smtClean="0"/>
              <a:t>k-</a:t>
            </a:r>
            <a:r>
              <a:rPr lang="bg-BG" dirty="0" smtClean="0"/>
              <a:t>свързан по отношение на ребра и по отношение на върхове.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en.wikipedia.org/wiki/K-edge-connected_graph</a:t>
            </a:r>
            <a:r>
              <a:rPr lang="en-US" dirty="0" smtClean="0"/>
              <a:t>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en.wikipedia.org/wiki/K-vertex-connected_graph</a:t>
            </a:r>
            <a:endParaRPr lang="en-US" dirty="0" smtClean="0"/>
          </a:p>
          <a:p>
            <a:r>
              <a:rPr lang="bg-BG" dirty="0" smtClean="0"/>
              <a:t>Контрола </a:t>
            </a:r>
            <a:r>
              <a:rPr lang="bg-BG" dirty="0"/>
              <a:t>за старшия отбор 2014 А3. </a:t>
            </a:r>
            <a:r>
              <a:rPr lang="en-US" dirty="0"/>
              <a:t>mechanic</a:t>
            </a:r>
          </a:p>
          <a:p>
            <a:r>
              <a:rPr lang="en-US" dirty="0"/>
              <a:t>RMI 2014 </a:t>
            </a:r>
            <a:r>
              <a:rPr lang="bg-BG" dirty="0"/>
              <a:t>Ден 1 </a:t>
            </a:r>
            <a:r>
              <a:rPr lang="en-US" dirty="0"/>
              <a:t>Rooks</a:t>
            </a:r>
            <a:endParaRPr lang="en-US" dirty="0" smtClean="0"/>
          </a:p>
          <a:p>
            <a:r>
              <a:rPr lang="bg-BG" dirty="0" smtClean="0"/>
              <a:t>НОИ-3 2012 </a:t>
            </a:r>
            <a:r>
              <a:rPr lang="en-US" dirty="0" smtClean="0"/>
              <a:t>AB1. browse</a:t>
            </a:r>
            <a:endParaRPr lang="bg-BG" dirty="0" smtClean="0"/>
          </a:p>
          <a:p>
            <a:r>
              <a:rPr lang="bg-BG" dirty="0" smtClean="0"/>
              <a:t>Летен турнир 2018 А1. </a:t>
            </a:r>
            <a:r>
              <a:rPr lang="en-US" dirty="0" err="1" smtClean="0"/>
              <a:t>plovdiv</a:t>
            </a:r>
            <a:endParaRPr lang="bg-BG" dirty="0" smtClean="0"/>
          </a:p>
          <a:p>
            <a:r>
              <a:rPr lang="bg-BG" dirty="0" err="1" smtClean="0"/>
              <a:t>Ойлеров</a:t>
            </a:r>
            <a:r>
              <a:rPr lang="bg-BG" dirty="0" smtClean="0"/>
              <a:t> цикъл в смесен граф:</a:t>
            </a:r>
            <a:r>
              <a:rPr lang="bg-BG" dirty="0"/>
              <a:t> </a:t>
            </a: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action.informatika.bg/problems/160</a:t>
            </a:r>
            <a:r>
              <a:rPr lang="en-US" dirty="0" smtClean="0"/>
              <a:t> </a:t>
            </a:r>
          </a:p>
          <a:p>
            <a:r>
              <a:rPr lang="bg-BG" dirty="0" smtClean="0"/>
              <a:t>Контролна за старшия отбор 2014 А2. </a:t>
            </a:r>
            <a:r>
              <a:rPr lang="en-US" dirty="0" smtClean="0"/>
              <a:t>ditchers</a:t>
            </a:r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codeforces.com/gym/104945/problem/B</a:t>
            </a:r>
            <a:endParaRPr lang="en-US" dirty="0" smtClean="0"/>
          </a:p>
          <a:p>
            <a:r>
              <a:rPr lang="bg-BG" dirty="0" smtClean="0"/>
              <a:t>Есенен </a:t>
            </a:r>
            <a:r>
              <a:rPr lang="bg-BG" dirty="0"/>
              <a:t>турнир 2018 А</a:t>
            </a:r>
            <a:r>
              <a:rPr lang="en-US" dirty="0"/>
              <a:t> chess</a:t>
            </a:r>
            <a:r>
              <a:rPr lang="bg-BG" dirty="0"/>
              <a:t> </a:t>
            </a:r>
            <a:endParaRPr lang="bg-BG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codeforces.com/gym/104871/problem/C</a:t>
            </a:r>
            <a:endParaRPr lang="bg-BG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622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/>
              <a:t>Допълнителни материали, които може да са ви </a:t>
            </a:r>
            <a:r>
              <a:rPr lang="bg-BG" dirty="0" smtClean="0"/>
              <a:t>интересни</a:t>
            </a:r>
            <a:r>
              <a:rPr lang="en-US" dirty="0" smtClean="0"/>
              <a:t> 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https://www.cs.upc.edu/~mjserna/docencia/grauA/P21/GrauA11-MaxFlow-EK-h.pdf</a:t>
            </a:r>
            <a:r>
              <a:rPr lang="bg-BG" dirty="0"/>
              <a:t> (накрая на презентацията има интересна задача, която се решава с </a:t>
            </a:r>
            <a:r>
              <a:rPr lang="en-US" dirty="0"/>
              <a:t>max flow</a:t>
            </a:r>
            <a:r>
              <a:rPr lang="en-US" dirty="0" smtClean="0"/>
              <a:t>)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codeforces.com/blog/entry/101354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9751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bg-BG" dirty="0" smtClean="0"/>
              <a:t>Означения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908720"/>
                <a:ext cx="9144000" cy="360040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bg-BG" dirty="0" smtClean="0"/>
                  <a:t>Нека </a:t>
                </a:r>
                <a:r>
                  <a:rPr lang="bg-BG" dirty="0"/>
                  <a:t>означим с </a:t>
                </a:r>
                <a:r>
                  <a:rPr lang="en-US" b="1" dirty="0"/>
                  <a:t>c(u, v) </a:t>
                </a:r>
                <a:r>
                  <a:rPr lang="bg-BG" dirty="0"/>
                  <a:t>капацитета на реброто от </a:t>
                </a:r>
                <a:r>
                  <a:rPr lang="en-US" dirty="0"/>
                  <a:t>u </a:t>
                </a:r>
                <a:r>
                  <a:rPr lang="bg-BG" dirty="0"/>
                  <a:t>до </a:t>
                </a:r>
                <a:r>
                  <a:rPr lang="en-US" dirty="0"/>
                  <a:t>v, a </a:t>
                </a:r>
                <a:r>
                  <a:rPr lang="bg-BG" dirty="0"/>
                  <a:t>с </a:t>
                </a:r>
                <a:r>
                  <a:rPr lang="en-US" b="1" dirty="0"/>
                  <a:t>f(u, v) </a:t>
                </a:r>
                <a:r>
                  <a:rPr lang="en-US" dirty="0"/>
                  <a:t>– </a:t>
                </a:r>
                <a:r>
                  <a:rPr lang="bg-BG" dirty="0"/>
                  <a:t>текущия поток, </a:t>
                </a:r>
                <a:r>
                  <a:rPr lang="bg-BG" dirty="0" err="1"/>
                  <a:t>минаващ</a:t>
                </a:r>
                <a:r>
                  <a:rPr lang="bg-BG" dirty="0"/>
                  <a:t> през реброто от </a:t>
                </a:r>
                <a:r>
                  <a:rPr lang="en-US" dirty="0"/>
                  <a:t>u </a:t>
                </a:r>
                <a:r>
                  <a:rPr lang="bg-BG" dirty="0"/>
                  <a:t>до </a:t>
                </a:r>
                <a:r>
                  <a:rPr lang="en-US" dirty="0"/>
                  <a:t>v. </a:t>
                </a:r>
                <a:r>
                  <a:rPr lang="bg-BG" dirty="0"/>
                  <a:t>Ясно е, че във всеки един момент от алгоритъма </a:t>
                </a:r>
                <a:r>
                  <a:rPr lang="en-US" dirty="0"/>
                  <a:t>f(u, v) &lt;= c(u, v</a:t>
                </a:r>
                <a:r>
                  <a:rPr lang="en-US" dirty="0" smtClean="0"/>
                  <a:t>).</a:t>
                </a:r>
                <a:endParaRPr lang="bg-BG" dirty="0" smtClean="0"/>
              </a:p>
              <a:p>
                <a:r>
                  <a:rPr lang="bg-BG" b="1" dirty="0" smtClean="0"/>
                  <a:t>Условие за запазване на потока</a:t>
                </a:r>
                <a:r>
                  <a:rPr lang="bg-BG" dirty="0" smtClean="0"/>
                  <a:t>: За всеки връх </a:t>
                </a:r>
                <a:r>
                  <a:rPr lang="en-US" dirty="0" smtClean="0"/>
                  <a:t>v</a:t>
                </a:r>
                <a:r>
                  <a:rPr lang="bg-BG" dirty="0" smtClean="0"/>
                  <a:t>, който не е начало или край,</a:t>
                </a:r>
                <a:r>
                  <a:rPr lang="bg-BG" dirty="0"/>
                  <a:t> </a:t>
                </a:r>
                <a:r>
                  <a:rPr lang="bg-BG" dirty="0" smtClean="0"/>
                  <a:t>искаме</a:t>
                </a:r>
                <a:r>
                  <a:rPr lang="en-US" dirty="0" smtClean="0"/>
                  <a:t>:</a:t>
                </a:r>
                <a:endParaRPr lang="bg-BG" dirty="0" smtClean="0"/>
              </a:p>
              <a:p>
                <a:endParaRPr lang="bg-BG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bg-BG" sz="2800" i="1" smtClean="0">
                              <a:latin typeface="Cambria Math"/>
                            </a:rPr>
                          </m:ctrlPr>
                        </m:naryPr>
                        <m:sub>
                          <m:d>
                            <m:d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7"/>
                                </m:rPr>
                                <a:rPr lang="en-US" sz="2800" b="0" i="1" smtClean="0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  <m:r>
                            <m:rPr>
                              <m:brk m:alnAt="7"/>
                            </m:rPr>
                            <a:rPr lang="bg-BG" sz="2800" b="0" i="1" smtClean="0">
                              <a:latin typeface="Cambria Math"/>
                            </a:rPr>
                            <m:t>е</m:t>
                          </m:r>
                          <m:r>
                            <a:rPr lang="bg-BG" sz="2800" b="0" i="1" smtClean="0">
                              <a:latin typeface="Cambria Math"/>
                            </a:rPr>
                            <m:t> ребро в графа</m:t>
                          </m:r>
                        </m:sub>
                        <m:sup/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/>
                            </a:rPr>
                            <m:t>= 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2800" b="0" i="1" smtClean="0">
                                      <a:latin typeface="Cambria Math"/>
                                    </a:rPr>
                                    <m:t>𝑣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,  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</m:d>
                              <m:r>
                                <m:rPr>
                                  <m:brk m:alnAt="7"/>
                                </m:rPr>
                                <a:rPr lang="bg-BG" sz="2800" b="0" i="1" smtClean="0">
                                  <a:latin typeface="Cambria Math"/>
                                </a:rPr>
                                <m:t>е</m:t>
                              </m:r>
                              <m:r>
                                <a:rPr lang="bg-BG" sz="2800" b="0" i="1" smtClean="0">
                                  <a:latin typeface="Cambria Math"/>
                                </a:rPr>
                                <m:t> ребро в графа</m:t>
                              </m:r>
                            </m:sub>
                            <m:sup/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𝑓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𝑣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bg-BG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08720"/>
                <a:ext cx="9144000" cy="3600400"/>
              </a:xfrm>
              <a:blipFill rotWithShape="1">
                <a:blip r:embed="rId2"/>
                <a:stretch>
                  <a:fillRect l="-1067" t="-3384" r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402372"/>
            <a:ext cx="4896544" cy="2455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09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Означения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sz="2800" b="1" dirty="0" smtClean="0"/>
                  <a:t>Стойността на потока </a:t>
                </a:r>
                <a:r>
                  <a:rPr lang="bg-BG" sz="2800" dirty="0" smtClean="0"/>
                  <a:t>ще означим с </a:t>
                </a:r>
                <a:r>
                  <a:rPr lang="en-US" sz="2800" b="1" dirty="0" smtClean="0"/>
                  <a:t>|f|</a:t>
                </a:r>
                <a:r>
                  <a:rPr lang="bg-BG" sz="2800" dirty="0"/>
                  <a:t>.</a:t>
                </a:r>
                <a:endParaRPr lang="en-US" sz="2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  <m:r>
                            <m:rPr>
                              <m:brk m:alnAt="7"/>
                            </m:rPr>
                            <a:rPr lang="bg-BG" sz="2400" b="0" i="1" smtClean="0">
                              <a:latin typeface="Cambria Math"/>
                            </a:rPr>
                            <m:t>е</m:t>
                          </m:r>
                          <m:r>
                            <a:rPr lang="bg-BG" sz="2400" b="0" i="1" smtClean="0">
                              <a:latin typeface="Cambria Math"/>
                            </a:rPr>
                            <m:t> ребро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bg-BG" sz="2400" b="0" i="1" smtClean="0">
                              <a:latin typeface="Cambria Math"/>
                            </a:rPr>
                            <m:t>в графа</m:t>
                          </m:r>
                        </m:sub>
                        <m:sup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</m:e>
                      </m:nary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m:rPr>
                              <m:brk m:alnAt="7"/>
                            </m:rPr>
                            <a:rPr lang="bg-BG" sz="2400" b="0" i="1" smtClean="0">
                              <a:latin typeface="Cambria Math"/>
                            </a:rPr>
                            <m:t>е</m:t>
                          </m:r>
                          <m:r>
                            <a:rPr lang="bg-BG" sz="2400" b="0" i="1" smtClean="0">
                              <a:latin typeface="Cambria Math"/>
                            </a:rPr>
                            <m:t> ребро в графа</m:t>
                          </m:r>
                        </m:sub>
                        <m:sup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bg-BG" sz="2400" dirty="0" smtClean="0"/>
              </a:p>
              <a:p>
                <a:r>
                  <a:rPr lang="bg-BG" sz="2800" dirty="0" smtClean="0"/>
                  <a:t>Целта на задачата е да се максимизира </a:t>
                </a:r>
                <a:r>
                  <a:rPr lang="en-US" sz="2800" b="1" dirty="0" smtClean="0"/>
                  <a:t>|f|</a:t>
                </a:r>
                <a:r>
                  <a:rPr lang="en-US" sz="2800" dirty="0" smtClean="0"/>
                  <a:t>.</a:t>
                </a:r>
                <a:endParaRPr lang="bg-BG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121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0922"/>
            <a:ext cx="4716016" cy="232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4110861"/>
            <a:ext cx="4572000" cy="2310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56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bg-BG" dirty="0" smtClean="0"/>
              <a:t>Идея за решаване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96752"/>
                <a:ext cx="9144000" cy="561662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bg-BG" dirty="0" smtClean="0"/>
                  <a:t>Хващаме някой път от </a:t>
                </a:r>
                <a:r>
                  <a:rPr lang="en-US" dirty="0" smtClean="0"/>
                  <a:t>s </a:t>
                </a:r>
                <a:r>
                  <a:rPr lang="bg-BG" dirty="0" smtClean="0"/>
                  <a:t>до </a:t>
                </a:r>
                <a:r>
                  <a:rPr lang="en-US" dirty="0" smtClean="0"/>
                  <a:t>t</a:t>
                </a:r>
                <a:r>
                  <a:rPr lang="bg-BG" dirty="0" smtClean="0"/>
                  <a:t>, в който за всяко ребро </a:t>
                </a:r>
                <a:r>
                  <a:rPr lang="en-US" dirty="0" smtClean="0"/>
                  <a:t>(u, v) </a:t>
                </a:r>
                <a:r>
                  <a:rPr lang="bg-BG" dirty="0" smtClean="0"/>
                  <a:t>от пътя, е изпълнено, че </a:t>
                </a:r>
                <a:r>
                  <a:rPr lang="en-US" dirty="0" smtClean="0"/>
                  <a:t>f(</a:t>
                </a:r>
                <a:r>
                  <a:rPr lang="en-US" dirty="0" err="1" smtClean="0"/>
                  <a:t>u,v</a:t>
                </a:r>
                <a:r>
                  <a:rPr lang="en-US" dirty="0" smtClean="0"/>
                  <a:t>) &lt; c(</a:t>
                </a:r>
                <a:r>
                  <a:rPr lang="en-US" dirty="0" err="1" smtClean="0"/>
                  <a:t>u,v</a:t>
                </a:r>
                <a:r>
                  <a:rPr lang="en-US" dirty="0" smtClean="0"/>
                  <a:t>). </a:t>
                </a:r>
                <a:r>
                  <a:rPr lang="bg-BG" dirty="0" smtClean="0"/>
                  <a:t>Такъв път ще наричаме </a:t>
                </a:r>
                <a:r>
                  <a:rPr lang="bg-BG" b="1" dirty="0" smtClean="0"/>
                  <a:t>нарастващ път</a:t>
                </a:r>
                <a:r>
                  <a:rPr lang="bg-BG" dirty="0" smtClean="0"/>
                  <a:t>. По този път пускаме поток, колкото можем. Тоест, по всяко ребро от пътя пускаме поток с големина:</a:t>
                </a:r>
                <a:endParaRPr lang="bg-BG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/>
                                </a:rPr>
                                <m:t>min</m:t>
                              </m:r>
                            </m:e>
                            <m:lim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</m:d>
                              <m:r>
                                <a:rPr lang="bg-BG" b="0" i="1" smtClean="0">
                                  <a:latin typeface="Cambria Math"/>
                                </a:rPr>
                                <m:t>е ребро от пътя</m:t>
                              </m:r>
                            </m:lim>
                          </m:limLow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bg-BG" dirty="0" smtClean="0"/>
              </a:p>
              <a:p>
                <a:pPr marL="0" indent="0">
                  <a:buNone/>
                </a:pPr>
                <a:r>
                  <a:rPr lang="bg-BG" dirty="0"/>
                  <a:t> </a:t>
                </a:r>
                <a:r>
                  <a:rPr lang="bg-BG" dirty="0" smtClean="0"/>
                  <a:t>   Повтаряме този процес, докато можем.</a:t>
                </a:r>
              </a:p>
              <a:p>
                <a:r>
                  <a:rPr lang="bg-BG" dirty="0" smtClean="0"/>
                  <a:t>С текущите означения, този алгоритъм няма да връща правилен резултат във всички случаи. Ще трябва да добавим нещо допълнително към графа.</a:t>
                </a:r>
              </a:p>
              <a:p>
                <a:endParaRPr lang="bg-BG" dirty="0" smtClean="0"/>
              </a:p>
              <a:p>
                <a:pPr marL="0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96752"/>
                <a:ext cx="9144000" cy="5616624"/>
              </a:xfrm>
              <a:blipFill rotWithShape="1">
                <a:blip r:embed="rId2"/>
                <a:stretch>
                  <a:fillRect l="-1467" t="-2278" r="-226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460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848" y="332656"/>
            <a:ext cx="5716587" cy="6307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039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2" y="261170"/>
            <a:ext cx="5868987" cy="635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18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302" y="279399"/>
            <a:ext cx="5859463" cy="629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859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2786</TotalTime>
  <Words>2677</Words>
  <Application>Microsoft Office PowerPoint</Application>
  <PresentationFormat>On-screen Show (4:3)</PresentationFormat>
  <Paragraphs>123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Максимален поток</vt:lpstr>
      <vt:lpstr>Задачата за максимален поток</vt:lpstr>
      <vt:lpstr>Конструиране на графа</vt:lpstr>
      <vt:lpstr>Означения</vt:lpstr>
      <vt:lpstr>Означения</vt:lpstr>
      <vt:lpstr>Идея за решаване</vt:lpstr>
      <vt:lpstr>PowerPoint Presentation</vt:lpstr>
      <vt:lpstr>PowerPoint Presentation</vt:lpstr>
      <vt:lpstr>PowerPoint Presentation</vt:lpstr>
      <vt:lpstr>Обратни ребра</vt:lpstr>
      <vt:lpstr>PowerPoint Presentation</vt:lpstr>
      <vt:lpstr>Означения</vt:lpstr>
      <vt:lpstr>Алгоритъм на Форд-Фулкерсон</vt:lpstr>
      <vt:lpstr>PowerPoint Presentation</vt:lpstr>
      <vt:lpstr>Имплементация</vt:lpstr>
      <vt:lpstr>Алгоритъм на Едмондс-Карп</vt:lpstr>
      <vt:lpstr>Алгоритъм на Диниц</vt:lpstr>
      <vt:lpstr>Имплементация</vt:lpstr>
      <vt:lpstr>Имплементация</vt:lpstr>
      <vt:lpstr>Задачи</vt:lpstr>
      <vt:lpstr>PowerPoint Presentation</vt:lpstr>
      <vt:lpstr>Задачи</vt:lpstr>
      <vt:lpstr>PowerPoint Presentation</vt:lpstr>
      <vt:lpstr>Задачата maximum matching в двуделен граф</vt:lpstr>
      <vt:lpstr>Задачата maximum matching в двуделен граф</vt:lpstr>
      <vt:lpstr>Задачата maximum matching в двуделен граф</vt:lpstr>
      <vt:lpstr>Задачата min cut</vt:lpstr>
      <vt:lpstr>min cut = max flow</vt:lpstr>
      <vt:lpstr>min cut = max flow</vt:lpstr>
      <vt:lpstr>min cut = max flow</vt:lpstr>
      <vt:lpstr>min cut = max flow</vt:lpstr>
      <vt:lpstr>min cut = max flow</vt:lpstr>
      <vt:lpstr>Minimum vertex cover</vt:lpstr>
      <vt:lpstr>Как да построим графа?</vt:lpstr>
      <vt:lpstr>PowerPoint Presentation</vt:lpstr>
      <vt:lpstr>Намиране на решение</vt:lpstr>
      <vt:lpstr>Задачи за вкъщи</vt:lpstr>
      <vt:lpstr>Допълнителни материали, които може да са ви интересни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Максимален поток</dc:title>
  <dc:creator>USER</dc:creator>
  <cp:lastModifiedBy>USER</cp:lastModifiedBy>
  <cp:revision>84</cp:revision>
  <dcterms:created xsi:type="dcterms:W3CDTF">2025-08-13T13:35:26Z</dcterms:created>
  <dcterms:modified xsi:type="dcterms:W3CDTF">2025-08-17T11:22:45Z</dcterms:modified>
</cp:coreProperties>
</file>