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1" r:id="rId6"/>
    <p:sldId id="267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8BF084E-B962-4307-848B-8183E701C591}" type="datetimeFigureOut">
              <a:rPr lang="bg-BG" smtClean="0"/>
              <a:t>17.7.2024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E333643-6946-4038-9532-DC6C2FE66BE4}" type="slidenum">
              <a:rPr lang="bg-BG" smtClean="0"/>
              <a:t>‹#›</a:t>
            </a:fld>
            <a:endParaRPr lang="bg-BG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626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084E-B962-4307-848B-8183E701C591}" type="datetimeFigureOut">
              <a:rPr lang="bg-BG" smtClean="0"/>
              <a:t>17.7.2024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3643-6946-4038-9532-DC6C2FE66BE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69810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084E-B962-4307-848B-8183E701C591}" type="datetimeFigureOut">
              <a:rPr lang="bg-BG" smtClean="0"/>
              <a:t>17.7.2024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3643-6946-4038-9532-DC6C2FE66BE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16959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084E-B962-4307-848B-8183E701C591}" type="datetimeFigureOut">
              <a:rPr lang="bg-BG" smtClean="0"/>
              <a:t>17.7.2024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3643-6946-4038-9532-DC6C2FE66BE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97431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084E-B962-4307-848B-8183E701C591}" type="datetimeFigureOut">
              <a:rPr lang="bg-BG" smtClean="0"/>
              <a:t>17.7.2024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3643-6946-4038-9532-DC6C2FE66BE4}" type="slidenum">
              <a:rPr lang="bg-BG" smtClean="0"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19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084E-B962-4307-848B-8183E701C591}" type="datetimeFigureOut">
              <a:rPr lang="bg-BG" smtClean="0"/>
              <a:t>17.7.2024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3643-6946-4038-9532-DC6C2FE66BE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7280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084E-B962-4307-848B-8183E701C591}" type="datetimeFigureOut">
              <a:rPr lang="bg-BG" smtClean="0"/>
              <a:t>17.7.2024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3643-6946-4038-9532-DC6C2FE66BE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21269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084E-B962-4307-848B-8183E701C591}" type="datetimeFigureOut">
              <a:rPr lang="bg-BG" smtClean="0"/>
              <a:t>17.7.2024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3643-6946-4038-9532-DC6C2FE66BE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27147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084E-B962-4307-848B-8183E701C591}" type="datetimeFigureOut">
              <a:rPr lang="bg-BG" smtClean="0"/>
              <a:t>17.7.2024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3643-6946-4038-9532-DC6C2FE66BE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77093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084E-B962-4307-848B-8183E701C591}" type="datetimeFigureOut">
              <a:rPr lang="bg-BG" smtClean="0"/>
              <a:t>17.7.2024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3643-6946-4038-9532-DC6C2FE66BE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4822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F084E-B962-4307-848B-8183E701C591}" type="datetimeFigureOut">
              <a:rPr lang="bg-BG" smtClean="0"/>
              <a:t>17.7.2024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333643-6946-4038-9532-DC6C2FE66BE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5004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18BF084E-B962-4307-848B-8183E701C591}" type="datetimeFigureOut">
              <a:rPr lang="bg-BG" smtClean="0"/>
              <a:t>17.7.2024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E333643-6946-4038-9532-DC6C2FE66BE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19578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Коренова декомпозиция на заявки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/>
              <a:t>о</a:t>
            </a:r>
            <a:r>
              <a:rPr lang="bg-BG" dirty="0" smtClean="0"/>
              <a:t>т Дениз Потурлиев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1362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Hints</a:t>
            </a:r>
            <a:endParaRPr lang="bg-B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>
                    <a:solidFill>
                      <a:schemeClr val="tx1"/>
                    </a:solidFill>
                  </a:rPr>
                  <a:t>Техниката подсказва, че актуалното отговаряне може да ползва „наивни“ обхождания, стига после сложността да е приемлива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r>
                  <a:rPr lang="bg-BG" dirty="0" smtClean="0">
                    <a:solidFill>
                      <a:schemeClr val="tx1"/>
                    </a:solidFill>
                  </a:rPr>
                  <a:t>Щом дойде </a:t>
                </a:r>
                <a:r>
                  <a:rPr lang="bg-BG" dirty="0">
                    <a:solidFill>
                      <a:schemeClr val="tx1"/>
                    </a:solidFill>
                  </a:rPr>
                  <a:t>ред на заявка-въпрос : последователно обхождане на </a:t>
                </a:r>
                <a:r>
                  <a:rPr lang="en-US" dirty="0">
                    <a:solidFill>
                      <a:schemeClr val="tx1"/>
                    </a:solidFill>
                  </a:rPr>
                  <a:t>update-</a:t>
                </a:r>
                <a:r>
                  <a:rPr lang="bg-BG" dirty="0">
                    <a:solidFill>
                      <a:schemeClr val="tx1"/>
                    </a:solidFill>
                  </a:rPr>
                  <a:t>ите в бъкета преди нея и проверка дали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влияят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–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обновявне на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DSU</a:t>
                </a:r>
              </a:p>
              <a:p>
                <a:r>
                  <a:rPr lang="bg-BG" dirty="0" smtClean="0">
                    <a:solidFill>
                      <a:schemeClr val="tx1"/>
                    </a:solidFill>
                  </a:rPr>
                  <a:t>Не трябва да забравяме и ребрата, които са след заявката, но не сме обработили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DSU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с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rollback</a:t>
                </a:r>
              </a:p>
              <a:p>
                <a:r>
                  <a:rPr lang="bg-BG" dirty="0" smtClean="0">
                    <a:solidFill>
                      <a:schemeClr val="tx1"/>
                    </a:solidFill>
                  </a:rPr>
                  <a:t>Обща сложност: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O (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𝑙𝑜𝑔𝑁</m:t>
                    </m:r>
                    <m:rad>
                      <m:radPr>
                        <m:degHide m:val="on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rad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  <a:endParaRPr lang="bg-BG" dirty="0" smtClean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964" r="-6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29652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IZhO</a:t>
            </a:r>
            <a:r>
              <a:rPr lang="en-US" dirty="0" smtClean="0"/>
              <a:t> 2018 D. Segments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>
                    <a:solidFill>
                      <a:schemeClr val="tx1"/>
                    </a:solidFill>
                  </a:rPr>
                  <a:t>Множество от отсечки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]</a:t>
                </a:r>
              </a:p>
              <a:p>
                <a:r>
                  <a:rPr lang="bg-BG" dirty="0">
                    <a:solidFill>
                      <a:schemeClr val="tx1"/>
                    </a:solidFill>
                  </a:rPr>
                  <a:t>3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типа заявки :</a:t>
                </a:r>
              </a:p>
              <a:p>
                <a:pPr lvl="1"/>
                <a:r>
                  <a:rPr lang="bg-BG" dirty="0" smtClean="0">
                    <a:solidFill>
                      <a:schemeClr val="tx1"/>
                    </a:solidFill>
                  </a:rPr>
                  <a:t>1) добави отсечка</a:t>
                </a:r>
              </a:p>
              <a:p>
                <a:pPr lvl="1"/>
                <a:r>
                  <a:rPr lang="bg-BG" dirty="0" smtClean="0">
                    <a:solidFill>
                      <a:schemeClr val="tx1"/>
                    </a:solidFill>
                  </a:rPr>
                  <a:t>2) премахни отсечка</a:t>
                </a:r>
              </a:p>
              <a:p>
                <a:pPr lvl="1"/>
                <a:r>
                  <a:rPr lang="bg-BG" dirty="0" smtClean="0">
                    <a:solidFill>
                      <a:schemeClr val="tx1"/>
                    </a:solidFill>
                  </a:rPr>
                  <a:t>3) за даден интервал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[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a;b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]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 и число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k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да се намери броя на отсечките от множеството, които се пресичат с интервала в поне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k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целочислени точки</a:t>
                </a:r>
              </a:p>
              <a:p>
                <a:pPr marL="274320" lvl="1" indent="0">
                  <a:buNone/>
                </a:pPr>
                <a:endParaRPr lang="bg-BG" dirty="0" smtClean="0">
                  <a:solidFill>
                    <a:schemeClr val="tx1"/>
                  </a:solidFill>
                </a:endParaRPr>
              </a:p>
              <a:p>
                <a:pPr marL="274320" lvl="1" indent="0">
                  <a:buNone/>
                </a:pPr>
                <a:endParaRPr lang="bg-BG" dirty="0" smtClean="0">
                  <a:solidFill>
                    <a:schemeClr val="tx1"/>
                  </a:solidFill>
                </a:endParaRPr>
              </a:p>
              <a:p>
                <a:pPr marL="274320" lvl="1" indent="0">
                  <a:buNone/>
                </a:pPr>
                <a:r>
                  <a:rPr lang="en-GB" dirty="0" smtClean="0">
                    <a:solidFill>
                      <a:schemeClr val="tx1"/>
                    </a:solidFill>
                  </a:rPr>
                  <a:t>https</a:t>
                </a:r>
                <a:r>
                  <a:rPr lang="en-GB" dirty="0">
                    <a:solidFill>
                      <a:schemeClr val="tx1"/>
                    </a:solidFill>
                  </a:rPr>
                  <a:t>://oj.uz/problem/view/IZhO18_segments</a:t>
                </a:r>
                <a:endParaRPr lang="bg-BG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81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916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Hints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>
                <a:solidFill>
                  <a:schemeClr val="tx1"/>
                </a:solidFill>
              </a:rPr>
              <a:t>подзадача номер 2 – фокус върху това какво значи да има пресичане в поне </a:t>
            </a:r>
            <a:r>
              <a:rPr lang="en-US" dirty="0" smtClean="0">
                <a:solidFill>
                  <a:schemeClr val="tx1"/>
                </a:solidFill>
              </a:rPr>
              <a:t>k </a:t>
            </a:r>
            <a:r>
              <a:rPr lang="bg-BG" dirty="0" smtClean="0">
                <a:solidFill>
                  <a:schemeClr val="tx1"/>
                </a:solidFill>
              </a:rPr>
              <a:t>точки</a:t>
            </a:r>
          </a:p>
          <a:p>
            <a:r>
              <a:rPr lang="bg-BG" dirty="0" smtClean="0">
                <a:solidFill>
                  <a:schemeClr val="tx1"/>
                </a:solidFill>
              </a:rPr>
              <a:t>Ако някоя от отсечките е с дължина &lt; </a:t>
            </a:r>
            <a:r>
              <a:rPr lang="en-US" dirty="0" smtClean="0">
                <a:solidFill>
                  <a:schemeClr val="tx1"/>
                </a:solidFill>
              </a:rPr>
              <a:t>k</a:t>
            </a:r>
            <a:r>
              <a:rPr lang="bg-BG" dirty="0" smtClean="0">
                <a:solidFill>
                  <a:schemeClr val="tx1"/>
                </a:solidFill>
              </a:rPr>
              <a:t>, не може да участва в отговора  </a:t>
            </a:r>
          </a:p>
          <a:p>
            <a:r>
              <a:rPr lang="bg-BG" dirty="0" smtClean="0">
                <a:solidFill>
                  <a:schemeClr val="tx1"/>
                </a:solidFill>
              </a:rPr>
              <a:t>Какво може да се каже за точките </a:t>
            </a:r>
            <a:r>
              <a:rPr lang="bg-BG" dirty="0">
                <a:solidFill>
                  <a:schemeClr val="tx1"/>
                </a:solidFill>
              </a:rPr>
              <a:t>а</a:t>
            </a:r>
            <a:r>
              <a:rPr lang="en-US" dirty="0" smtClean="0">
                <a:solidFill>
                  <a:schemeClr val="tx1"/>
                </a:solidFill>
              </a:rPr>
              <a:t>+k-1 </a:t>
            </a:r>
            <a:r>
              <a:rPr lang="bg-BG" dirty="0" smtClean="0">
                <a:solidFill>
                  <a:schemeClr val="tx1"/>
                </a:solidFill>
              </a:rPr>
              <a:t>и </a:t>
            </a:r>
            <a:r>
              <a:rPr lang="en-US" dirty="0" smtClean="0">
                <a:solidFill>
                  <a:schemeClr val="tx1"/>
                </a:solidFill>
              </a:rPr>
              <a:t>b-k+1 ?</a:t>
            </a:r>
          </a:p>
          <a:p>
            <a:r>
              <a:rPr lang="bg-BG" dirty="0" smtClean="0">
                <a:solidFill>
                  <a:schemeClr val="tx1"/>
                </a:solidFill>
              </a:rPr>
              <a:t> ако ляв край на отсечка </a:t>
            </a:r>
            <a:r>
              <a:rPr lang="en-US" dirty="0" smtClean="0">
                <a:solidFill>
                  <a:schemeClr val="tx1"/>
                </a:solidFill>
              </a:rPr>
              <a:t>L </a:t>
            </a:r>
            <a:r>
              <a:rPr lang="bg-BG" dirty="0" smtClean="0">
                <a:solidFill>
                  <a:schemeClr val="tx1"/>
                </a:solidFill>
              </a:rPr>
              <a:t>е след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bg-BG" dirty="0" smtClean="0">
                <a:solidFill>
                  <a:schemeClr val="tx1"/>
                </a:solidFill>
              </a:rPr>
              <a:t>а+</a:t>
            </a:r>
            <a:r>
              <a:rPr lang="en-US" dirty="0" smtClean="0">
                <a:solidFill>
                  <a:schemeClr val="tx1"/>
                </a:solidFill>
              </a:rPr>
              <a:t>k</a:t>
            </a:r>
            <a:r>
              <a:rPr lang="bg-BG" dirty="0" smtClean="0">
                <a:solidFill>
                  <a:schemeClr val="tx1"/>
                </a:solidFill>
              </a:rPr>
              <a:t>-1 или десен край </a:t>
            </a:r>
            <a:r>
              <a:rPr lang="en-US" dirty="0" smtClean="0">
                <a:solidFill>
                  <a:schemeClr val="tx1"/>
                </a:solidFill>
              </a:rPr>
              <a:t>R </a:t>
            </a:r>
            <a:r>
              <a:rPr lang="bg-BG" dirty="0" smtClean="0">
                <a:solidFill>
                  <a:schemeClr val="tx1"/>
                </a:solidFill>
              </a:rPr>
              <a:t>е преди </a:t>
            </a:r>
            <a:r>
              <a:rPr lang="en-US" dirty="0" smtClean="0">
                <a:solidFill>
                  <a:schemeClr val="tx1"/>
                </a:solidFill>
              </a:rPr>
              <a:t>b-k+1</a:t>
            </a:r>
            <a:r>
              <a:rPr lang="bg-BG" dirty="0" smtClean="0">
                <a:solidFill>
                  <a:schemeClr val="tx1"/>
                </a:solidFill>
              </a:rPr>
              <a:t>, то тя не отговаря на условието</a:t>
            </a:r>
          </a:p>
          <a:p>
            <a:r>
              <a:rPr lang="bg-BG" dirty="0" smtClean="0">
                <a:solidFill>
                  <a:schemeClr val="tx1"/>
                </a:solidFill>
              </a:rPr>
              <a:t>Двата критерия застъпват ли се?</a:t>
            </a:r>
          </a:p>
          <a:p>
            <a:pPr lvl="1"/>
            <a:r>
              <a:rPr lang="bg-BG" dirty="0" smtClean="0">
                <a:solidFill>
                  <a:schemeClr val="tx1"/>
                </a:solidFill>
              </a:rPr>
              <a:t>Не </a:t>
            </a:r>
          </a:p>
          <a:p>
            <a:pPr lvl="1"/>
            <a:r>
              <a:rPr lang="bg-BG" dirty="0" smtClean="0">
                <a:solidFill>
                  <a:schemeClr val="tx1"/>
                </a:solidFill>
              </a:rPr>
              <a:t>Може да се извадят като отделни инварианти (заедно с отсечките с дължина </a:t>
            </a:r>
            <a:r>
              <a:rPr lang="en-US" dirty="0" smtClean="0">
                <a:solidFill>
                  <a:schemeClr val="tx1"/>
                </a:solidFill>
              </a:rPr>
              <a:t>&lt; k</a:t>
            </a:r>
            <a:r>
              <a:rPr lang="bg-BG" dirty="0" smtClean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4715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Hints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>
                    <a:solidFill>
                      <a:schemeClr val="tx1"/>
                    </a:solidFill>
                  </a:rPr>
                  <a:t>Дължините на отсечките са от значение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r>
                  <a:rPr lang="bg-BG" dirty="0" smtClean="0">
                    <a:solidFill>
                      <a:schemeClr val="tx1"/>
                    </a:solidFill>
                  </a:rPr>
                  <a:t>Структурата в задачата: Коренова декомпозиция на сортираните отсечки спрямо дължините им в намаляващ ред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r>
                  <a:rPr lang="bg-BG" dirty="0" smtClean="0">
                    <a:solidFill>
                      <a:schemeClr val="tx1"/>
                    </a:solidFill>
                  </a:rPr>
                  <a:t>Отговор на заявка-въпрос: линейна проверка за отсечките в бъкета, които съществуват + двоично търсене в кореновата структура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r>
                  <a:rPr lang="bg-BG" dirty="0" smtClean="0">
                    <a:solidFill>
                      <a:schemeClr val="tx1"/>
                    </a:solidFill>
                  </a:rPr>
                  <a:t>Обща сложност: </a:t>
                </a:r>
                <a:r>
                  <a:rPr lang="en-GB" dirty="0" smtClean="0"/>
                  <a:t>O(</a:t>
                </a:r>
                <a:r>
                  <a:rPr lang="en-US" dirty="0"/>
                  <a:t>N</a:t>
                </a:r>
                <a:r>
                  <a:rPr lang="en-GB" dirty="0" smtClean="0"/>
                  <a:t>∗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m:rPr>
                            <m:sty m:val="p"/>
                          </m:rPr>
                          <a:rPr lang="en-GB" i="1" dirty="0" smtClean="0">
                            <a:latin typeface="Cambria Math" panose="02040503050406030204" pitchFamily="18" charset="0"/>
                          </a:rPr>
                          <m:t>log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rad>
                  </m:oMath>
                </a14:m>
                <a:r>
                  <a:rPr lang="en-GB" dirty="0" smtClean="0"/>
                  <a:t>)</a:t>
                </a:r>
                <a:endParaRPr lang="bg-BG" dirty="0" smtClean="0">
                  <a:solidFill>
                    <a:schemeClr val="tx1"/>
                  </a:solidFill>
                </a:endParaRPr>
              </a:p>
              <a:p>
                <a:pPr marL="45720" indent="0">
                  <a:buNone/>
                </a:pPr>
                <a:endParaRPr lang="bg-BG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96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32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CodeIT</a:t>
            </a:r>
            <a:r>
              <a:rPr lang="en-US" dirty="0" smtClean="0"/>
              <a:t> 2024 Round6 P5 Company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>
                <a:solidFill>
                  <a:schemeClr val="tx1"/>
                </a:solidFill>
              </a:rPr>
              <a:t>Дадени  са две дървета с еднакъв брой върхове и различна структура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bg-BG" dirty="0" smtClean="0">
                <a:solidFill>
                  <a:schemeClr val="tx1"/>
                </a:solidFill>
              </a:rPr>
              <a:t>2 вида заявки: </a:t>
            </a:r>
          </a:p>
          <a:p>
            <a:pPr lvl="1"/>
            <a:r>
              <a:rPr lang="bg-BG" dirty="0" smtClean="0">
                <a:solidFill>
                  <a:schemeClr val="tx1"/>
                </a:solidFill>
              </a:rPr>
              <a:t>Добави връх като листо и в двете дървета</a:t>
            </a:r>
          </a:p>
          <a:p>
            <a:pPr lvl="1"/>
            <a:r>
              <a:rPr lang="bg-BG" dirty="0" smtClean="0">
                <a:solidFill>
                  <a:schemeClr val="tx1"/>
                </a:solidFill>
              </a:rPr>
              <a:t>За даден връх да се намери броя на върховете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bg-BG" dirty="0" smtClean="0">
                <a:solidFill>
                  <a:schemeClr val="tx1"/>
                </a:solidFill>
              </a:rPr>
              <a:t>в първото поддърво, които не са сред върховете във второто му поддърво</a:t>
            </a:r>
            <a:endParaRPr lang="en-GB" dirty="0" smtClean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endParaRPr lang="bg-BG" dirty="0" smtClean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endParaRPr lang="bg-BG" dirty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endParaRPr lang="bg-BG" dirty="0" smtClean="0">
              <a:solidFill>
                <a:schemeClr val="tx1"/>
              </a:solidFill>
            </a:endParaRPr>
          </a:p>
          <a:p>
            <a:pPr marL="274320" lvl="1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https</a:t>
            </a:r>
            <a:r>
              <a:rPr lang="en-GB" dirty="0">
                <a:solidFill>
                  <a:schemeClr val="tx1"/>
                </a:solidFill>
              </a:rPr>
              <a:t>://codeit.bg/bul/rounds/listTasks/104</a:t>
            </a:r>
            <a:endParaRPr lang="bg-B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99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Hints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>
                    <a:solidFill>
                      <a:schemeClr val="tx1"/>
                    </a:solidFill>
                  </a:rPr>
                  <a:t>Подзадача: без заявки за добавяне на върхове</a:t>
                </a:r>
              </a:p>
              <a:p>
                <a:r>
                  <a:rPr lang="bg-BG" dirty="0" smtClean="0">
                    <a:solidFill>
                      <a:schemeClr val="tx1"/>
                    </a:solidFill>
                  </a:rPr>
                  <a:t>разглеждане на поддървета/наличие на наследственост</a:t>
                </a: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</a:rPr>
                  <a:t>Euler Tour</a:t>
                </a:r>
                <a:endParaRPr lang="bg-BG" dirty="0" smtClean="0">
                  <a:solidFill>
                    <a:schemeClr val="tx1"/>
                  </a:solidFill>
                </a:endParaRPr>
              </a:p>
              <a:p>
                <a:r>
                  <a:rPr lang="bg-BG" dirty="0" smtClean="0">
                    <a:solidFill>
                      <a:schemeClr val="tx1"/>
                    </a:solidFill>
                  </a:rPr>
                  <a:t>Представяме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Euler tour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от двете дърветата като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(</a:t>
                </a:r>
                <a:r>
                  <a:rPr lang="en-US" dirty="0" err="1" smtClean="0">
                    <a:solidFill>
                      <a:schemeClr val="tx1"/>
                    </a:solidFill>
                  </a:rPr>
                  <a:t>x;y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 точки</a:t>
                </a:r>
              </a:p>
              <a:p>
                <a:r>
                  <a:rPr lang="bg-BG" dirty="0" smtClean="0">
                    <a:solidFill>
                      <a:schemeClr val="tx1"/>
                    </a:solidFill>
                  </a:rPr>
                  <a:t>Всеки връх в дървото представлява правоъгълник с –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𝑖𝑛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,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𝑖𝑛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 – долен ляв и </a:t>
                </a:r>
                <a:r>
                  <a:rPr lang="en-US" dirty="0">
                    <a:solidFill>
                      <a:schemeClr val="tx1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𝑜𝑢𝑡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𝑜𝑢𝑡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 – горен десен ъгъл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96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323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Hints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>
                <a:solidFill>
                  <a:schemeClr val="tx1"/>
                </a:solidFill>
              </a:rPr>
              <a:t>Задача за правоъгълници и точки - </a:t>
            </a:r>
            <a:r>
              <a:rPr lang="en-GB" dirty="0">
                <a:solidFill>
                  <a:schemeClr val="tx1"/>
                </a:solidFill>
              </a:rPr>
              <a:t>https://arena.olimpiici.com/#/catalog/84/problem/100185</a:t>
            </a:r>
            <a:endParaRPr lang="bg-BG" dirty="0">
              <a:solidFill>
                <a:schemeClr val="tx1"/>
              </a:solidFill>
            </a:endParaRPr>
          </a:p>
          <a:p>
            <a:r>
              <a:rPr lang="bg-BG" dirty="0">
                <a:solidFill>
                  <a:schemeClr val="tx1"/>
                </a:solidFill>
              </a:rPr>
              <a:t>Структурата, която строим всеки път е </a:t>
            </a:r>
            <a:r>
              <a:rPr lang="en-US" dirty="0" err="1">
                <a:solidFill>
                  <a:schemeClr val="tx1"/>
                </a:solidFill>
              </a:rPr>
              <a:t>fenwick</a:t>
            </a:r>
            <a:r>
              <a:rPr lang="en-US" dirty="0">
                <a:solidFill>
                  <a:schemeClr val="tx1"/>
                </a:solidFill>
              </a:rPr>
              <a:t>/segment tree</a:t>
            </a:r>
            <a:r>
              <a:rPr lang="bg-BG" dirty="0">
                <a:solidFill>
                  <a:schemeClr val="tx1"/>
                </a:solidFill>
              </a:rPr>
              <a:t>, </a:t>
            </a:r>
            <a:r>
              <a:rPr lang="bg-BG" dirty="0" smtClean="0">
                <a:solidFill>
                  <a:schemeClr val="tx1"/>
                </a:solidFill>
              </a:rPr>
              <a:t>която </a:t>
            </a:r>
            <a:r>
              <a:rPr lang="bg-BG" dirty="0">
                <a:solidFill>
                  <a:schemeClr val="tx1"/>
                </a:solidFill>
              </a:rPr>
              <a:t>поддържа отговор за горния </a:t>
            </a:r>
            <a:r>
              <a:rPr lang="en-US" dirty="0">
                <a:solidFill>
                  <a:schemeClr val="tx1"/>
                </a:solidFill>
              </a:rPr>
              <a:t>hint</a:t>
            </a:r>
            <a:endParaRPr lang="bg-BG" dirty="0">
              <a:solidFill>
                <a:schemeClr val="tx1"/>
              </a:solidFill>
            </a:endParaRPr>
          </a:p>
          <a:p>
            <a:r>
              <a:rPr lang="bg-BG" dirty="0">
                <a:solidFill>
                  <a:schemeClr val="tx1"/>
                </a:solidFill>
              </a:rPr>
              <a:t>Проверката при обхождане в бъкет е </a:t>
            </a:r>
            <a:r>
              <a:rPr lang="bg-BG" dirty="0" smtClean="0">
                <a:solidFill>
                  <a:schemeClr val="tx1"/>
                </a:solidFill>
              </a:rPr>
              <a:t>за това </a:t>
            </a:r>
            <a:r>
              <a:rPr lang="bg-BG" dirty="0">
                <a:solidFill>
                  <a:schemeClr val="tx1"/>
                </a:solidFill>
              </a:rPr>
              <a:t>дали точка е в рамките на правоъгълник</a:t>
            </a:r>
          </a:p>
          <a:p>
            <a:r>
              <a:rPr lang="bg-BG" dirty="0">
                <a:solidFill>
                  <a:schemeClr val="tx1"/>
                </a:solidFill>
              </a:rPr>
              <a:t>Пресмятаме </a:t>
            </a:r>
            <a:r>
              <a:rPr lang="en-US" dirty="0">
                <a:solidFill>
                  <a:schemeClr val="tx1"/>
                </a:solidFill>
              </a:rPr>
              <a:t>Euler Tour </a:t>
            </a:r>
            <a:r>
              <a:rPr lang="bg-BG" dirty="0">
                <a:solidFill>
                  <a:schemeClr val="tx1"/>
                </a:solidFill>
              </a:rPr>
              <a:t>предварително за крайните дървета – не влияе на началните</a:t>
            </a:r>
          </a:p>
        </p:txBody>
      </p:sp>
    </p:spTree>
    <p:extLst>
      <p:ext uri="{BB962C8B-B14F-4D97-AF65-F5344CB8AC3E}">
        <p14:creationId xmlns:p14="http://schemas.microsoft.com/office/powerpoint/2010/main" val="1760519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dirty="0" smtClean="0"/>
              <a:t>За техниката - предпоставки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>
                <a:solidFill>
                  <a:schemeClr val="tx1"/>
                </a:solidFill>
              </a:rPr>
              <a:t>Имаме 2 типа заявки: 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bg-BG" dirty="0" smtClean="0">
                <a:solidFill>
                  <a:schemeClr val="tx1"/>
                </a:solidFill>
              </a:rPr>
              <a:t>1) намери някаква стойност 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bg-BG" dirty="0" smtClean="0">
                <a:solidFill>
                  <a:schemeClr val="tx1"/>
                </a:solidFill>
              </a:rPr>
              <a:t>2) промени стойност</a:t>
            </a:r>
          </a:p>
          <a:p>
            <a:endParaRPr lang="bg-BG" dirty="0" smtClean="0">
              <a:solidFill>
                <a:schemeClr val="tx1"/>
              </a:solidFill>
            </a:endParaRPr>
          </a:p>
          <a:p>
            <a:r>
              <a:rPr lang="bg-BG" dirty="0" smtClean="0">
                <a:solidFill>
                  <a:schemeClr val="tx1"/>
                </a:solidFill>
              </a:rPr>
              <a:t>Може да създадем структура, която бързо да отговаря на 1), но да се затруднява с 2)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4712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dirty="0" smtClean="0"/>
              <a:t>За техниката - същност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>
                    <a:solidFill>
                      <a:schemeClr val="tx1"/>
                    </a:solidFill>
                  </a:rPr>
                  <a:t>Разделяме заявките на бъкети (групи) с големина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B (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не винаги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rad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или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rad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 и обработваме всеки бъкет самостоятелно</a:t>
                </a:r>
              </a:p>
              <a:p>
                <a:r>
                  <a:rPr lang="bg-BG" dirty="0" smtClean="0">
                    <a:solidFill>
                      <a:schemeClr val="tx1"/>
                    </a:solidFill>
                  </a:rPr>
                  <a:t>Преди обработването на всяка група сме гарантирали, че структурата е актуална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спрямо всички предишни заявки и не съдържа новите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update-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и от сегашния бъкет</a:t>
                </a:r>
              </a:p>
              <a:p>
                <a:r>
                  <a:rPr lang="bg-BG" dirty="0" smtClean="0">
                    <a:solidFill>
                      <a:schemeClr val="tx1"/>
                    </a:solidFill>
                  </a:rPr>
                  <a:t>За да намираме правилна стойност: взимаме отговора, който е в структурата + обхождаме наивно всички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update-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и, за да пресметнем тяхното влияние</a:t>
                </a:r>
              </a:p>
              <a:p>
                <a:r>
                  <a:rPr lang="bg-BG" dirty="0" smtClean="0">
                    <a:solidFill>
                      <a:schemeClr val="tx1"/>
                    </a:solidFill>
                  </a:rPr>
                  <a:t>След отговаряне на всички заявки: обновяваме структурата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endParaRPr lang="bg-BG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60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901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dirty="0" smtClean="0"/>
              <a:t>Примерна задача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>
                    <a:solidFill>
                      <a:schemeClr val="tx1"/>
                    </a:solidFill>
                  </a:rPr>
                  <a:t>Дадена е редица от числа с два вида заявки: 1)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промени </a:t>
                </a:r>
                <a:r>
                  <a:rPr lang="bg-BG" dirty="0">
                    <a:solidFill>
                      <a:schemeClr val="tx1"/>
                    </a:solidFill>
                  </a:rPr>
                  <a:t>елемент </a:t>
                </a:r>
                <a:r>
                  <a:rPr lang="en-US" dirty="0" err="1">
                    <a:solidFill>
                      <a:schemeClr val="tx1"/>
                    </a:solidFill>
                  </a:rPr>
                  <a:t>i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r>
                  <a:rPr lang="bg-BG" dirty="0">
                    <a:solidFill>
                      <a:schemeClr val="tx1"/>
                    </a:solidFill>
                  </a:rPr>
                  <a:t>на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x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; 2</a:t>
                </a:r>
                <a:r>
                  <a:rPr lang="bg-BG" dirty="0">
                    <a:solidFill>
                      <a:schemeClr val="tx1"/>
                    </a:solidFill>
                  </a:rPr>
                  <a:t>) ДСН сума за </a:t>
                </a:r>
                <a:r>
                  <a:rPr lang="en-US" dirty="0">
                    <a:solidFill>
                      <a:schemeClr val="tx1"/>
                    </a:solidFill>
                  </a:rPr>
                  <a:t>[</a:t>
                </a:r>
                <a:r>
                  <a:rPr lang="en-US" dirty="0" err="1">
                    <a:solidFill>
                      <a:schemeClr val="tx1"/>
                    </a:solidFill>
                  </a:rPr>
                  <a:t>l;r</a:t>
                </a:r>
                <a:r>
                  <a:rPr lang="en-US" dirty="0">
                    <a:solidFill>
                      <a:schemeClr val="tx1"/>
                    </a:solidFill>
                  </a:rPr>
                  <a:t>]</a:t>
                </a:r>
                <a:r>
                  <a:rPr lang="bg-BG" dirty="0">
                    <a:solidFill>
                      <a:schemeClr val="tx1"/>
                    </a:solidFill>
                  </a:rPr>
                  <a:t> 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r>
                  <a:rPr lang="bg-BG" dirty="0" smtClean="0">
                    <a:solidFill>
                      <a:schemeClr val="tx1"/>
                    </a:solidFill>
                  </a:rPr>
                  <a:t>Структурата – масив с префиксни суми на редицата</a:t>
                </a:r>
              </a:p>
              <a:p>
                <a:r>
                  <a:rPr lang="bg-BG" dirty="0" smtClean="0">
                    <a:solidFill>
                      <a:schemeClr val="tx1"/>
                    </a:solidFill>
                  </a:rPr>
                  <a:t>бавно преизчисляване на масива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dirty="0" smtClean="0">
                    <a:solidFill>
                      <a:schemeClr val="tx1"/>
                    </a:solidFill>
                  </a:rPr>
                  <a:t>O(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</m:oMath>
                </a14:m>
                <a:r>
                  <a:rPr lang="en-US" b="0" dirty="0" smtClean="0">
                    <a:solidFill>
                      <a:schemeClr val="tx1"/>
                    </a:solidFill>
                  </a:rPr>
                  <a:t>)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пъти презичисляне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https://cses.fi/problemset/task/1648/</a:t>
                </a:r>
                <a:endParaRPr lang="en-US" b="0" dirty="0" smtClean="0">
                  <a:solidFill>
                    <a:schemeClr val="tx1"/>
                  </a:solidFill>
                </a:endParaRPr>
              </a:p>
              <a:p>
                <a:endParaRPr lang="en-US" dirty="0" smtClean="0">
                  <a:solidFill>
                    <a:schemeClr val="tx1"/>
                  </a:solidFill>
                </a:endParaRPr>
              </a:p>
              <a:p>
                <a:endParaRPr lang="bg-BG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964" r="-111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75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dirty="0" smtClean="0"/>
              <a:t>Примерна задача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>
                    <a:solidFill>
                      <a:schemeClr val="tx1"/>
                    </a:solidFill>
                  </a:rPr>
                  <a:t>За заявка въпрос: отговор от масива + сумата от промените в бъкета (чрез обхождане на всички заявки)</a:t>
                </a:r>
              </a:p>
              <a:p>
                <a:r>
                  <a:rPr lang="bg-BG" dirty="0" smtClean="0">
                    <a:solidFill>
                      <a:schemeClr val="tx1"/>
                    </a:solidFill>
                  </a:rPr>
                  <a:t>Сложност на въпросите: О(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QB)</a:t>
                </a:r>
                <a:endParaRPr lang="bg-BG" dirty="0" smtClean="0">
                  <a:solidFill>
                    <a:schemeClr val="tx1"/>
                  </a:solidFill>
                </a:endParaRPr>
              </a:p>
              <a:p>
                <a:r>
                  <a:rPr lang="bg-BG" dirty="0" smtClean="0">
                    <a:solidFill>
                      <a:schemeClr val="tx1"/>
                    </a:solidFill>
                  </a:rPr>
                  <a:t>Сложност на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update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-ите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: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О(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∗</m:t>
                    </m:r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num>
                      <m:den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den>
                    </m:f>
                  </m:oMath>
                </a14:m>
                <a:r>
                  <a:rPr lang="bg-BG" dirty="0" smtClean="0">
                    <a:solidFill>
                      <a:schemeClr val="tx1"/>
                    </a:solidFill>
                  </a:rPr>
                  <a:t>)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r>
                  <a:rPr lang="bg-BG" dirty="0" smtClean="0">
                    <a:solidFill>
                      <a:schemeClr val="tx1"/>
                    </a:solidFill>
                  </a:rPr>
                  <a:t>При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B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rad>
                  </m:oMath>
                </a14:m>
                <a:r>
                  <a:rPr lang="bg-BG" dirty="0" smtClean="0">
                    <a:solidFill>
                      <a:schemeClr val="tx1"/>
                    </a:solidFill>
                  </a:rPr>
                  <a:t>, обща сложност: О(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(N+Q)</a:t>
                </a:r>
                <a:r>
                  <a:rPr lang="bg-BG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rad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</a:p>
              <a:p>
                <a:r>
                  <a:rPr lang="bg-BG" dirty="0">
                    <a:solidFill>
                      <a:schemeClr val="tx1"/>
                    </a:solidFill>
                  </a:rPr>
                  <a:t>При </a:t>
                </a:r>
                <a:r>
                  <a:rPr lang="en-US" dirty="0">
                    <a:solidFill>
                      <a:schemeClr val="tx1"/>
                    </a:solidFill>
                  </a:rPr>
                  <a:t>B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bg-BG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</m:rad>
                      </m:den>
                    </m:f>
                  </m:oMath>
                </a14:m>
                <a:r>
                  <a:rPr lang="bg-BG" dirty="0" smtClean="0">
                    <a:solidFill>
                      <a:schemeClr val="tx1"/>
                    </a:solidFill>
                  </a:rPr>
                  <a:t>, </a:t>
                </a:r>
                <a:r>
                  <a:rPr lang="bg-BG" dirty="0">
                    <a:solidFill>
                      <a:schemeClr val="tx1"/>
                    </a:solidFill>
                  </a:rPr>
                  <a:t>обща сложност: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О(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N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</m:rad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)</a:t>
                </a:r>
              </a:p>
              <a:p>
                <a:pPr marL="45720" indent="0">
                  <a:buNone/>
                </a:pPr>
                <a:endParaRPr lang="bg-BG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96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498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85" y="520317"/>
            <a:ext cx="8980098" cy="59979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2396" y="281797"/>
            <a:ext cx="9875520" cy="1356360"/>
          </a:xfrm>
        </p:spPr>
        <p:txBody>
          <a:bodyPr/>
          <a:lstStyle/>
          <a:p>
            <a:r>
              <a:rPr lang="en-US" dirty="0" smtClean="0"/>
              <a:t>					</a:t>
            </a:r>
            <a:r>
              <a:rPr lang="bg-BG" dirty="0" smtClean="0"/>
              <a:t>Имплементация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0291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852" y="2507411"/>
            <a:ext cx="11693105" cy="1356360"/>
          </a:xfrm>
        </p:spPr>
        <p:txBody>
          <a:bodyPr>
            <a:normAutofit/>
          </a:bodyPr>
          <a:lstStyle/>
          <a:p>
            <a:pPr algn="ctr"/>
            <a:r>
              <a:rPr lang="bg-BG" sz="6600" dirty="0" smtClean="0"/>
              <a:t>Задачи</a:t>
            </a:r>
            <a:endParaRPr lang="bg-BG" sz="6600" dirty="0"/>
          </a:p>
        </p:txBody>
      </p:sp>
    </p:spTree>
    <p:extLst>
      <p:ext uri="{BB962C8B-B14F-4D97-AF65-F5344CB8AC3E}">
        <p14:creationId xmlns:p14="http://schemas.microsoft.com/office/powerpoint/2010/main" val="105716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dirty="0" smtClean="0"/>
              <a:t>А</a:t>
            </a:r>
            <a:r>
              <a:rPr lang="en-US" dirty="0" smtClean="0"/>
              <a:t>PIO 2019 P2. Bridges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>
                    <a:solidFill>
                      <a:schemeClr val="tx1"/>
                    </a:solidFill>
                  </a:rPr>
                  <a:t>Пътна мрежа с 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N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острова и М моста, всеки мост има максимална допустима тежест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 вида заявки: 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45720" indent="0">
                  <a:buNone/>
                </a:pPr>
                <a:r>
                  <a:rPr lang="bg-BG" dirty="0" smtClean="0">
                    <a:solidFill>
                      <a:schemeClr val="tx1"/>
                    </a:solidFill>
                  </a:rPr>
                  <a:t>1) Промени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bg-BG" dirty="0" smtClean="0">
                    <a:solidFill>
                      <a:schemeClr val="tx1"/>
                    </a:solidFill>
                  </a:rPr>
                  <a:t> </a:t>
                </a: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45720" indent="0">
                  <a:buNone/>
                </a:pPr>
                <a:r>
                  <a:rPr lang="bg-BG" dirty="0" smtClean="0">
                    <a:solidFill>
                      <a:schemeClr val="tx1"/>
                    </a:solidFill>
                  </a:rPr>
                  <a:t>2) намери броя на достижимите острови, тръгвайки от остров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</a:t>
                </a:r>
                <a:r>
                  <a:rPr lang="bg-BG" dirty="0" smtClean="0">
                    <a:solidFill>
                      <a:schemeClr val="tx1"/>
                    </a:solidFill>
                  </a:rPr>
                  <a:t>с тегло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≤50000 ;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≤100000</m:t>
                    </m:r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45720" indent="0">
                  <a:buNone/>
                </a:pPr>
                <a:endParaRPr lang="bg-BG" dirty="0">
                  <a:solidFill>
                    <a:schemeClr val="tx1"/>
                  </a:solidFill>
                </a:endParaRPr>
              </a:p>
              <a:p>
                <a:pPr marL="45720" indent="0">
                  <a:buNone/>
                </a:pPr>
                <a:r>
                  <a:rPr lang="en-GB" dirty="0" smtClean="0">
                    <a:solidFill>
                      <a:schemeClr val="tx1"/>
                    </a:solidFill>
                  </a:rPr>
                  <a:t>https</a:t>
                </a:r>
                <a:r>
                  <a:rPr lang="en-GB" dirty="0">
                    <a:solidFill>
                      <a:schemeClr val="tx1"/>
                    </a:solidFill>
                  </a:rPr>
                  <a:t>://oj.uz/problem/view/APIO19_bridges</a:t>
                </a:r>
                <a:endParaRPr lang="bg-BG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309" t="-196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160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Hints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>
                <a:solidFill>
                  <a:schemeClr val="tx1"/>
                </a:solidFill>
              </a:rPr>
              <a:t>Подзадача 4: теглата не се променят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bg-BG" dirty="0">
                <a:solidFill>
                  <a:schemeClr val="tx1"/>
                </a:solidFill>
              </a:rPr>
              <a:t>Въпросите са </a:t>
            </a:r>
            <a:r>
              <a:rPr lang="en-US" dirty="0">
                <a:solidFill>
                  <a:schemeClr val="tx1"/>
                </a:solidFill>
              </a:rPr>
              <a:t>offline</a:t>
            </a:r>
            <a:r>
              <a:rPr lang="bg-BG" dirty="0">
                <a:solidFill>
                  <a:schemeClr val="tx1"/>
                </a:solidFill>
              </a:rPr>
              <a:t> – може да ги сортираме</a:t>
            </a:r>
          </a:p>
          <a:p>
            <a:pPr lvl="1"/>
            <a:r>
              <a:rPr lang="bg-BG" dirty="0">
                <a:solidFill>
                  <a:schemeClr val="tx1"/>
                </a:solidFill>
              </a:rPr>
              <a:t>Последователно обновяване на </a:t>
            </a:r>
            <a:r>
              <a:rPr lang="en-US" dirty="0" smtClean="0">
                <a:solidFill>
                  <a:schemeClr val="tx1"/>
                </a:solidFill>
              </a:rPr>
              <a:t>DSU</a:t>
            </a:r>
          </a:p>
          <a:p>
            <a:r>
              <a:rPr lang="bg-BG" dirty="0" smtClean="0">
                <a:solidFill>
                  <a:schemeClr val="tx1"/>
                </a:solidFill>
              </a:rPr>
              <a:t>Разгледайте ребрата като два вида: такива, които няма да се променят (непроменени) и такива, които ще се променят в бъкета (променени)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bg-BG" dirty="0" smtClean="0">
                <a:solidFill>
                  <a:schemeClr val="tx1"/>
                </a:solidFill>
              </a:rPr>
              <a:t>Непроменените ребра + въпросите в бъкета: с алгоритъма на подзадача 4</a:t>
            </a:r>
          </a:p>
        </p:txBody>
      </p:sp>
    </p:spTree>
    <p:extLst>
      <p:ext uri="{BB962C8B-B14F-4D97-AF65-F5344CB8AC3E}">
        <p14:creationId xmlns:p14="http://schemas.microsoft.com/office/powerpoint/2010/main" val="271207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188</TotalTime>
  <Words>590</Words>
  <Application>Microsoft Office PowerPoint</Application>
  <PresentationFormat>Widescreen</PresentationFormat>
  <Paragraphs>89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Cambria Math</vt:lpstr>
      <vt:lpstr>Corbel</vt:lpstr>
      <vt:lpstr>Basis</vt:lpstr>
      <vt:lpstr>Коренова декомпозиция на заявки</vt:lpstr>
      <vt:lpstr>За техниката - предпоставки</vt:lpstr>
      <vt:lpstr>За техниката - същност</vt:lpstr>
      <vt:lpstr>Примерна задача</vt:lpstr>
      <vt:lpstr>Примерна задача</vt:lpstr>
      <vt:lpstr>     Имплементация</vt:lpstr>
      <vt:lpstr>Задачи</vt:lpstr>
      <vt:lpstr>АPIO 2019 P2. Bridges</vt:lpstr>
      <vt:lpstr>Hints</vt:lpstr>
      <vt:lpstr>Hints</vt:lpstr>
      <vt:lpstr>IZhO 2018 D. Segments</vt:lpstr>
      <vt:lpstr>Hints</vt:lpstr>
      <vt:lpstr>Hints</vt:lpstr>
      <vt:lpstr>CodeIT 2024 Round6 P5 Company</vt:lpstr>
      <vt:lpstr>Hints</vt:lpstr>
      <vt:lpstr>Hints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Коренова декомпозиция на заявки</dc:title>
  <dc:creator>Dell</dc:creator>
  <cp:lastModifiedBy>Dell</cp:lastModifiedBy>
  <cp:revision>262</cp:revision>
  <dcterms:created xsi:type="dcterms:W3CDTF">2024-07-09T08:24:52Z</dcterms:created>
  <dcterms:modified xsi:type="dcterms:W3CDTF">2024-07-17T06:42:41Z</dcterms:modified>
</cp:coreProperties>
</file>