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5" r:id="rId3"/>
    <p:sldId id="257" r:id="rId4"/>
    <p:sldId id="258" r:id="rId5"/>
    <p:sldId id="259" r:id="rId6"/>
    <p:sldId id="260" r:id="rId7"/>
    <p:sldId id="261" r:id="rId8"/>
    <p:sldId id="265" r:id="rId9"/>
    <p:sldId id="264" r:id="rId10"/>
  </p:sldIdLst>
  <p:sldSz cx="12192000" cy="6858000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26AEB9C9-A505-0586-1306-6403AD06B9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bg-BG"/>
              <a:t>Редакт. стил загл. образец</a:t>
            </a:r>
          </a:p>
        </p:txBody>
      </p:sp>
      <p:sp>
        <p:nvSpPr>
          <p:cNvPr id="3" name="Подзаглавие 2">
            <a:extLst>
              <a:ext uri="{FF2B5EF4-FFF2-40B4-BE49-F238E27FC236}">
                <a16:creationId xmlns:a16="http://schemas.microsoft.com/office/drawing/2014/main" id="{988B6451-8050-99F9-3263-7A1D93C200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AFAC5A05-6EA9-16F6-7F9D-111F85F51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51D84-9874-4E1F-B8ED-F6A430D5A594}" type="datetimeFigureOut">
              <a:rPr lang="bg-BG" smtClean="0"/>
              <a:t>17.7.2022 г.</a:t>
            </a:fld>
            <a:endParaRPr lang="bg-BG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AF656988-F5CD-8B01-58F2-529C8435F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648485F0-494C-C8ED-30A9-B2D861714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D50D5-3A19-4101-BD8C-BCBF680C369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93048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93EC2651-542A-0133-D33F-4D92DC552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</a:p>
        </p:txBody>
      </p:sp>
      <p:sp>
        <p:nvSpPr>
          <p:cNvPr id="3" name="Контейнер за вертикален текст 2">
            <a:extLst>
              <a:ext uri="{FF2B5EF4-FFF2-40B4-BE49-F238E27FC236}">
                <a16:creationId xmlns:a16="http://schemas.microsoft.com/office/drawing/2014/main" id="{6AC9A433-DF23-E125-EED4-D114747C5E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68D7DC7C-FBBF-8B8C-8EA3-C9F78BA61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51D84-9874-4E1F-B8ED-F6A430D5A594}" type="datetimeFigureOut">
              <a:rPr lang="bg-BG" smtClean="0"/>
              <a:t>17.7.2022 г.</a:t>
            </a:fld>
            <a:endParaRPr lang="bg-BG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5E828EB2-F3E4-63F4-20B0-A87AA0E72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C1D8E0AB-39E0-5B17-52D3-A3FE7E617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D50D5-3A19-4101-BD8C-BCBF680C369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47565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>
            <a:extLst>
              <a:ext uri="{FF2B5EF4-FFF2-40B4-BE49-F238E27FC236}">
                <a16:creationId xmlns:a16="http://schemas.microsoft.com/office/drawing/2014/main" id="{27103921-2EDE-4894-5E65-04EAD0A013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bg-BG"/>
              <a:t>Редакт. стил загл. образец</a:t>
            </a:r>
          </a:p>
        </p:txBody>
      </p:sp>
      <p:sp>
        <p:nvSpPr>
          <p:cNvPr id="3" name="Контейнер за вертикален текст 2">
            <a:extLst>
              <a:ext uri="{FF2B5EF4-FFF2-40B4-BE49-F238E27FC236}">
                <a16:creationId xmlns:a16="http://schemas.microsoft.com/office/drawing/2014/main" id="{9F549FDC-C84D-691B-D4DC-DA99D1AEB9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BE60ECED-DDC6-76D2-752C-E6EEA4022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51D84-9874-4E1F-B8ED-F6A430D5A594}" type="datetimeFigureOut">
              <a:rPr lang="bg-BG" smtClean="0"/>
              <a:t>17.7.2022 г.</a:t>
            </a:fld>
            <a:endParaRPr lang="bg-BG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9AC51080-76D7-D4D0-7E5C-F6D1C562C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5FE01325-69DE-28CC-A3F5-6FD43F6BE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D50D5-3A19-4101-BD8C-BCBF680C369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27506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F1852889-5C4A-DA06-14D5-4A910B2EE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id="{B0D39B8E-1B80-1D2B-1CB5-037CF4CFDD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B66763A4-6011-1F2C-6A0D-651C156F0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51D84-9874-4E1F-B8ED-F6A430D5A594}" type="datetimeFigureOut">
              <a:rPr lang="bg-BG" smtClean="0"/>
              <a:t>17.7.2022 г.</a:t>
            </a:fld>
            <a:endParaRPr lang="bg-BG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D8C100C6-24C5-746A-6140-B741DFFF1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D01E835C-ADD5-DC90-1ED5-EB2B5CE9A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D50D5-3A19-4101-BD8C-BCBF680C369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47320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разд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D616B56A-4C88-F6FD-AB7A-7352A7188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bg-BG"/>
              <a:t>Редакт. стил загл. образец</a:t>
            </a:r>
          </a:p>
        </p:txBody>
      </p:sp>
      <p:sp>
        <p:nvSpPr>
          <p:cNvPr id="3" name="Текстов контейнер 2">
            <a:extLst>
              <a:ext uri="{FF2B5EF4-FFF2-40B4-BE49-F238E27FC236}">
                <a16:creationId xmlns:a16="http://schemas.microsoft.com/office/drawing/2014/main" id="{3AFE4A16-51AC-2A27-DB38-B9406C100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F92883DB-4835-154B-DCFE-AC276D460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51D84-9874-4E1F-B8ED-F6A430D5A594}" type="datetimeFigureOut">
              <a:rPr lang="bg-BG" smtClean="0"/>
              <a:t>17.7.2022 г.</a:t>
            </a:fld>
            <a:endParaRPr lang="bg-BG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93919512-8EAF-AEEE-926B-2CA6F20D9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68BDD07E-8A47-3A7C-E073-651C35961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D50D5-3A19-4101-BD8C-BCBF680C369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67480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B71C3180-B515-7A60-DBA1-6D1300746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id="{8ECC4DFA-6A44-8B17-7E07-6350F2D49E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съдържание 3">
            <a:extLst>
              <a:ext uri="{FF2B5EF4-FFF2-40B4-BE49-F238E27FC236}">
                <a16:creationId xmlns:a16="http://schemas.microsoft.com/office/drawing/2014/main" id="{16D3733B-B230-973E-EBB6-860485E3B4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5" name="Контейнер за дата 4">
            <a:extLst>
              <a:ext uri="{FF2B5EF4-FFF2-40B4-BE49-F238E27FC236}">
                <a16:creationId xmlns:a16="http://schemas.microsoft.com/office/drawing/2014/main" id="{2F8D43E5-8AFF-3874-4872-E03A6F379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51D84-9874-4E1F-B8ED-F6A430D5A594}" type="datetimeFigureOut">
              <a:rPr lang="bg-BG" smtClean="0"/>
              <a:t>17.7.2022 г.</a:t>
            </a:fld>
            <a:endParaRPr lang="bg-BG"/>
          </a:p>
        </p:txBody>
      </p:sp>
      <p:sp>
        <p:nvSpPr>
          <p:cNvPr id="6" name="Контейнер за долния колонтитул 5">
            <a:extLst>
              <a:ext uri="{FF2B5EF4-FFF2-40B4-BE49-F238E27FC236}">
                <a16:creationId xmlns:a16="http://schemas.microsoft.com/office/drawing/2014/main" id="{FD4E0762-5E8B-9502-A229-6BBAFEDEA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>
            <a:extLst>
              <a:ext uri="{FF2B5EF4-FFF2-40B4-BE49-F238E27FC236}">
                <a16:creationId xmlns:a16="http://schemas.microsoft.com/office/drawing/2014/main" id="{27F7EC7E-B437-A80C-CE3B-8E903BE73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D50D5-3A19-4101-BD8C-BCBF680C369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81653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BC4E5E36-FF43-8247-9D9E-608434405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bg-BG"/>
              <a:t>Редакт. стил загл. образец</a:t>
            </a:r>
          </a:p>
        </p:txBody>
      </p:sp>
      <p:sp>
        <p:nvSpPr>
          <p:cNvPr id="3" name="Текстов контейнер 2">
            <a:extLst>
              <a:ext uri="{FF2B5EF4-FFF2-40B4-BE49-F238E27FC236}">
                <a16:creationId xmlns:a16="http://schemas.microsoft.com/office/drawing/2014/main" id="{3547FE6B-60D3-2ADB-12DE-CFF17A6724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4" name="Контейнер за съдържание 3">
            <a:extLst>
              <a:ext uri="{FF2B5EF4-FFF2-40B4-BE49-F238E27FC236}">
                <a16:creationId xmlns:a16="http://schemas.microsoft.com/office/drawing/2014/main" id="{9904FBC0-4838-6CCC-84F0-8EA801B88E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5" name="Текстов контейнер 4">
            <a:extLst>
              <a:ext uri="{FF2B5EF4-FFF2-40B4-BE49-F238E27FC236}">
                <a16:creationId xmlns:a16="http://schemas.microsoft.com/office/drawing/2014/main" id="{33BB91DF-4A8B-E6F3-0259-31A1952A5B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6" name="Контейнер за съдържание 5">
            <a:extLst>
              <a:ext uri="{FF2B5EF4-FFF2-40B4-BE49-F238E27FC236}">
                <a16:creationId xmlns:a16="http://schemas.microsoft.com/office/drawing/2014/main" id="{72CDA4ED-E93A-DC8D-04E2-752A7D2F75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7" name="Контейнер за дата 6">
            <a:extLst>
              <a:ext uri="{FF2B5EF4-FFF2-40B4-BE49-F238E27FC236}">
                <a16:creationId xmlns:a16="http://schemas.microsoft.com/office/drawing/2014/main" id="{DEBBBBCF-800E-DCE7-9B2D-1E0F03AC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51D84-9874-4E1F-B8ED-F6A430D5A594}" type="datetimeFigureOut">
              <a:rPr lang="bg-BG" smtClean="0"/>
              <a:t>17.7.2022 г.</a:t>
            </a:fld>
            <a:endParaRPr lang="bg-BG"/>
          </a:p>
        </p:txBody>
      </p:sp>
      <p:sp>
        <p:nvSpPr>
          <p:cNvPr id="8" name="Контейнер за долния колонтитул 7">
            <a:extLst>
              <a:ext uri="{FF2B5EF4-FFF2-40B4-BE49-F238E27FC236}">
                <a16:creationId xmlns:a16="http://schemas.microsoft.com/office/drawing/2014/main" id="{CE418D8D-1DA6-2F1C-FB6A-D27293C3D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>
            <a:extLst>
              <a:ext uri="{FF2B5EF4-FFF2-40B4-BE49-F238E27FC236}">
                <a16:creationId xmlns:a16="http://schemas.microsoft.com/office/drawing/2014/main" id="{6264D336-BE8C-F40C-20AE-01117D74A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D50D5-3A19-4101-BD8C-BCBF680C369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91363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46D74662-4D1A-F49C-8FE3-7D4CA1B441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</a:p>
        </p:txBody>
      </p:sp>
      <p:sp>
        <p:nvSpPr>
          <p:cNvPr id="3" name="Контейнер за дата 2">
            <a:extLst>
              <a:ext uri="{FF2B5EF4-FFF2-40B4-BE49-F238E27FC236}">
                <a16:creationId xmlns:a16="http://schemas.microsoft.com/office/drawing/2014/main" id="{2743465D-E54C-8AC2-0D5F-F6EC3E778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51D84-9874-4E1F-B8ED-F6A430D5A594}" type="datetimeFigureOut">
              <a:rPr lang="bg-BG" smtClean="0"/>
              <a:t>17.7.2022 г.</a:t>
            </a:fld>
            <a:endParaRPr lang="bg-BG"/>
          </a:p>
        </p:txBody>
      </p:sp>
      <p:sp>
        <p:nvSpPr>
          <p:cNvPr id="4" name="Контейнер за долния колонтитул 3">
            <a:extLst>
              <a:ext uri="{FF2B5EF4-FFF2-40B4-BE49-F238E27FC236}">
                <a16:creationId xmlns:a16="http://schemas.microsoft.com/office/drawing/2014/main" id="{C0C224F5-9851-23F4-A04C-327F5469C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>
            <a:extLst>
              <a:ext uri="{FF2B5EF4-FFF2-40B4-BE49-F238E27FC236}">
                <a16:creationId xmlns:a16="http://schemas.microsoft.com/office/drawing/2014/main" id="{7BD7B441-C448-7CA1-162D-DE2827F0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D50D5-3A19-4101-BD8C-BCBF680C369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20086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>
            <a:extLst>
              <a:ext uri="{FF2B5EF4-FFF2-40B4-BE49-F238E27FC236}">
                <a16:creationId xmlns:a16="http://schemas.microsoft.com/office/drawing/2014/main" id="{74C46530-EA9D-D410-5957-1985C6EDF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51D84-9874-4E1F-B8ED-F6A430D5A594}" type="datetimeFigureOut">
              <a:rPr lang="bg-BG" smtClean="0"/>
              <a:t>17.7.2022 г.</a:t>
            </a:fld>
            <a:endParaRPr lang="bg-BG"/>
          </a:p>
        </p:txBody>
      </p:sp>
      <p:sp>
        <p:nvSpPr>
          <p:cNvPr id="3" name="Контейнер за долния колонтитул 2">
            <a:extLst>
              <a:ext uri="{FF2B5EF4-FFF2-40B4-BE49-F238E27FC236}">
                <a16:creationId xmlns:a16="http://schemas.microsoft.com/office/drawing/2014/main" id="{F5151071-C937-1474-90F3-16F41D5B0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>
            <a:extLst>
              <a:ext uri="{FF2B5EF4-FFF2-40B4-BE49-F238E27FC236}">
                <a16:creationId xmlns:a16="http://schemas.microsoft.com/office/drawing/2014/main" id="{0748CF4C-6FDD-0CE7-B6FF-050CB7DB6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D50D5-3A19-4101-BD8C-BCBF680C369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69962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223A7761-F0B7-9D08-5A6E-14B9CC689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bg-BG"/>
              <a:t>Редакт. стил загл. образец</a:t>
            </a:r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id="{5F195916-F30B-57DE-A5DE-EDEEBFBDAB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Текстов контейнер 3">
            <a:extLst>
              <a:ext uri="{FF2B5EF4-FFF2-40B4-BE49-F238E27FC236}">
                <a16:creationId xmlns:a16="http://schemas.microsoft.com/office/drawing/2014/main" id="{AE793F0C-FBE4-EE60-C7B2-203242E636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5" name="Контейнер за дата 4">
            <a:extLst>
              <a:ext uri="{FF2B5EF4-FFF2-40B4-BE49-F238E27FC236}">
                <a16:creationId xmlns:a16="http://schemas.microsoft.com/office/drawing/2014/main" id="{D7492EA5-A8E3-6B1A-A8E8-D9199E8D9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51D84-9874-4E1F-B8ED-F6A430D5A594}" type="datetimeFigureOut">
              <a:rPr lang="bg-BG" smtClean="0"/>
              <a:t>17.7.2022 г.</a:t>
            </a:fld>
            <a:endParaRPr lang="bg-BG"/>
          </a:p>
        </p:txBody>
      </p:sp>
      <p:sp>
        <p:nvSpPr>
          <p:cNvPr id="6" name="Контейнер за долния колонтитул 5">
            <a:extLst>
              <a:ext uri="{FF2B5EF4-FFF2-40B4-BE49-F238E27FC236}">
                <a16:creationId xmlns:a16="http://schemas.microsoft.com/office/drawing/2014/main" id="{1754A87C-ABEB-142B-5435-5BEA25013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>
            <a:extLst>
              <a:ext uri="{FF2B5EF4-FFF2-40B4-BE49-F238E27FC236}">
                <a16:creationId xmlns:a16="http://schemas.microsoft.com/office/drawing/2014/main" id="{1D7D4CC4-54F8-4DCC-38CD-4E27ACD44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D50D5-3A19-4101-BD8C-BCBF680C369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88500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180E5C4E-1F55-C858-EAD1-6B8FA95E9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bg-BG"/>
              <a:t>Редакт. стил загл. образец</a:t>
            </a:r>
          </a:p>
        </p:txBody>
      </p:sp>
      <p:sp>
        <p:nvSpPr>
          <p:cNvPr id="3" name="Контейнер за картина 2">
            <a:extLst>
              <a:ext uri="{FF2B5EF4-FFF2-40B4-BE49-F238E27FC236}">
                <a16:creationId xmlns:a16="http://schemas.microsoft.com/office/drawing/2014/main" id="{952A24C0-4850-EA5C-A8EB-4EAFC2F95E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>
            <a:extLst>
              <a:ext uri="{FF2B5EF4-FFF2-40B4-BE49-F238E27FC236}">
                <a16:creationId xmlns:a16="http://schemas.microsoft.com/office/drawing/2014/main" id="{A301F4C5-F7F4-B139-A027-C48074B627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5" name="Контейнер за дата 4">
            <a:extLst>
              <a:ext uri="{FF2B5EF4-FFF2-40B4-BE49-F238E27FC236}">
                <a16:creationId xmlns:a16="http://schemas.microsoft.com/office/drawing/2014/main" id="{FD83F5FF-E8DD-FF3E-7A01-8B93FFEBF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51D84-9874-4E1F-B8ED-F6A430D5A594}" type="datetimeFigureOut">
              <a:rPr lang="bg-BG" smtClean="0"/>
              <a:t>17.7.2022 г.</a:t>
            </a:fld>
            <a:endParaRPr lang="bg-BG"/>
          </a:p>
        </p:txBody>
      </p:sp>
      <p:sp>
        <p:nvSpPr>
          <p:cNvPr id="6" name="Контейнер за долния колонтитул 5">
            <a:extLst>
              <a:ext uri="{FF2B5EF4-FFF2-40B4-BE49-F238E27FC236}">
                <a16:creationId xmlns:a16="http://schemas.microsoft.com/office/drawing/2014/main" id="{633447DD-8B2F-B480-17F5-3954A23BF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>
            <a:extLst>
              <a:ext uri="{FF2B5EF4-FFF2-40B4-BE49-F238E27FC236}">
                <a16:creationId xmlns:a16="http://schemas.microsoft.com/office/drawing/2014/main" id="{B6FAAF32-E604-FF79-F595-8A94A7B99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D50D5-3A19-4101-BD8C-BCBF680C369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11488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>
            <a:extLst>
              <a:ext uri="{FF2B5EF4-FFF2-40B4-BE49-F238E27FC236}">
                <a16:creationId xmlns:a16="http://schemas.microsoft.com/office/drawing/2014/main" id="{09F26241-D351-67E4-A5A9-C73346B88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/>
              <a:t>Редакт. стил загл. образец</a:t>
            </a:r>
          </a:p>
        </p:txBody>
      </p:sp>
      <p:sp>
        <p:nvSpPr>
          <p:cNvPr id="3" name="Текстов контейнер 2">
            <a:extLst>
              <a:ext uri="{FF2B5EF4-FFF2-40B4-BE49-F238E27FC236}">
                <a16:creationId xmlns:a16="http://schemas.microsoft.com/office/drawing/2014/main" id="{A50B572B-0508-B217-7C35-F678C7B92B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F1B59EE3-ABB8-9EDC-5276-0F5C9BC331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51D84-9874-4E1F-B8ED-F6A430D5A594}" type="datetimeFigureOut">
              <a:rPr lang="bg-BG" smtClean="0"/>
              <a:t>17.7.2022 г.</a:t>
            </a:fld>
            <a:endParaRPr lang="bg-BG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3F14383D-468C-922F-BE4E-2CDA59E23E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3BED35A2-8EB3-BEEB-C961-32B4B0871A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D50D5-3A19-4101-BD8C-BCBF680C369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14338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 поле 1"/>
          <p:cNvSpPr txBox="1"/>
          <p:nvPr/>
        </p:nvSpPr>
        <p:spPr>
          <a:xfrm>
            <a:off x="1919536" y="1268760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4000" dirty="0"/>
              <a:t>КНУТ – МОРИС - ПРАТ</a:t>
            </a:r>
          </a:p>
        </p:txBody>
      </p:sp>
      <p:sp>
        <p:nvSpPr>
          <p:cNvPr id="3" name="Текстово поле 2"/>
          <p:cNvSpPr txBox="1"/>
          <p:nvPr/>
        </p:nvSpPr>
        <p:spPr>
          <a:xfrm>
            <a:off x="1919001" y="2708920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4000" dirty="0"/>
              <a:t>Търсене на шаблон в низ</a:t>
            </a:r>
          </a:p>
        </p:txBody>
      </p:sp>
    </p:spTree>
    <p:extLst>
      <p:ext uri="{BB962C8B-B14F-4D97-AF65-F5344CB8AC3E}">
        <p14:creationId xmlns:p14="http://schemas.microsoft.com/office/powerpoint/2010/main" val="86056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 поле 1"/>
          <p:cNvSpPr txBox="1"/>
          <p:nvPr/>
        </p:nvSpPr>
        <p:spPr>
          <a:xfrm>
            <a:off x="1847528" y="1052736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800" b="1" dirty="0">
                <a:solidFill>
                  <a:schemeClr val="tx2"/>
                </a:solidFill>
              </a:rPr>
              <a:t>Префикс</a:t>
            </a:r>
            <a:r>
              <a:rPr lang="bg-BG" sz="2800" dirty="0"/>
              <a:t> – произволен </a:t>
            </a:r>
            <a:r>
              <a:rPr lang="bg-BG" sz="2800" dirty="0" err="1"/>
              <a:t>подстринг</a:t>
            </a:r>
            <a:r>
              <a:rPr lang="bg-BG" sz="2800" dirty="0"/>
              <a:t> от </a:t>
            </a:r>
            <a:r>
              <a:rPr lang="en-US" sz="2800" dirty="0"/>
              <a:t>S</a:t>
            </a:r>
            <a:r>
              <a:rPr lang="en-US" sz="2800" baseline="-25000" dirty="0"/>
              <a:t>1</a:t>
            </a:r>
            <a:r>
              <a:rPr lang="en-US" sz="2800" dirty="0"/>
              <a:t> </a:t>
            </a:r>
            <a:r>
              <a:rPr lang="bg-BG" sz="2800" dirty="0"/>
              <a:t>до </a:t>
            </a:r>
            <a:r>
              <a:rPr lang="en-US" sz="2800" dirty="0"/>
              <a:t>S</a:t>
            </a:r>
            <a:r>
              <a:rPr lang="en-US" sz="2800" baseline="-25000" dirty="0"/>
              <a:t>N-1</a:t>
            </a:r>
            <a:endParaRPr lang="bg-BG" sz="2800" dirty="0"/>
          </a:p>
        </p:txBody>
      </p:sp>
      <p:sp>
        <p:nvSpPr>
          <p:cNvPr id="3" name="Текстово поле 2"/>
          <p:cNvSpPr txBox="1"/>
          <p:nvPr/>
        </p:nvSpPr>
        <p:spPr>
          <a:xfrm>
            <a:off x="1919536" y="2331413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800" b="1" dirty="0">
                <a:solidFill>
                  <a:schemeClr val="tx2"/>
                </a:solidFill>
              </a:rPr>
              <a:t>Суфикс</a:t>
            </a:r>
            <a:r>
              <a:rPr lang="bg-BG" sz="2800" dirty="0"/>
              <a:t>– произволен </a:t>
            </a:r>
            <a:r>
              <a:rPr lang="bg-BG" sz="2800" dirty="0" err="1"/>
              <a:t>подстринг</a:t>
            </a:r>
            <a:r>
              <a:rPr lang="bg-BG" sz="2800" dirty="0"/>
              <a:t> от </a:t>
            </a:r>
            <a:r>
              <a:rPr lang="en-US" sz="2800" dirty="0"/>
              <a:t>S</a:t>
            </a:r>
            <a:r>
              <a:rPr lang="bg-BG" sz="2800" baseline="-25000" dirty="0"/>
              <a:t>2</a:t>
            </a:r>
            <a:r>
              <a:rPr lang="en-US" sz="2800" dirty="0"/>
              <a:t> </a:t>
            </a:r>
            <a:r>
              <a:rPr lang="bg-BG" sz="2800" dirty="0"/>
              <a:t>до </a:t>
            </a:r>
            <a:r>
              <a:rPr lang="en-US" sz="2800" dirty="0"/>
              <a:t>S</a:t>
            </a:r>
            <a:r>
              <a:rPr lang="en-US" sz="2800" baseline="-25000" dirty="0"/>
              <a:t>N</a:t>
            </a:r>
            <a:r>
              <a:rPr lang="en-US" sz="2800" dirty="0"/>
              <a:t>.</a:t>
            </a:r>
            <a:endParaRPr lang="bg-BG" sz="2800" dirty="0"/>
          </a:p>
        </p:txBody>
      </p:sp>
      <p:sp>
        <p:nvSpPr>
          <p:cNvPr id="4" name="Текстово поле 3"/>
          <p:cNvSpPr txBox="1"/>
          <p:nvPr/>
        </p:nvSpPr>
        <p:spPr>
          <a:xfrm>
            <a:off x="4655840" y="260649"/>
            <a:ext cx="28440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/>
              <a:t>abaababaabaab</a:t>
            </a:r>
            <a:endParaRPr lang="bg-BG" sz="3200" dirty="0"/>
          </a:p>
        </p:txBody>
      </p:sp>
      <p:sp>
        <p:nvSpPr>
          <p:cNvPr id="5" name="Текстово поле 4"/>
          <p:cNvSpPr txBox="1"/>
          <p:nvPr/>
        </p:nvSpPr>
        <p:spPr>
          <a:xfrm>
            <a:off x="1775520" y="1646921"/>
            <a:ext cx="28440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rgbClr val="FF0000"/>
                </a:solidFill>
              </a:rPr>
              <a:t>a</a:t>
            </a:r>
            <a:r>
              <a:rPr lang="en-US" sz="3200" dirty="0" err="1"/>
              <a:t>baababaabaab</a:t>
            </a:r>
            <a:endParaRPr lang="bg-BG" sz="3200" dirty="0"/>
          </a:p>
        </p:txBody>
      </p:sp>
      <p:sp>
        <p:nvSpPr>
          <p:cNvPr id="6" name="Текстово поле 5"/>
          <p:cNvSpPr txBox="1"/>
          <p:nvPr/>
        </p:nvSpPr>
        <p:spPr>
          <a:xfrm>
            <a:off x="4692112" y="1611334"/>
            <a:ext cx="28440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rgbClr val="FF0000"/>
                </a:solidFill>
              </a:rPr>
              <a:t>abaab</a:t>
            </a:r>
            <a:r>
              <a:rPr lang="en-US" sz="3200" dirty="0" err="1"/>
              <a:t>abaabaab</a:t>
            </a:r>
            <a:endParaRPr lang="bg-BG" sz="3200" dirty="0"/>
          </a:p>
        </p:txBody>
      </p:sp>
      <p:sp>
        <p:nvSpPr>
          <p:cNvPr id="7" name="Текстово поле 6"/>
          <p:cNvSpPr txBox="1"/>
          <p:nvPr/>
        </p:nvSpPr>
        <p:spPr>
          <a:xfrm>
            <a:off x="7500424" y="1602623"/>
            <a:ext cx="28440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rgbClr val="FF0000"/>
                </a:solidFill>
              </a:rPr>
              <a:t>abaababaabaa</a:t>
            </a:r>
            <a:r>
              <a:rPr lang="en-US" sz="3200" dirty="0" err="1"/>
              <a:t>b</a:t>
            </a:r>
            <a:endParaRPr lang="bg-BG" sz="3200" dirty="0"/>
          </a:p>
        </p:txBody>
      </p:sp>
      <p:sp>
        <p:nvSpPr>
          <p:cNvPr id="9" name="Текстово поле 8"/>
          <p:cNvSpPr txBox="1"/>
          <p:nvPr/>
        </p:nvSpPr>
        <p:spPr>
          <a:xfrm>
            <a:off x="1896407" y="2791337"/>
            <a:ext cx="28440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/>
              <a:t>abaababaabaa</a:t>
            </a:r>
            <a:r>
              <a:rPr lang="en-US" sz="3200" dirty="0" err="1">
                <a:solidFill>
                  <a:srgbClr val="FF0000"/>
                </a:solidFill>
              </a:rPr>
              <a:t>b</a:t>
            </a:r>
            <a:endParaRPr lang="bg-BG" sz="3200" dirty="0">
              <a:solidFill>
                <a:srgbClr val="FF0000"/>
              </a:solidFill>
            </a:endParaRPr>
          </a:p>
        </p:txBody>
      </p:sp>
      <p:sp>
        <p:nvSpPr>
          <p:cNvPr id="10" name="Текстово поле 9"/>
          <p:cNvSpPr txBox="1"/>
          <p:nvPr/>
        </p:nvSpPr>
        <p:spPr>
          <a:xfrm>
            <a:off x="4812999" y="2791337"/>
            <a:ext cx="28440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/>
              <a:t>abaab</a:t>
            </a:r>
            <a:r>
              <a:rPr lang="en-US" sz="3200" dirty="0" err="1">
                <a:solidFill>
                  <a:srgbClr val="FF0000"/>
                </a:solidFill>
              </a:rPr>
              <a:t>abaabaab</a:t>
            </a:r>
            <a:endParaRPr lang="bg-BG" sz="3200" dirty="0">
              <a:solidFill>
                <a:srgbClr val="FF0000"/>
              </a:solidFill>
            </a:endParaRPr>
          </a:p>
        </p:txBody>
      </p:sp>
      <p:sp>
        <p:nvSpPr>
          <p:cNvPr id="11" name="Текстово поле 10"/>
          <p:cNvSpPr txBox="1"/>
          <p:nvPr/>
        </p:nvSpPr>
        <p:spPr>
          <a:xfrm>
            <a:off x="7621311" y="2780929"/>
            <a:ext cx="28440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/>
              <a:t>a</a:t>
            </a:r>
            <a:r>
              <a:rPr lang="en-US" sz="3200" dirty="0" err="1">
                <a:solidFill>
                  <a:srgbClr val="FF0000"/>
                </a:solidFill>
              </a:rPr>
              <a:t>baababaabaab</a:t>
            </a:r>
            <a:endParaRPr lang="bg-BG" sz="3200" dirty="0">
              <a:solidFill>
                <a:srgbClr val="FF0000"/>
              </a:solidFill>
            </a:endParaRPr>
          </a:p>
        </p:txBody>
      </p:sp>
      <p:sp>
        <p:nvSpPr>
          <p:cNvPr id="12" name="Текстово поле 11"/>
          <p:cNvSpPr txBox="1"/>
          <p:nvPr/>
        </p:nvSpPr>
        <p:spPr>
          <a:xfrm>
            <a:off x="1919536" y="3502705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800" b="1" dirty="0">
                <a:solidFill>
                  <a:schemeClr val="tx2"/>
                </a:solidFill>
              </a:rPr>
              <a:t>Граница</a:t>
            </a:r>
            <a:r>
              <a:rPr lang="bg-BG" sz="2800" dirty="0"/>
              <a:t>– префикс, който е равен на суфикс</a:t>
            </a:r>
            <a:r>
              <a:rPr lang="en-US" sz="2800" dirty="0"/>
              <a:t>.</a:t>
            </a:r>
            <a:endParaRPr lang="bg-BG" sz="2800" dirty="0"/>
          </a:p>
        </p:txBody>
      </p:sp>
      <p:sp>
        <p:nvSpPr>
          <p:cNvPr id="13" name="Текстово поле 12"/>
          <p:cNvSpPr txBox="1"/>
          <p:nvPr/>
        </p:nvSpPr>
        <p:spPr>
          <a:xfrm>
            <a:off x="2038579" y="4025926"/>
            <a:ext cx="28440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rgbClr val="FF0000"/>
                </a:solidFill>
              </a:rPr>
              <a:t>ab</a:t>
            </a:r>
            <a:r>
              <a:rPr lang="en-US" sz="3200" dirty="0" err="1"/>
              <a:t>aababaaba</a:t>
            </a:r>
            <a:r>
              <a:rPr lang="en-US" sz="3200" dirty="0" err="1">
                <a:solidFill>
                  <a:srgbClr val="FF0000"/>
                </a:solidFill>
              </a:rPr>
              <a:t>ab</a:t>
            </a:r>
            <a:endParaRPr lang="bg-BG" sz="3200" dirty="0">
              <a:solidFill>
                <a:srgbClr val="FF0000"/>
              </a:solidFill>
            </a:endParaRPr>
          </a:p>
        </p:txBody>
      </p:sp>
      <p:sp>
        <p:nvSpPr>
          <p:cNvPr id="14" name="Текстово поле 13"/>
          <p:cNvSpPr txBox="1"/>
          <p:nvPr/>
        </p:nvSpPr>
        <p:spPr>
          <a:xfrm>
            <a:off x="5735960" y="4779686"/>
            <a:ext cx="28440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rgbClr val="FF0000"/>
                </a:solidFill>
              </a:rPr>
              <a:t>abaab</a:t>
            </a:r>
            <a:r>
              <a:rPr lang="en-US" sz="3200" dirty="0" err="1"/>
              <a:t>aba</a:t>
            </a:r>
            <a:r>
              <a:rPr lang="en-US" sz="3200" dirty="0" err="1">
                <a:solidFill>
                  <a:srgbClr val="FF0000"/>
                </a:solidFill>
              </a:rPr>
              <a:t>abaab</a:t>
            </a:r>
            <a:endParaRPr lang="bg-BG" sz="3200" dirty="0">
              <a:solidFill>
                <a:srgbClr val="FF0000"/>
              </a:solidFill>
            </a:endParaRPr>
          </a:p>
        </p:txBody>
      </p:sp>
      <p:sp>
        <p:nvSpPr>
          <p:cNvPr id="15" name="Текстово поле 14"/>
          <p:cNvSpPr txBox="1"/>
          <p:nvPr/>
        </p:nvSpPr>
        <p:spPr>
          <a:xfrm>
            <a:off x="2038580" y="4779685"/>
            <a:ext cx="26237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2800" dirty="0"/>
              <a:t>Друга граница ?</a:t>
            </a:r>
          </a:p>
        </p:txBody>
      </p:sp>
      <p:sp>
        <p:nvSpPr>
          <p:cNvPr id="16" name="Текстово поле 15"/>
          <p:cNvSpPr txBox="1"/>
          <p:nvPr/>
        </p:nvSpPr>
        <p:spPr>
          <a:xfrm>
            <a:off x="2023656" y="5364460"/>
            <a:ext cx="52702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2800" dirty="0"/>
              <a:t>Колко са границите на </a:t>
            </a:r>
            <a:r>
              <a:rPr lang="en-US" sz="2800" b="1" dirty="0" err="1"/>
              <a:t>abaabaab</a:t>
            </a:r>
            <a:r>
              <a:rPr lang="bg-BG" sz="2800" dirty="0"/>
              <a:t>?</a:t>
            </a:r>
          </a:p>
        </p:txBody>
      </p:sp>
      <p:sp>
        <p:nvSpPr>
          <p:cNvPr id="18" name="Текстово поле 17"/>
          <p:cNvSpPr txBox="1"/>
          <p:nvPr/>
        </p:nvSpPr>
        <p:spPr>
          <a:xfrm>
            <a:off x="1991544" y="5859806"/>
            <a:ext cx="18533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rgbClr val="FF0000"/>
                </a:solidFill>
              </a:rPr>
              <a:t>ab</a:t>
            </a:r>
            <a:r>
              <a:rPr lang="en-US" sz="3200" dirty="0" err="1"/>
              <a:t>aaba</a:t>
            </a:r>
            <a:r>
              <a:rPr lang="en-US" sz="3200" dirty="0" err="1">
                <a:solidFill>
                  <a:srgbClr val="FF0000"/>
                </a:solidFill>
              </a:rPr>
              <a:t>ab</a:t>
            </a:r>
            <a:endParaRPr lang="bg-BG" sz="3200" dirty="0">
              <a:solidFill>
                <a:srgbClr val="FF0000"/>
              </a:solidFill>
            </a:endParaRPr>
          </a:p>
        </p:txBody>
      </p:sp>
      <p:sp>
        <p:nvSpPr>
          <p:cNvPr id="19" name="Текстово поле 18"/>
          <p:cNvSpPr txBox="1"/>
          <p:nvPr/>
        </p:nvSpPr>
        <p:spPr>
          <a:xfrm>
            <a:off x="7771000" y="5837240"/>
            <a:ext cx="18533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rgbClr val="FF0000"/>
                </a:solidFill>
              </a:rPr>
              <a:t>aba</a:t>
            </a:r>
            <a:r>
              <a:rPr lang="en-US" sz="3200" dirty="0" err="1"/>
              <a:t>ab</a:t>
            </a:r>
            <a:r>
              <a:rPr lang="en-US" sz="3200" dirty="0" err="1">
                <a:solidFill>
                  <a:schemeClr val="tx2"/>
                </a:solidFill>
              </a:rPr>
              <a:t>aab</a:t>
            </a:r>
            <a:endParaRPr lang="bg-BG" sz="3200" dirty="0">
              <a:solidFill>
                <a:schemeClr val="tx2"/>
              </a:solidFill>
            </a:endParaRPr>
          </a:p>
        </p:txBody>
      </p:sp>
      <p:sp>
        <p:nvSpPr>
          <p:cNvPr id="21" name="Дясна фигурна скоба 20"/>
          <p:cNvSpPr/>
          <p:nvPr/>
        </p:nvSpPr>
        <p:spPr>
          <a:xfrm rot="5400000">
            <a:off x="8011124" y="5925182"/>
            <a:ext cx="581057" cy="1061304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2" name="Дясна фигурна скоба 21"/>
          <p:cNvSpPr/>
          <p:nvPr/>
        </p:nvSpPr>
        <p:spPr>
          <a:xfrm rot="16200000">
            <a:off x="8717349" y="5243933"/>
            <a:ext cx="581057" cy="1061304"/>
          </a:xfrm>
          <a:prstGeom prst="rightBrac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80771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8" grpId="0"/>
      <p:bldP spid="19" grpId="0"/>
      <p:bldP spid="21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 поле 1">
            <a:extLst>
              <a:ext uri="{FF2B5EF4-FFF2-40B4-BE49-F238E27FC236}">
                <a16:creationId xmlns:a16="http://schemas.microsoft.com/office/drawing/2014/main" id="{DDFC6BF5-2504-B0AE-C0B1-77E7C69C98E6}"/>
              </a:ext>
            </a:extLst>
          </p:cNvPr>
          <p:cNvSpPr txBox="1"/>
          <p:nvPr/>
        </p:nvSpPr>
        <p:spPr>
          <a:xfrm>
            <a:off x="1214651" y="1569496"/>
            <a:ext cx="8134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=  1 2 3 4 5 6 7 8 9 0 1 	</a:t>
            </a:r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S=  a b c a b d a b c a b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br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= 0 0 0 1 2 0 1 2 3 4 5 </a:t>
            </a:r>
            <a:endParaRPr lang="bg-BG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Текстово поле 3">
            <a:extLst>
              <a:ext uri="{FF2B5EF4-FFF2-40B4-BE49-F238E27FC236}">
                <a16:creationId xmlns:a16="http://schemas.microsoft.com/office/drawing/2014/main" id="{2A1E7145-D527-1F0A-C275-244F89084A44}"/>
              </a:ext>
            </a:extLst>
          </p:cNvPr>
          <p:cNvSpPr txBox="1"/>
          <p:nvPr/>
        </p:nvSpPr>
        <p:spPr>
          <a:xfrm>
            <a:off x="1214651" y="2934271"/>
            <a:ext cx="891198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i</a:t>
            </a:r>
            <a:r>
              <a:rPr lang="bg-BG" dirty="0"/>
              <a:t>=10, търсим за следващото </a:t>
            </a:r>
            <a:r>
              <a:rPr lang="en-US" dirty="0"/>
              <a:t>i+1=11.</a:t>
            </a:r>
          </a:p>
          <a:p>
            <a:r>
              <a:rPr lang="bg-BG" dirty="0"/>
              <a:t>Виждаме колко е предишното </a:t>
            </a:r>
            <a:r>
              <a:rPr lang="en-US" dirty="0" err="1"/>
              <a:t>br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]=</a:t>
            </a:r>
            <a:r>
              <a:rPr lang="en-US" dirty="0" err="1"/>
              <a:t>br</a:t>
            </a:r>
            <a:r>
              <a:rPr lang="en-US" dirty="0"/>
              <a:t>[1</a:t>
            </a:r>
            <a:r>
              <a:rPr lang="bg-BG" dirty="0"/>
              <a:t>0</a:t>
            </a:r>
            <a:r>
              <a:rPr lang="en-US" dirty="0"/>
              <a:t>]=4.</a:t>
            </a:r>
          </a:p>
          <a:p>
            <a:r>
              <a:rPr lang="bg-BG" dirty="0">
                <a:solidFill>
                  <a:srgbClr val="FF0000"/>
                </a:solidFill>
              </a:rPr>
              <a:t>Питаме дали  </a:t>
            </a:r>
            <a:r>
              <a:rPr lang="en-US" dirty="0">
                <a:solidFill>
                  <a:srgbClr val="FF0000"/>
                </a:solidFill>
              </a:rPr>
              <a:t>S[i+1] = S[</a:t>
            </a:r>
            <a:r>
              <a:rPr lang="en-US" dirty="0" err="1">
                <a:solidFill>
                  <a:srgbClr val="FF0000"/>
                </a:solidFill>
              </a:rPr>
              <a:t>br</a:t>
            </a:r>
            <a:r>
              <a:rPr lang="en-US" dirty="0">
                <a:solidFill>
                  <a:srgbClr val="FF0000"/>
                </a:solidFill>
              </a:rPr>
              <a:t>[</a:t>
            </a:r>
            <a:r>
              <a:rPr lang="en-US" dirty="0" err="1">
                <a:solidFill>
                  <a:srgbClr val="FF0000"/>
                </a:solidFill>
              </a:rPr>
              <a:t>i</a:t>
            </a:r>
            <a:r>
              <a:rPr lang="en-US" dirty="0">
                <a:solidFill>
                  <a:srgbClr val="FF0000"/>
                </a:solidFill>
              </a:rPr>
              <a:t>] +1]?</a:t>
            </a:r>
            <a:endParaRPr lang="bg-BG" dirty="0">
              <a:solidFill>
                <a:srgbClr val="FF0000"/>
              </a:solidFill>
            </a:endParaRPr>
          </a:p>
          <a:p>
            <a:r>
              <a:rPr lang="en-US" dirty="0" smtClean="0"/>
              <a:t>S[i+1</a:t>
            </a:r>
            <a:r>
              <a:rPr lang="en-US" dirty="0"/>
              <a:t>]=S[11</a:t>
            </a:r>
            <a:r>
              <a:rPr lang="en-US" dirty="0" smtClean="0"/>
              <a:t>]=b, S[</a:t>
            </a:r>
            <a:r>
              <a:rPr lang="en-US" dirty="0" err="1" smtClean="0"/>
              <a:t>br</a:t>
            </a:r>
            <a:r>
              <a:rPr lang="en-US" dirty="0" smtClean="0"/>
              <a:t>[</a:t>
            </a:r>
            <a:r>
              <a:rPr lang="en-US" dirty="0" err="1" smtClean="0"/>
              <a:t>i</a:t>
            </a:r>
            <a:r>
              <a:rPr lang="en-US" dirty="0"/>
              <a:t>]+1]=S[</a:t>
            </a:r>
            <a:r>
              <a:rPr lang="en-US" dirty="0" err="1"/>
              <a:t>br</a:t>
            </a:r>
            <a:r>
              <a:rPr lang="en-US" dirty="0"/>
              <a:t>[10]+1]=S[4+1]=S[5</a:t>
            </a:r>
            <a:r>
              <a:rPr lang="en-US" dirty="0" smtClean="0"/>
              <a:t>]=b</a:t>
            </a:r>
            <a:endParaRPr lang="en-US" dirty="0"/>
          </a:p>
          <a:p>
            <a:r>
              <a:rPr lang="bg-BG" dirty="0"/>
              <a:t>Получава се:</a:t>
            </a:r>
            <a:r>
              <a:rPr lang="en-US" dirty="0"/>
              <a:t> S[11]=b</a:t>
            </a:r>
            <a:r>
              <a:rPr lang="bg-BG" dirty="0"/>
              <a:t> и</a:t>
            </a:r>
            <a:r>
              <a:rPr lang="en-US" dirty="0"/>
              <a:t> S[</a:t>
            </a:r>
            <a:r>
              <a:rPr lang="bg-BG" dirty="0"/>
              <a:t>5</a:t>
            </a:r>
            <a:r>
              <a:rPr lang="en-US" dirty="0"/>
              <a:t>]=b</a:t>
            </a:r>
            <a:r>
              <a:rPr lang="bg-BG" dirty="0"/>
              <a:t>.</a:t>
            </a:r>
            <a:endParaRPr lang="en-US" dirty="0"/>
          </a:p>
          <a:p>
            <a:r>
              <a:rPr lang="bg-BG" dirty="0"/>
              <a:t>След като е изпълнено </a:t>
            </a:r>
            <a:r>
              <a:rPr lang="en-US" dirty="0"/>
              <a:t>b=b </a:t>
            </a:r>
            <a:r>
              <a:rPr lang="bg-BG" dirty="0"/>
              <a:t>се получава:</a:t>
            </a:r>
          </a:p>
          <a:p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=  1 2 3 4 5 6 7 8 9 0 1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S=  </a:t>
            </a: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 b c a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d a b c a </a:t>
            </a:r>
            <a:r>
              <a:rPr lang="en-US" sz="1800" b="1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</a:p>
          <a:p>
            <a:r>
              <a:rPr lang="bg-BG" dirty="0">
                <a:latin typeface="Courier New" panose="02070309020205020404" pitchFamily="49" charset="0"/>
                <a:cs typeface="Courier New" panose="02070309020205020404" pitchFamily="49" charset="0"/>
              </a:rPr>
              <a:t>Ясно е, че за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br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[11] </a:t>
            </a:r>
            <a:r>
              <a:rPr lang="bg-BG" dirty="0">
                <a:latin typeface="Courier New" panose="02070309020205020404" pitchFamily="49" charset="0"/>
                <a:cs typeface="Courier New" panose="02070309020205020404" pitchFamily="49" charset="0"/>
              </a:rPr>
              <a:t>отговорът ще е с 1 по-голямо от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br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[10].</a:t>
            </a:r>
          </a:p>
          <a:p>
            <a:r>
              <a:rPr lang="bg-BG" dirty="0">
                <a:latin typeface="Courier New" panose="02070309020205020404" pitchFamily="49" charset="0"/>
                <a:cs typeface="Courier New" panose="02070309020205020404" pitchFamily="49" charset="0"/>
              </a:rPr>
              <a:t>След като за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] </a:t>
            </a:r>
            <a:r>
              <a:rPr lang="bg-BG" dirty="0">
                <a:latin typeface="Courier New" panose="02070309020205020404" pitchFamily="49" charset="0"/>
                <a:cs typeface="Courier New" panose="02070309020205020404" pitchFamily="49" charset="0"/>
              </a:rPr>
              <a:t>получаваме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br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=X</a:t>
            </a:r>
            <a:r>
              <a:rPr lang="bg-BG" dirty="0">
                <a:latin typeface="Courier New" panose="02070309020205020404" pitchFamily="49" charset="0"/>
                <a:cs typeface="Courier New" panose="02070309020205020404" pitchFamily="49" charset="0"/>
              </a:rPr>
              <a:t>, то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bg-BG" dirty="0">
                <a:latin typeface="Courier New" panose="02070309020205020404" pitchFamily="49" charset="0"/>
                <a:cs typeface="Courier New" panose="02070309020205020404" pitchFamily="49" charset="0"/>
              </a:rPr>
              <a:t>за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bg-BG" dirty="0">
                <a:latin typeface="Courier New" panose="02070309020205020404" pitchFamily="49" charset="0"/>
                <a:cs typeface="Courier New" panose="02070309020205020404" pitchFamily="49" charset="0"/>
              </a:rPr>
              <a:t>+1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] </a:t>
            </a:r>
            <a:r>
              <a:rPr lang="bg-BG" dirty="0">
                <a:latin typeface="Courier New" panose="02070309020205020404" pitchFamily="49" charset="0"/>
                <a:cs typeface="Courier New" panose="02070309020205020404" pitchFamily="49" charset="0"/>
              </a:rPr>
              <a:t>ще имаме с 1 повече от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br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], </a:t>
            </a:r>
            <a:r>
              <a:rPr lang="bg-BG" dirty="0">
                <a:latin typeface="Courier New" panose="02070309020205020404" pitchFamily="49" charset="0"/>
                <a:cs typeface="Courier New" panose="02070309020205020404" pitchFamily="49" charset="0"/>
              </a:rPr>
              <a:t>т.е.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X+1, </a:t>
            </a:r>
            <a:r>
              <a:rPr lang="bg-B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ако е изпълнено горното условие.</a:t>
            </a:r>
            <a:endParaRPr lang="bg-BG" dirty="0"/>
          </a:p>
          <a:p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=  1 2 3 4 5 6 7 8 9 0 1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S=  </a:t>
            </a:r>
            <a:r>
              <a:rPr lang="en-US" sz="1800" b="1" u="sng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 b c a</a:t>
            </a:r>
            <a:r>
              <a:rPr lang="en-US" sz="18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u="sng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d a b c a </a:t>
            </a:r>
            <a:r>
              <a:rPr lang="en-US" sz="1800" b="1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endParaRPr lang="bg-BG" dirty="0"/>
          </a:p>
        </p:txBody>
      </p:sp>
      <p:sp>
        <p:nvSpPr>
          <p:cNvPr id="6" name="Текстово поле 5">
            <a:extLst>
              <a:ext uri="{FF2B5EF4-FFF2-40B4-BE49-F238E27FC236}">
                <a16:creationId xmlns:a16="http://schemas.microsoft.com/office/drawing/2014/main" id="{8B019B2B-30E3-F706-BA73-6B8E40CD56AC}"/>
              </a:ext>
            </a:extLst>
          </p:cNvPr>
          <p:cNvSpPr txBox="1"/>
          <p:nvPr/>
        </p:nvSpPr>
        <p:spPr>
          <a:xfrm>
            <a:off x="1214651" y="750627"/>
            <a:ext cx="5281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/>
              <a:t>Кога </a:t>
            </a:r>
            <a:r>
              <a:rPr lang="en-US" dirty="0"/>
              <a:t>a[i+1] </a:t>
            </a:r>
            <a:r>
              <a:rPr lang="bg-BG" dirty="0"/>
              <a:t>=</a:t>
            </a:r>
            <a:r>
              <a:rPr lang="en-US" dirty="0"/>
              <a:t> a[</a:t>
            </a:r>
            <a:r>
              <a:rPr lang="en-US" dirty="0" err="1"/>
              <a:t>i</a:t>
            </a:r>
            <a:r>
              <a:rPr lang="en-US" dirty="0"/>
              <a:t>]</a:t>
            </a:r>
            <a:r>
              <a:rPr lang="bg-BG" dirty="0"/>
              <a:t>+1</a:t>
            </a:r>
            <a:r>
              <a:rPr lang="en-US" dirty="0"/>
              <a:t>?</a:t>
            </a:r>
          </a:p>
          <a:p>
            <a:r>
              <a:rPr lang="bg-BG" dirty="0"/>
              <a:t>Нека е даден следния стринг:</a:t>
            </a:r>
          </a:p>
        </p:txBody>
      </p:sp>
    </p:spTree>
    <p:extLst>
      <p:ext uri="{BB962C8B-B14F-4D97-AF65-F5344CB8AC3E}">
        <p14:creationId xmlns:p14="http://schemas.microsoft.com/office/powerpoint/2010/main" val="70873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 поле 1">
            <a:extLst>
              <a:ext uri="{FF2B5EF4-FFF2-40B4-BE49-F238E27FC236}">
                <a16:creationId xmlns:a16="http://schemas.microsoft.com/office/drawing/2014/main" id="{6CC21956-974B-D707-AE89-93C76B660286}"/>
              </a:ext>
            </a:extLst>
          </p:cNvPr>
          <p:cNvSpPr txBox="1"/>
          <p:nvPr/>
        </p:nvSpPr>
        <p:spPr>
          <a:xfrm>
            <a:off x="1214651" y="750627"/>
            <a:ext cx="9321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/>
              <a:t>Какво става при  </a:t>
            </a:r>
            <a:r>
              <a:rPr lang="en-US" dirty="0"/>
              <a:t>S[i+1] ≠</a:t>
            </a:r>
            <a:r>
              <a:rPr lang="bg-BG" dirty="0"/>
              <a:t> </a:t>
            </a:r>
            <a:r>
              <a:rPr lang="en-US" dirty="0"/>
              <a:t>S[</a:t>
            </a:r>
            <a:r>
              <a:rPr lang="en-US" dirty="0" err="1"/>
              <a:t>i</a:t>
            </a:r>
            <a:r>
              <a:rPr lang="en-US" dirty="0"/>
              <a:t>] +1?</a:t>
            </a:r>
            <a:endParaRPr lang="bg-BG" dirty="0"/>
          </a:p>
          <a:p>
            <a:r>
              <a:rPr lang="bg-BG" dirty="0"/>
              <a:t>Нека е даден следния стринг:</a:t>
            </a:r>
          </a:p>
        </p:txBody>
      </p:sp>
      <p:sp>
        <p:nvSpPr>
          <p:cNvPr id="3" name="Текстово поле 2">
            <a:extLst>
              <a:ext uri="{FF2B5EF4-FFF2-40B4-BE49-F238E27FC236}">
                <a16:creationId xmlns:a16="http://schemas.microsoft.com/office/drawing/2014/main" id="{F001F9F2-A792-05DD-A386-FE47EE2243D4}"/>
              </a:ext>
            </a:extLst>
          </p:cNvPr>
          <p:cNvSpPr txBox="1"/>
          <p:nvPr/>
        </p:nvSpPr>
        <p:spPr>
          <a:xfrm>
            <a:off x="1337481" y="1528549"/>
            <a:ext cx="93214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  1 2 3 4 5 6 7 8 9 0 1 2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S=  a b a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b a b a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b a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 0 0 1 1 2 3 2 3 4 5 6 4 </a:t>
            </a:r>
            <a:endParaRPr lang="bg-BG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Текстово поле 3">
            <a:extLst>
              <a:ext uri="{FF2B5EF4-FFF2-40B4-BE49-F238E27FC236}">
                <a16:creationId xmlns:a16="http://schemas.microsoft.com/office/drawing/2014/main" id="{079A758F-9F73-64B6-CFAB-699C913657BE}"/>
              </a:ext>
            </a:extLst>
          </p:cNvPr>
          <p:cNvSpPr txBox="1"/>
          <p:nvPr/>
        </p:nvSpPr>
        <p:spPr>
          <a:xfrm>
            <a:off x="1337481" y="2586758"/>
            <a:ext cx="891198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i</a:t>
            </a:r>
            <a:r>
              <a:rPr lang="bg-BG" dirty="0"/>
              <a:t>=1</a:t>
            </a:r>
            <a:r>
              <a:rPr lang="en-US" dirty="0"/>
              <a:t>1</a:t>
            </a:r>
            <a:r>
              <a:rPr lang="bg-BG" dirty="0"/>
              <a:t>, търсим за следващото </a:t>
            </a:r>
            <a:r>
              <a:rPr lang="en-US" dirty="0"/>
              <a:t>i+1=12.</a:t>
            </a:r>
          </a:p>
          <a:p>
            <a:r>
              <a:rPr lang="bg-BG" dirty="0"/>
              <a:t>Виждаме колко е предишното </a:t>
            </a:r>
            <a:r>
              <a:rPr lang="en-US" dirty="0" err="1"/>
              <a:t>br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]=</a:t>
            </a:r>
            <a:r>
              <a:rPr lang="en-US" dirty="0" err="1"/>
              <a:t>br</a:t>
            </a:r>
            <a:r>
              <a:rPr lang="en-US" dirty="0"/>
              <a:t>[11]=6.</a:t>
            </a:r>
          </a:p>
          <a:p>
            <a:r>
              <a:rPr lang="bg-BG" dirty="0">
                <a:solidFill>
                  <a:srgbClr val="FF0000"/>
                </a:solidFill>
              </a:rPr>
              <a:t>Питаме дали  </a:t>
            </a:r>
            <a:r>
              <a:rPr lang="en-US" dirty="0">
                <a:solidFill>
                  <a:srgbClr val="FF0000"/>
                </a:solidFill>
              </a:rPr>
              <a:t>S[i+1] = S[</a:t>
            </a:r>
            <a:r>
              <a:rPr lang="en-US" dirty="0" err="1">
                <a:solidFill>
                  <a:srgbClr val="FF0000"/>
                </a:solidFill>
              </a:rPr>
              <a:t>br</a:t>
            </a:r>
            <a:r>
              <a:rPr lang="en-US" dirty="0">
                <a:solidFill>
                  <a:srgbClr val="FF0000"/>
                </a:solidFill>
              </a:rPr>
              <a:t>[</a:t>
            </a:r>
            <a:r>
              <a:rPr lang="en-US" dirty="0" err="1">
                <a:solidFill>
                  <a:srgbClr val="FF0000"/>
                </a:solidFill>
              </a:rPr>
              <a:t>i</a:t>
            </a:r>
            <a:r>
              <a:rPr lang="en-US" dirty="0">
                <a:solidFill>
                  <a:srgbClr val="FF0000"/>
                </a:solidFill>
              </a:rPr>
              <a:t>] +1] ?</a:t>
            </a:r>
            <a:endParaRPr lang="bg-BG" dirty="0">
              <a:solidFill>
                <a:srgbClr val="FF0000"/>
              </a:solidFill>
            </a:endParaRPr>
          </a:p>
          <a:p>
            <a:r>
              <a:rPr lang="en-US" dirty="0"/>
              <a:t>S[i+1]=S[12]=S[</a:t>
            </a:r>
            <a:r>
              <a:rPr lang="en-US" dirty="0" err="1"/>
              <a:t>br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]+1]=S[</a:t>
            </a:r>
            <a:r>
              <a:rPr lang="en-US" dirty="0" err="1"/>
              <a:t>br</a:t>
            </a:r>
            <a:r>
              <a:rPr lang="en-US" dirty="0"/>
              <a:t>[6]+1]=S[6+1]=S[7]</a:t>
            </a:r>
            <a:r>
              <a:rPr lang="bg-BG" dirty="0"/>
              <a:t> ?</a:t>
            </a:r>
            <a:endParaRPr lang="en-US" dirty="0"/>
          </a:p>
          <a:p>
            <a:r>
              <a:rPr lang="bg-BG" dirty="0"/>
              <a:t>Получава се:</a:t>
            </a:r>
            <a:r>
              <a:rPr lang="en-US" dirty="0"/>
              <a:t> S[12] = a</a:t>
            </a:r>
            <a:r>
              <a:rPr lang="bg-BG" dirty="0"/>
              <a:t> </a:t>
            </a:r>
            <a:r>
              <a:rPr lang="en-US" dirty="0"/>
              <a:t>≠ S[7] = b</a:t>
            </a:r>
            <a:r>
              <a:rPr lang="bg-BG" dirty="0"/>
              <a:t>.</a:t>
            </a:r>
            <a:endParaRPr lang="en-US" dirty="0"/>
          </a:p>
          <a:p>
            <a:r>
              <a:rPr lang="bg-BG" dirty="0"/>
              <a:t>След като НЕ е изпълнено а</a:t>
            </a:r>
            <a:r>
              <a:rPr lang="en-US" dirty="0"/>
              <a:t>=b </a:t>
            </a:r>
            <a:r>
              <a:rPr lang="bg-BG" dirty="0"/>
              <a:t>се получава:</a:t>
            </a:r>
          </a:p>
          <a:p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  1 2 3 4 5 6 7 8 9 0 1 2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S=  a b a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b a </a:t>
            </a:r>
            <a:r>
              <a:rPr lang="en-US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a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b a </a:t>
            </a:r>
            <a:r>
              <a:rPr lang="en-US" sz="20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endParaRPr lang="en-US" sz="200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87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 поле 1">
            <a:extLst>
              <a:ext uri="{FF2B5EF4-FFF2-40B4-BE49-F238E27FC236}">
                <a16:creationId xmlns:a16="http://schemas.microsoft.com/office/drawing/2014/main" id="{63876FC1-2B66-577C-7D4F-AD92A3EACF16}"/>
              </a:ext>
            </a:extLst>
          </p:cNvPr>
          <p:cNvSpPr txBox="1"/>
          <p:nvPr/>
        </p:nvSpPr>
        <p:spPr>
          <a:xfrm>
            <a:off x="1378424" y="928048"/>
            <a:ext cx="75608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=  1 2 3 4 5 6 7 8 9 0 1 2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S=  a b a </a:t>
            </a:r>
            <a:r>
              <a:rPr lang="en-US" sz="18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b a </a:t>
            </a:r>
            <a:r>
              <a:rPr lang="en-US" sz="1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a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b a </a:t>
            </a:r>
            <a:r>
              <a:rPr lang="en-US" sz="18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endParaRPr lang="en-US" sz="180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= 0 0 1 1 2 3 2 3 4 5 6 4 </a:t>
            </a:r>
            <a:endParaRPr lang="bg-BG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Текстово поле 3">
            <a:extLst>
              <a:ext uri="{FF2B5EF4-FFF2-40B4-BE49-F238E27FC236}">
                <a16:creationId xmlns:a16="http://schemas.microsoft.com/office/drawing/2014/main" id="{A7F23FCF-6D25-4F69-757B-937AD73F1113}"/>
              </a:ext>
            </a:extLst>
          </p:cNvPr>
          <p:cNvSpPr txBox="1"/>
          <p:nvPr/>
        </p:nvSpPr>
        <p:spPr>
          <a:xfrm>
            <a:off x="1228298" y="2495263"/>
            <a:ext cx="999016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000" dirty="0"/>
              <a:t>Продължаваме, докато стигнем до равенство:</a:t>
            </a:r>
          </a:p>
          <a:p>
            <a:r>
              <a:rPr lang="bg-BG" sz="2000" dirty="0"/>
              <a:t>Сравняваме: </a:t>
            </a:r>
          </a:p>
          <a:p>
            <a:r>
              <a:rPr lang="en-US" sz="2000" dirty="0"/>
              <a:t>a=S[12] </a:t>
            </a:r>
            <a:r>
              <a:rPr lang="bg-BG" sz="2000" dirty="0"/>
              <a:t>и</a:t>
            </a:r>
            <a:r>
              <a:rPr lang="en-US" sz="2000" dirty="0"/>
              <a:t> S[</a:t>
            </a:r>
            <a:r>
              <a:rPr lang="en-US" sz="2000" dirty="0" err="1"/>
              <a:t>br</a:t>
            </a:r>
            <a:r>
              <a:rPr lang="en-US" sz="2000" dirty="0"/>
              <a:t>[11]+1]</a:t>
            </a:r>
            <a:r>
              <a:rPr lang="bg-BG" sz="2000" dirty="0"/>
              <a:t>=</a:t>
            </a:r>
            <a:r>
              <a:rPr lang="en-US" sz="2000" dirty="0"/>
              <a:t>S[6+1]=S[7]=b – </a:t>
            </a:r>
            <a:r>
              <a:rPr lang="bg-BG" sz="2000" dirty="0"/>
              <a:t>няма равенство</a:t>
            </a:r>
          </a:p>
          <a:p>
            <a:r>
              <a:rPr lang="en-US" sz="2000" dirty="0"/>
              <a:t>a=S[12] </a:t>
            </a:r>
            <a:r>
              <a:rPr lang="bg-BG" sz="2000" dirty="0"/>
              <a:t>и</a:t>
            </a:r>
            <a:r>
              <a:rPr lang="en-US" sz="2000" dirty="0"/>
              <a:t> S[</a:t>
            </a:r>
            <a:r>
              <a:rPr lang="en-US" sz="2000" dirty="0" err="1"/>
              <a:t>br</a:t>
            </a:r>
            <a:r>
              <a:rPr lang="en-US" sz="2000" dirty="0"/>
              <a:t>[</a:t>
            </a:r>
            <a:r>
              <a:rPr lang="en-US" sz="2000" dirty="0" err="1"/>
              <a:t>br</a:t>
            </a:r>
            <a:r>
              <a:rPr lang="en-US" sz="2000" dirty="0"/>
              <a:t>[11]]+1]=S[</a:t>
            </a:r>
            <a:r>
              <a:rPr lang="en-US" sz="2000" dirty="0" err="1"/>
              <a:t>br</a:t>
            </a:r>
            <a:r>
              <a:rPr lang="en-US" sz="2000" dirty="0"/>
              <a:t>[</a:t>
            </a:r>
            <a:r>
              <a:rPr lang="en-US" sz="2000" b="1" dirty="0">
                <a:solidFill>
                  <a:srgbClr val="FF0000"/>
                </a:solidFill>
                <a:highlight>
                  <a:srgbClr val="FFFF00"/>
                </a:highlight>
              </a:rPr>
              <a:t>6</a:t>
            </a:r>
            <a:r>
              <a:rPr lang="en-US" sz="2000" dirty="0"/>
              <a:t>]+1] = S[</a:t>
            </a:r>
            <a:r>
              <a:rPr lang="en-US" sz="2000" b="1" dirty="0">
                <a:solidFill>
                  <a:srgbClr val="FF0000"/>
                </a:solidFill>
                <a:highlight>
                  <a:srgbClr val="FFFF00"/>
                </a:highlight>
              </a:rPr>
              <a:t>3</a:t>
            </a:r>
            <a:r>
              <a:rPr lang="en-US" sz="2000" dirty="0"/>
              <a:t>+1]=S[4]=a !</a:t>
            </a:r>
          </a:p>
          <a:p>
            <a:r>
              <a:rPr lang="bg-BG" sz="2000" dirty="0"/>
              <a:t>Тогава </a:t>
            </a:r>
            <a:r>
              <a:rPr lang="en-US" sz="2000" dirty="0" err="1"/>
              <a:t>br</a:t>
            </a:r>
            <a:r>
              <a:rPr lang="en-US" sz="2000" dirty="0"/>
              <a:t>[12]=3+1=4.</a:t>
            </a:r>
            <a:endParaRPr lang="bg-BG" sz="2000" dirty="0"/>
          </a:p>
          <a:p>
            <a:endParaRPr lang="en-US" sz="2000" dirty="0"/>
          </a:p>
          <a:p>
            <a:r>
              <a:rPr lang="bg-BG" sz="2000" dirty="0"/>
              <a:t>Търси</a:t>
            </a:r>
            <a:r>
              <a:rPr lang="en-US" sz="2000" dirty="0"/>
              <a:t> </a:t>
            </a:r>
            <a:r>
              <a:rPr lang="bg-BG" sz="2000" dirty="0"/>
              <a:t>се </a:t>
            </a:r>
            <a:r>
              <a:rPr lang="en-US" sz="2000" dirty="0"/>
              <a:t>S[</a:t>
            </a:r>
            <a:r>
              <a:rPr lang="en-US" sz="2000" dirty="0" err="1"/>
              <a:t>br</a:t>
            </a:r>
            <a:r>
              <a:rPr lang="en-US" sz="2000" dirty="0"/>
              <a:t>[</a:t>
            </a:r>
            <a:r>
              <a:rPr lang="en-US" sz="2000" dirty="0" err="1"/>
              <a:t>br</a:t>
            </a:r>
            <a:r>
              <a:rPr lang="en-US" sz="2000" dirty="0"/>
              <a:t>[</a:t>
            </a:r>
            <a:r>
              <a:rPr lang="en-US" sz="2000" dirty="0" err="1"/>
              <a:t>br</a:t>
            </a:r>
            <a:r>
              <a:rPr lang="en-US" sz="2000" dirty="0"/>
              <a:t>[11]]]+1] =S[</a:t>
            </a:r>
            <a:r>
              <a:rPr lang="en-US" sz="2000" dirty="0" err="1"/>
              <a:t>br</a:t>
            </a:r>
            <a:r>
              <a:rPr lang="en-US" sz="2000" dirty="0"/>
              <a:t>[</a:t>
            </a:r>
            <a:r>
              <a:rPr lang="en-US" sz="2000" dirty="0" err="1"/>
              <a:t>br</a:t>
            </a:r>
            <a:r>
              <a:rPr lang="en-US" sz="2000" dirty="0"/>
              <a:t>[6]]+1]=S[</a:t>
            </a:r>
            <a:r>
              <a:rPr lang="en-US" sz="2000" dirty="0" err="1"/>
              <a:t>br</a:t>
            </a:r>
            <a:r>
              <a:rPr lang="en-US" sz="2000" dirty="0"/>
              <a:t>[3]+1]. </a:t>
            </a:r>
          </a:p>
          <a:p>
            <a:pPr algn="just"/>
            <a:r>
              <a:rPr lang="bg-BG" sz="2000" dirty="0"/>
              <a:t>Ако означим </a:t>
            </a:r>
            <a:r>
              <a:rPr lang="en-US" sz="2000" dirty="0" err="1"/>
              <a:t>br</a:t>
            </a:r>
            <a:r>
              <a:rPr lang="en-US" sz="2000" dirty="0"/>
              <a:t>[</a:t>
            </a:r>
            <a:r>
              <a:rPr lang="en-US" sz="2000" dirty="0" err="1"/>
              <a:t>br</a:t>
            </a:r>
            <a:r>
              <a:rPr lang="en-US" sz="2000" dirty="0"/>
              <a:t>[</a:t>
            </a:r>
            <a:r>
              <a:rPr lang="en-US" sz="2000" dirty="0" err="1"/>
              <a:t>br</a:t>
            </a:r>
            <a:r>
              <a:rPr lang="en-US" sz="2000" dirty="0"/>
              <a:t>[..[X]…] </a:t>
            </a:r>
            <a:r>
              <a:rPr lang="bg-BG" sz="2000" dirty="0"/>
              <a:t>с </a:t>
            </a:r>
            <a:r>
              <a:rPr lang="en-US" sz="2000" dirty="0" err="1"/>
              <a:t>br</a:t>
            </a:r>
            <a:r>
              <a:rPr lang="en-US" sz="2000" baseline="30000" dirty="0" err="1"/>
              <a:t>N</a:t>
            </a:r>
            <a:r>
              <a:rPr lang="en-US" sz="2000" dirty="0"/>
              <a:t>[X]=X1</a:t>
            </a:r>
            <a:r>
              <a:rPr lang="bg-BG" sz="2000" dirty="0"/>
              <a:t>, то отговорът ще е </a:t>
            </a:r>
            <a:r>
              <a:rPr lang="en-US" sz="2000" dirty="0"/>
              <a:t>X1+1, </a:t>
            </a:r>
            <a:r>
              <a:rPr lang="bg-BG" sz="2000" dirty="0"/>
              <a:t>ако има съвпадение</a:t>
            </a:r>
          </a:p>
          <a:p>
            <a:r>
              <a:rPr lang="bg-BG" sz="2000" dirty="0"/>
              <a:t>на </a:t>
            </a:r>
            <a:r>
              <a:rPr lang="en-US" sz="2000" dirty="0"/>
              <a:t>(i+1) </a:t>
            </a:r>
            <a:r>
              <a:rPr lang="bg-BG" sz="2000" dirty="0"/>
              <a:t>и </a:t>
            </a:r>
            <a:r>
              <a:rPr lang="en-US" sz="2000" dirty="0"/>
              <a:t>(</a:t>
            </a:r>
            <a:r>
              <a:rPr lang="en-US" sz="2000" dirty="0" smtClean="0"/>
              <a:t>X1+1</a:t>
            </a:r>
            <a:r>
              <a:rPr lang="en-US" sz="2000" dirty="0"/>
              <a:t>)-</a:t>
            </a:r>
            <a:r>
              <a:rPr lang="bg-BG" sz="2000" dirty="0"/>
              <a:t>я елемент, иначе отговорът е 0. </a:t>
            </a:r>
          </a:p>
        </p:txBody>
      </p:sp>
      <p:sp>
        <p:nvSpPr>
          <p:cNvPr id="5" name="Дясна скоба 4">
            <a:extLst>
              <a:ext uri="{FF2B5EF4-FFF2-40B4-BE49-F238E27FC236}">
                <a16:creationId xmlns:a16="http://schemas.microsoft.com/office/drawing/2014/main" id="{33C83F4F-3B96-4FCF-D417-DC3AADA441B6}"/>
              </a:ext>
            </a:extLst>
          </p:cNvPr>
          <p:cNvSpPr/>
          <p:nvPr/>
        </p:nvSpPr>
        <p:spPr>
          <a:xfrm rot="5400000">
            <a:off x="4179182" y="1061638"/>
            <a:ext cx="172073" cy="1621808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Дясна скоба 5">
            <a:extLst>
              <a:ext uri="{FF2B5EF4-FFF2-40B4-BE49-F238E27FC236}">
                <a16:creationId xmlns:a16="http://schemas.microsoft.com/office/drawing/2014/main" id="{F2F85F40-5884-C5C6-472B-998FF16391E0}"/>
              </a:ext>
            </a:extLst>
          </p:cNvPr>
          <p:cNvSpPr/>
          <p:nvPr/>
        </p:nvSpPr>
        <p:spPr>
          <a:xfrm rot="5400000">
            <a:off x="2947406" y="1451670"/>
            <a:ext cx="172074" cy="841744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8289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 поле 1">
            <a:extLst>
              <a:ext uri="{FF2B5EF4-FFF2-40B4-BE49-F238E27FC236}">
                <a16:creationId xmlns:a16="http://schemas.microsoft.com/office/drawing/2014/main" id="{63876FC1-2B66-577C-7D4F-AD92A3EACF16}"/>
              </a:ext>
            </a:extLst>
          </p:cNvPr>
          <p:cNvSpPr txBox="1"/>
          <p:nvPr/>
        </p:nvSpPr>
        <p:spPr>
          <a:xfrm>
            <a:off x="1378424" y="928048"/>
            <a:ext cx="75608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=  1 2 3 4 5 6 7 8 9 0 1 2 3 4 5 6 7 8 9 0 1  2  3 4	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S=  a b c a b d a b c a b e a b c a b d a b c  a  b c</a:t>
            </a:r>
          </a:p>
          <a:p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= 0 0 0 1 2 0 1 2 3 4 5 0 1 2 3 4 5 6 7 8 9 10 11 3</a:t>
            </a:r>
            <a:endParaRPr lang="bg-BG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Текстово поле 5">
            <a:extLst>
              <a:ext uri="{FF2B5EF4-FFF2-40B4-BE49-F238E27FC236}">
                <a16:creationId xmlns:a16="http://schemas.microsoft.com/office/drawing/2014/main" id="{AF1D1881-2700-C9A9-17C1-840EF673A195}"/>
              </a:ext>
            </a:extLst>
          </p:cNvPr>
          <p:cNvSpPr txBox="1"/>
          <p:nvPr/>
        </p:nvSpPr>
        <p:spPr>
          <a:xfrm>
            <a:off x="1392071" y="2203691"/>
            <a:ext cx="64553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/>
              <a:t>i</a:t>
            </a:r>
            <a:r>
              <a:rPr lang="en-US" sz="2000" dirty="0"/>
              <a:t>=23, </a:t>
            </a:r>
            <a:r>
              <a:rPr lang="bg-BG" sz="2000" dirty="0"/>
              <a:t>търсим </a:t>
            </a:r>
            <a:r>
              <a:rPr lang="en-US" sz="2000" dirty="0" err="1"/>
              <a:t>br</a:t>
            </a:r>
            <a:r>
              <a:rPr lang="en-US" sz="2000" dirty="0"/>
              <a:t> </a:t>
            </a:r>
            <a:r>
              <a:rPr lang="bg-BG" sz="2000" dirty="0"/>
              <a:t>за </a:t>
            </a:r>
            <a:r>
              <a:rPr lang="en-US" sz="2000" dirty="0"/>
              <a:t>i+1=24?</a:t>
            </a:r>
          </a:p>
        </p:txBody>
      </p:sp>
      <p:sp>
        <p:nvSpPr>
          <p:cNvPr id="9" name="Дясна скоба 8">
            <a:extLst>
              <a:ext uri="{FF2B5EF4-FFF2-40B4-BE49-F238E27FC236}">
                <a16:creationId xmlns:a16="http://schemas.microsoft.com/office/drawing/2014/main" id="{73A7C9B9-D4B1-FEFA-9F9F-29984779F0E4}"/>
              </a:ext>
            </a:extLst>
          </p:cNvPr>
          <p:cNvSpPr/>
          <p:nvPr/>
        </p:nvSpPr>
        <p:spPr>
          <a:xfrm rot="5400000">
            <a:off x="6763434" y="111414"/>
            <a:ext cx="188289" cy="3588519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" name="Овал 2">
            <a:extLst>
              <a:ext uri="{FF2B5EF4-FFF2-40B4-BE49-F238E27FC236}">
                <a16:creationId xmlns:a16="http://schemas.microsoft.com/office/drawing/2014/main" id="{4B3B6E0A-D3EB-2906-A4ED-298903D78831}"/>
              </a:ext>
            </a:extLst>
          </p:cNvPr>
          <p:cNvSpPr/>
          <p:nvPr/>
        </p:nvSpPr>
        <p:spPr>
          <a:xfrm>
            <a:off x="4626584" y="914393"/>
            <a:ext cx="368489" cy="3515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58704868-9883-56C7-3D4B-C49C8D875DE0}"/>
              </a:ext>
            </a:extLst>
          </p:cNvPr>
          <p:cNvSpPr/>
          <p:nvPr/>
        </p:nvSpPr>
        <p:spPr>
          <a:xfrm>
            <a:off x="8177284" y="930315"/>
            <a:ext cx="368489" cy="3515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Текстово поле 3">
            <a:extLst>
              <a:ext uri="{FF2B5EF4-FFF2-40B4-BE49-F238E27FC236}">
                <a16:creationId xmlns:a16="http://schemas.microsoft.com/office/drawing/2014/main" id="{08F57625-BED8-C7FC-22CE-D712F04435C7}"/>
              </a:ext>
            </a:extLst>
          </p:cNvPr>
          <p:cNvSpPr txBox="1"/>
          <p:nvPr/>
        </p:nvSpPr>
        <p:spPr>
          <a:xfrm>
            <a:off x="4649336" y="406983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</a:t>
            </a:r>
            <a:endParaRPr lang="bg-BG" dirty="0">
              <a:solidFill>
                <a:srgbClr val="FF0000"/>
              </a:solidFill>
            </a:endParaRPr>
          </a:p>
        </p:txBody>
      </p:sp>
      <p:sp>
        <p:nvSpPr>
          <p:cNvPr id="13" name="Текстово поле 12">
            <a:extLst>
              <a:ext uri="{FF2B5EF4-FFF2-40B4-BE49-F238E27FC236}">
                <a16:creationId xmlns:a16="http://schemas.microsoft.com/office/drawing/2014/main" id="{EE32CDDC-2944-8430-DBCC-F798395F7F83}"/>
              </a:ext>
            </a:extLst>
          </p:cNvPr>
          <p:cNvSpPr txBox="1"/>
          <p:nvPr/>
        </p:nvSpPr>
        <p:spPr>
          <a:xfrm>
            <a:off x="8242745" y="454333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</a:t>
            </a:r>
            <a:endParaRPr lang="bg-BG" dirty="0">
              <a:solidFill>
                <a:srgbClr val="FF0000"/>
              </a:solidFill>
            </a:endParaRPr>
          </a:p>
        </p:txBody>
      </p:sp>
      <p:sp>
        <p:nvSpPr>
          <p:cNvPr id="14" name="Текстово поле 13">
            <a:extLst>
              <a:ext uri="{FF2B5EF4-FFF2-40B4-BE49-F238E27FC236}">
                <a16:creationId xmlns:a16="http://schemas.microsoft.com/office/drawing/2014/main" id="{4F32A30B-4DE2-9B14-EFF4-DB857570D17E}"/>
              </a:ext>
            </a:extLst>
          </p:cNvPr>
          <p:cNvSpPr txBox="1"/>
          <p:nvPr/>
        </p:nvSpPr>
        <p:spPr>
          <a:xfrm>
            <a:off x="1367047" y="2841004"/>
            <a:ext cx="64553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000" dirty="0"/>
              <a:t>Правим </a:t>
            </a:r>
            <a:r>
              <a:rPr lang="en-US" sz="2000" dirty="0"/>
              <a:t>t=</a:t>
            </a:r>
            <a:r>
              <a:rPr lang="en-US" sz="2000" dirty="0" err="1"/>
              <a:t>br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]=</a:t>
            </a:r>
            <a:r>
              <a:rPr lang="en-US" sz="2000" dirty="0" err="1"/>
              <a:t>br</a:t>
            </a:r>
            <a:r>
              <a:rPr lang="en-US" sz="2000" dirty="0"/>
              <a:t>[</a:t>
            </a:r>
            <a:r>
              <a:rPr lang="bg-BG" sz="2000" dirty="0"/>
              <a:t>23</a:t>
            </a:r>
            <a:r>
              <a:rPr lang="en-US" sz="2000" dirty="0"/>
              <a:t>]=</a:t>
            </a:r>
            <a:r>
              <a:rPr lang="bg-BG" sz="2000" dirty="0"/>
              <a:t>11?</a:t>
            </a:r>
          </a:p>
        </p:txBody>
      </p:sp>
      <p:sp>
        <p:nvSpPr>
          <p:cNvPr id="15" name="Текстово поле 14">
            <a:extLst>
              <a:ext uri="{FF2B5EF4-FFF2-40B4-BE49-F238E27FC236}">
                <a16:creationId xmlns:a16="http://schemas.microsoft.com/office/drawing/2014/main" id="{A7FAE26E-9EAE-4911-072A-68B18334A272}"/>
              </a:ext>
            </a:extLst>
          </p:cNvPr>
          <p:cNvSpPr txBox="1"/>
          <p:nvPr/>
        </p:nvSpPr>
        <p:spPr>
          <a:xfrm>
            <a:off x="1369319" y="3129884"/>
            <a:ext cx="71218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000" dirty="0"/>
              <a:t>Проверяваме следващите дали са равни, т.е. </a:t>
            </a:r>
            <a:r>
              <a:rPr lang="en-US" sz="2000" dirty="0"/>
              <a:t>S[t+1] ?= S[i+1]</a:t>
            </a:r>
            <a:r>
              <a:rPr lang="bg-BG" sz="2000" dirty="0"/>
              <a:t>?</a:t>
            </a:r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D64EEDE5-59E3-ED8D-9F05-92EC1D4D340A}"/>
              </a:ext>
            </a:extLst>
          </p:cNvPr>
          <p:cNvSpPr/>
          <p:nvPr/>
        </p:nvSpPr>
        <p:spPr>
          <a:xfrm>
            <a:off x="4915458" y="1216920"/>
            <a:ext cx="368489" cy="351563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9405150B-1643-F7DC-1F96-6091E6F60DC3}"/>
              </a:ext>
            </a:extLst>
          </p:cNvPr>
          <p:cNvSpPr/>
          <p:nvPr/>
        </p:nvSpPr>
        <p:spPr>
          <a:xfrm>
            <a:off x="8466156" y="1205544"/>
            <a:ext cx="368489" cy="351563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Текстово поле 17">
            <a:extLst>
              <a:ext uri="{FF2B5EF4-FFF2-40B4-BE49-F238E27FC236}">
                <a16:creationId xmlns:a16="http://schemas.microsoft.com/office/drawing/2014/main" id="{7E72FE62-56C8-8EFA-B4FD-21E08B9850D5}"/>
              </a:ext>
            </a:extLst>
          </p:cNvPr>
          <p:cNvSpPr txBox="1"/>
          <p:nvPr/>
        </p:nvSpPr>
        <p:spPr>
          <a:xfrm>
            <a:off x="1382967" y="3457424"/>
            <a:ext cx="64553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000" dirty="0"/>
              <a:t>е=</a:t>
            </a:r>
            <a:r>
              <a:rPr lang="en-US" sz="2000" dirty="0"/>
              <a:t>S[11+1] ?= S[24]=c   </a:t>
            </a:r>
            <a:r>
              <a:rPr lang="bg-BG" sz="2000" dirty="0"/>
              <a:t>не е вярно</a:t>
            </a:r>
          </a:p>
        </p:txBody>
      </p:sp>
    </p:spTree>
    <p:extLst>
      <p:ext uri="{BB962C8B-B14F-4D97-AF65-F5344CB8AC3E}">
        <p14:creationId xmlns:p14="http://schemas.microsoft.com/office/powerpoint/2010/main" val="2577402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 animBg="1"/>
      <p:bldP spid="12" grpId="0" animBg="1"/>
      <p:bldP spid="4" grpId="0"/>
      <p:bldP spid="13" grpId="0"/>
      <p:bldP spid="14" grpId="0"/>
      <p:bldP spid="15" grpId="0"/>
      <p:bldP spid="16" grpId="0" animBg="1"/>
      <p:bldP spid="17" grpId="0" animBg="1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 поле 1">
            <a:extLst>
              <a:ext uri="{FF2B5EF4-FFF2-40B4-BE49-F238E27FC236}">
                <a16:creationId xmlns:a16="http://schemas.microsoft.com/office/drawing/2014/main" id="{63876FC1-2B66-577C-7D4F-AD92A3EACF16}"/>
              </a:ext>
            </a:extLst>
          </p:cNvPr>
          <p:cNvSpPr txBox="1"/>
          <p:nvPr/>
        </p:nvSpPr>
        <p:spPr>
          <a:xfrm>
            <a:off x="1378424" y="928048"/>
            <a:ext cx="75608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=  1 2 3 4 5 6 7 8 9 0 1 2 3 4 5 6 7 8 9 0 1  2  3 4	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S=  a b c a b d a b c a b e a b c a b d a b c  a  b c</a:t>
            </a:r>
          </a:p>
          <a:p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= 0 0 0 1 2 0 1 2 3 4 5 0 1 2 3 4 5 6 7 8 9 10 11 X</a:t>
            </a:r>
            <a:endParaRPr lang="bg-BG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Дясна скоба 8">
            <a:extLst>
              <a:ext uri="{FF2B5EF4-FFF2-40B4-BE49-F238E27FC236}">
                <a16:creationId xmlns:a16="http://schemas.microsoft.com/office/drawing/2014/main" id="{73A7C9B9-D4B1-FEFA-9F9F-29984779F0E4}"/>
              </a:ext>
            </a:extLst>
          </p:cNvPr>
          <p:cNvSpPr/>
          <p:nvPr/>
        </p:nvSpPr>
        <p:spPr>
          <a:xfrm rot="5400000">
            <a:off x="6751341" y="55264"/>
            <a:ext cx="144231" cy="3656761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" name="Овал 2">
            <a:extLst>
              <a:ext uri="{FF2B5EF4-FFF2-40B4-BE49-F238E27FC236}">
                <a16:creationId xmlns:a16="http://schemas.microsoft.com/office/drawing/2014/main" id="{4B3B6E0A-D3EB-2906-A4ED-298903D78831}"/>
              </a:ext>
            </a:extLst>
          </p:cNvPr>
          <p:cNvSpPr/>
          <p:nvPr/>
        </p:nvSpPr>
        <p:spPr>
          <a:xfrm>
            <a:off x="2988852" y="914393"/>
            <a:ext cx="368489" cy="3515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58704868-9883-56C7-3D4B-C49C8D875DE0}"/>
              </a:ext>
            </a:extLst>
          </p:cNvPr>
          <p:cNvSpPr/>
          <p:nvPr/>
        </p:nvSpPr>
        <p:spPr>
          <a:xfrm>
            <a:off x="8177284" y="930315"/>
            <a:ext cx="368489" cy="3515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Текстово поле 3">
            <a:extLst>
              <a:ext uri="{FF2B5EF4-FFF2-40B4-BE49-F238E27FC236}">
                <a16:creationId xmlns:a16="http://schemas.microsoft.com/office/drawing/2014/main" id="{08F57625-BED8-C7FC-22CE-D712F04435C7}"/>
              </a:ext>
            </a:extLst>
          </p:cNvPr>
          <p:cNvSpPr txBox="1"/>
          <p:nvPr/>
        </p:nvSpPr>
        <p:spPr>
          <a:xfrm>
            <a:off x="3038896" y="406983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</a:t>
            </a:r>
            <a:endParaRPr lang="bg-BG" dirty="0">
              <a:solidFill>
                <a:srgbClr val="FF0000"/>
              </a:solidFill>
            </a:endParaRPr>
          </a:p>
        </p:txBody>
      </p:sp>
      <p:sp>
        <p:nvSpPr>
          <p:cNvPr id="13" name="Текстово поле 12">
            <a:extLst>
              <a:ext uri="{FF2B5EF4-FFF2-40B4-BE49-F238E27FC236}">
                <a16:creationId xmlns:a16="http://schemas.microsoft.com/office/drawing/2014/main" id="{EE32CDDC-2944-8430-DBCC-F798395F7F83}"/>
              </a:ext>
            </a:extLst>
          </p:cNvPr>
          <p:cNvSpPr txBox="1"/>
          <p:nvPr/>
        </p:nvSpPr>
        <p:spPr>
          <a:xfrm>
            <a:off x="8242745" y="454333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</a:t>
            </a:r>
            <a:endParaRPr lang="bg-BG" dirty="0">
              <a:solidFill>
                <a:srgbClr val="FF0000"/>
              </a:solidFill>
            </a:endParaRPr>
          </a:p>
        </p:txBody>
      </p:sp>
      <p:sp>
        <p:nvSpPr>
          <p:cNvPr id="14" name="Текстово поле 13">
            <a:extLst>
              <a:ext uri="{FF2B5EF4-FFF2-40B4-BE49-F238E27FC236}">
                <a16:creationId xmlns:a16="http://schemas.microsoft.com/office/drawing/2014/main" id="{4F32A30B-4DE2-9B14-EFF4-DB857570D17E}"/>
              </a:ext>
            </a:extLst>
          </p:cNvPr>
          <p:cNvSpPr txBox="1"/>
          <p:nvPr/>
        </p:nvSpPr>
        <p:spPr>
          <a:xfrm>
            <a:off x="1407991" y="2841004"/>
            <a:ext cx="64553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000" dirty="0"/>
              <a:t>Правим </a:t>
            </a:r>
            <a:r>
              <a:rPr lang="en-US" sz="2000" dirty="0"/>
              <a:t>t=</a:t>
            </a:r>
            <a:r>
              <a:rPr lang="en-US" sz="2000" dirty="0" err="1"/>
              <a:t>br</a:t>
            </a:r>
            <a:r>
              <a:rPr lang="en-US" sz="2000" dirty="0"/>
              <a:t>[</a:t>
            </a:r>
            <a:r>
              <a:rPr lang="bg-BG" sz="2000" dirty="0"/>
              <a:t>т</a:t>
            </a:r>
            <a:r>
              <a:rPr lang="en-US" sz="2000" dirty="0"/>
              <a:t>]=</a:t>
            </a:r>
            <a:r>
              <a:rPr lang="en-US" sz="2000" dirty="0" err="1"/>
              <a:t>br</a:t>
            </a:r>
            <a:r>
              <a:rPr lang="en-US" sz="2000" dirty="0"/>
              <a:t>[</a:t>
            </a:r>
            <a:r>
              <a:rPr lang="bg-BG" sz="2000" dirty="0"/>
              <a:t>11</a:t>
            </a:r>
            <a:r>
              <a:rPr lang="en-US" sz="2000" dirty="0"/>
              <a:t>]=</a:t>
            </a:r>
            <a:r>
              <a:rPr lang="bg-BG" sz="2000" dirty="0"/>
              <a:t>5.</a:t>
            </a:r>
          </a:p>
        </p:txBody>
      </p:sp>
      <p:sp>
        <p:nvSpPr>
          <p:cNvPr id="15" name="Текстово поле 14">
            <a:extLst>
              <a:ext uri="{FF2B5EF4-FFF2-40B4-BE49-F238E27FC236}">
                <a16:creationId xmlns:a16="http://schemas.microsoft.com/office/drawing/2014/main" id="{A7FAE26E-9EAE-4911-072A-68B18334A272}"/>
              </a:ext>
            </a:extLst>
          </p:cNvPr>
          <p:cNvSpPr txBox="1"/>
          <p:nvPr/>
        </p:nvSpPr>
        <p:spPr>
          <a:xfrm>
            <a:off x="1423911" y="3129884"/>
            <a:ext cx="71218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000" dirty="0"/>
              <a:t>Проверяваме следващите дали са равни, т.е. </a:t>
            </a:r>
            <a:r>
              <a:rPr lang="en-US" sz="2000" dirty="0"/>
              <a:t>S[t+1] ?= S[i+1]</a:t>
            </a:r>
            <a:r>
              <a:rPr lang="bg-BG" sz="2000" dirty="0"/>
              <a:t>?</a:t>
            </a:r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D64EEDE5-59E3-ED8D-9F05-92EC1D4D340A}"/>
              </a:ext>
            </a:extLst>
          </p:cNvPr>
          <p:cNvSpPr/>
          <p:nvPr/>
        </p:nvSpPr>
        <p:spPr>
          <a:xfrm>
            <a:off x="3250421" y="1216920"/>
            <a:ext cx="368489" cy="351563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9405150B-1643-F7DC-1F96-6091E6F60DC3}"/>
              </a:ext>
            </a:extLst>
          </p:cNvPr>
          <p:cNvSpPr/>
          <p:nvPr/>
        </p:nvSpPr>
        <p:spPr>
          <a:xfrm>
            <a:off x="8466156" y="1205544"/>
            <a:ext cx="368489" cy="351563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Текстово поле 17">
            <a:extLst>
              <a:ext uri="{FF2B5EF4-FFF2-40B4-BE49-F238E27FC236}">
                <a16:creationId xmlns:a16="http://schemas.microsoft.com/office/drawing/2014/main" id="{7E72FE62-56C8-8EFA-B4FD-21E08B9850D5}"/>
              </a:ext>
            </a:extLst>
          </p:cNvPr>
          <p:cNvSpPr txBox="1"/>
          <p:nvPr/>
        </p:nvSpPr>
        <p:spPr>
          <a:xfrm>
            <a:off x="1451207" y="3457424"/>
            <a:ext cx="64553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000" dirty="0"/>
              <a:t>Правим </a:t>
            </a:r>
            <a:r>
              <a:rPr lang="en-US" sz="2000" dirty="0"/>
              <a:t>d=S[t+1]=S[6]=S[24]=c	</a:t>
            </a:r>
            <a:r>
              <a:rPr lang="bg-BG" sz="2000" dirty="0"/>
              <a:t>не е вярно</a:t>
            </a:r>
          </a:p>
        </p:txBody>
      </p:sp>
      <p:sp>
        <p:nvSpPr>
          <p:cNvPr id="19" name="Дясна скоба 18">
            <a:extLst>
              <a:ext uri="{FF2B5EF4-FFF2-40B4-BE49-F238E27FC236}">
                <a16:creationId xmlns:a16="http://schemas.microsoft.com/office/drawing/2014/main" id="{1BE5FF46-E9D8-CA29-D5D0-D05DEBD4E9AC}"/>
              </a:ext>
            </a:extLst>
          </p:cNvPr>
          <p:cNvSpPr/>
          <p:nvPr/>
        </p:nvSpPr>
        <p:spPr>
          <a:xfrm rot="5400000">
            <a:off x="4058179" y="1208505"/>
            <a:ext cx="155607" cy="1338904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60471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 animBg="1"/>
      <p:bldP spid="12" grpId="0" animBg="1"/>
      <p:bldP spid="4" grpId="0"/>
      <p:bldP spid="13" grpId="0"/>
      <p:bldP spid="14" grpId="0"/>
      <p:bldP spid="15" grpId="0"/>
      <p:bldP spid="16" grpId="0" animBg="1"/>
      <p:bldP spid="17" grpId="0" animBg="1"/>
      <p:bldP spid="18" grpId="0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 поле 1">
            <a:extLst>
              <a:ext uri="{FF2B5EF4-FFF2-40B4-BE49-F238E27FC236}">
                <a16:creationId xmlns:a16="http://schemas.microsoft.com/office/drawing/2014/main" id="{63876FC1-2B66-577C-7D4F-AD92A3EACF16}"/>
              </a:ext>
            </a:extLst>
          </p:cNvPr>
          <p:cNvSpPr txBox="1"/>
          <p:nvPr/>
        </p:nvSpPr>
        <p:spPr>
          <a:xfrm>
            <a:off x="1378424" y="928048"/>
            <a:ext cx="75608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=  1 2 3 4 5 6 7 8 9 0 1 2 3 4 5 6 7 8 9 0 1  2  3 4	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S=  a b c a b d a b c a b e a b c a b d a b c  a  b c</a:t>
            </a:r>
          </a:p>
          <a:p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= 0 0 0 1 2 0 1 2 3 4 5 0 1 2 3 4 5 6 7 8 9 10 11 X</a:t>
            </a:r>
            <a:endParaRPr lang="bg-BG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Дясна скоба 8">
            <a:extLst>
              <a:ext uri="{FF2B5EF4-FFF2-40B4-BE49-F238E27FC236}">
                <a16:creationId xmlns:a16="http://schemas.microsoft.com/office/drawing/2014/main" id="{73A7C9B9-D4B1-FEFA-9F9F-29984779F0E4}"/>
              </a:ext>
            </a:extLst>
          </p:cNvPr>
          <p:cNvSpPr/>
          <p:nvPr/>
        </p:nvSpPr>
        <p:spPr>
          <a:xfrm rot="5400000">
            <a:off x="6751341" y="55264"/>
            <a:ext cx="144231" cy="3656761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" name="Овал 2">
            <a:extLst>
              <a:ext uri="{FF2B5EF4-FFF2-40B4-BE49-F238E27FC236}">
                <a16:creationId xmlns:a16="http://schemas.microsoft.com/office/drawing/2014/main" id="{4B3B6E0A-D3EB-2906-A4ED-298903D78831}"/>
              </a:ext>
            </a:extLst>
          </p:cNvPr>
          <p:cNvSpPr/>
          <p:nvPr/>
        </p:nvSpPr>
        <p:spPr>
          <a:xfrm>
            <a:off x="2156336" y="914393"/>
            <a:ext cx="368489" cy="3515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58704868-9883-56C7-3D4B-C49C8D875DE0}"/>
              </a:ext>
            </a:extLst>
          </p:cNvPr>
          <p:cNvSpPr/>
          <p:nvPr/>
        </p:nvSpPr>
        <p:spPr>
          <a:xfrm>
            <a:off x="8177284" y="930315"/>
            <a:ext cx="368489" cy="3515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Текстово поле 3">
            <a:extLst>
              <a:ext uri="{FF2B5EF4-FFF2-40B4-BE49-F238E27FC236}">
                <a16:creationId xmlns:a16="http://schemas.microsoft.com/office/drawing/2014/main" id="{08F57625-BED8-C7FC-22CE-D712F04435C7}"/>
              </a:ext>
            </a:extLst>
          </p:cNvPr>
          <p:cNvSpPr txBox="1"/>
          <p:nvPr/>
        </p:nvSpPr>
        <p:spPr>
          <a:xfrm>
            <a:off x="2220028" y="406983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</a:t>
            </a:r>
            <a:endParaRPr lang="bg-BG" dirty="0">
              <a:solidFill>
                <a:srgbClr val="FF0000"/>
              </a:solidFill>
            </a:endParaRPr>
          </a:p>
        </p:txBody>
      </p:sp>
      <p:sp>
        <p:nvSpPr>
          <p:cNvPr id="13" name="Текстово поле 12">
            <a:extLst>
              <a:ext uri="{FF2B5EF4-FFF2-40B4-BE49-F238E27FC236}">
                <a16:creationId xmlns:a16="http://schemas.microsoft.com/office/drawing/2014/main" id="{EE32CDDC-2944-8430-DBCC-F798395F7F83}"/>
              </a:ext>
            </a:extLst>
          </p:cNvPr>
          <p:cNvSpPr txBox="1"/>
          <p:nvPr/>
        </p:nvSpPr>
        <p:spPr>
          <a:xfrm>
            <a:off x="8242745" y="454333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</a:t>
            </a:r>
            <a:endParaRPr lang="bg-BG" dirty="0">
              <a:solidFill>
                <a:srgbClr val="FF0000"/>
              </a:solidFill>
            </a:endParaRPr>
          </a:p>
        </p:txBody>
      </p:sp>
      <p:sp>
        <p:nvSpPr>
          <p:cNvPr id="14" name="Текстово поле 13">
            <a:extLst>
              <a:ext uri="{FF2B5EF4-FFF2-40B4-BE49-F238E27FC236}">
                <a16:creationId xmlns:a16="http://schemas.microsoft.com/office/drawing/2014/main" id="{4F32A30B-4DE2-9B14-EFF4-DB857570D17E}"/>
              </a:ext>
            </a:extLst>
          </p:cNvPr>
          <p:cNvSpPr txBox="1"/>
          <p:nvPr/>
        </p:nvSpPr>
        <p:spPr>
          <a:xfrm>
            <a:off x="1407991" y="2841004"/>
            <a:ext cx="64553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000" dirty="0"/>
              <a:t>Правим </a:t>
            </a:r>
            <a:r>
              <a:rPr lang="en-US" sz="2000" dirty="0"/>
              <a:t>t=</a:t>
            </a:r>
            <a:r>
              <a:rPr lang="en-US" sz="2000" dirty="0" err="1"/>
              <a:t>br</a:t>
            </a:r>
            <a:r>
              <a:rPr lang="en-US" sz="2000" dirty="0"/>
              <a:t>[</a:t>
            </a:r>
            <a:r>
              <a:rPr lang="bg-BG" sz="2000" dirty="0"/>
              <a:t>5</a:t>
            </a:r>
            <a:r>
              <a:rPr lang="en-US" sz="2000" dirty="0"/>
              <a:t>]=</a:t>
            </a:r>
            <a:r>
              <a:rPr lang="bg-BG" sz="2000" dirty="0"/>
              <a:t>2.</a:t>
            </a:r>
          </a:p>
        </p:txBody>
      </p:sp>
      <p:sp>
        <p:nvSpPr>
          <p:cNvPr id="15" name="Текстово поле 14">
            <a:extLst>
              <a:ext uri="{FF2B5EF4-FFF2-40B4-BE49-F238E27FC236}">
                <a16:creationId xmlns:a16="http://schemas.microsoft.com/office/drawing/2014/main" id="{A7FAE26E-9EAE-4911-072A-68B18334A272}"/>
              </a:ext>
            </a:extLst>
          </p:cNvPr>
          <p:cNvSpPr txBox="1"/>
          <p:nvPr/>
        </p:nvSpPr>
        <p:spPr>
          <a:xfrm>
            <a:off x="1423911" y="3129884"/>
            <a:ext cx="71218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000" dirty="0"/>
              <a:t>Проверяваме следващите дали са равни, т.е. </a:t>
            </a:r>
            <a:r>
              <a:rPr lang="en-US" sz="2000" dirty="0"/>
              <a:t>S[t+1] ?= S[i+1]</a:t>
            </a:r>
            <a:r>
              <a:rPr lang="bg-BG" sz="2000" dirty="0"/>
              <a:t>?</a:t>
            </a:r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D64EEDE5-59E3-ED8D-9F05-92EC1D4D340A}"/>
              </a:ext>
            </a:extLst>
          </p:cNvPr>
          <p:cNvSpPr/>
          <p:nvPr/>
        </p:nvSpPr>
        <p:spPr>
          <a:xfrm>
            <a:off x="2458849" y="1216920"/>
            <a:ext cx="368489" cy="351563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9405150B-1643-F7DC-1F96-6091E6F60DC3}"/>
              </a:ext>
            </a:extLst>
          </p:cNvPr>
          <p:cNvSpPr/>
          <p:nvPr/>
        </p:nvSpPr>
        <p:spPr>
          <a:xfrm>
            <a:off x="8466156" y="1205544"/>
            <a:ext cx="368489" cy="351563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Текстово поле 17">
            <a:extLst>
              <a:ext uri="{FF2B5EF4-FFF2-40B4-BE49-F238E27FC236}">
                <a16:creationId xmlns:a16="http://schemas.microsoft.com/office/drawing/2014/main" id="{7E72FE62-56C8-8EFA-B4FD-21E08B9850D5}"/>
              </a:ext>
            </a:extLst>
          </p:cNvPr>
          <p:cNvSpPr txBox="1"/>
          <p:nvPr/>
        </p:nvSpPr>
        <p:spPr>
          <a:xfrm>
            <a:off x="1451207" y="3457424"/>
            <a:ext cx="64553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000" dirty="0"/>
              <a:t>Правим </a:t>
            </a:r>
            <a:r>
              <a:rPr lang="en-US" sz="2000" dirty="0" smtClean="0"/>
              <a:t>c=S[</a:t>
            </a:r>
            <a:r>
              <a:rPr lang="bg-BG" sz="2000" dirty="0"/>
              <a:t>2</a:t>
            </a:r>
            <a:r>
              <a:rPr lang="en-US" sz="2000" dirty="0"/>
              <a:t>+1]=S[</a:t>
            </a:r>
            <a:r>
              <a:rPr lang="bg-BG" sz="2000" dirty="0"/>
              <a:t>3</a:t>
            </a:r>
            <a:r>
              <a:rPr lang="en-US" sz="2000" dirty="0"/>
              <a:t>]=S[24]=c	</a:t>
            </a:r>
            <a:r>
              <a:rPr lang="bg-BG" sz="2000" dirty="0"/>
              <a:t>вярно !</a:t>
            </a:r>
          </a:p>
          <a:p>
            <a:endParaRPr lang="bg-BG" sz="2000" dirty="0"/>
          </a:p>
          <a:p>
            <a:r>
              <a:rPr lang="bg-BG" sz="2000" dirty="0"/>
              <a:t>Край на алгоритъма!</a:t>
            </a:r>
          </a:p>
        </p:txBody>
      </p:sp>
      <p:sp>
        <p:nvSpPr>
          <p:cNvPr id="19" name="Дясна скоба 18">
            <a:extLst>
              <a:ext uri="{FF2B5EF4-FFF2-40B4-BE49-F238E27FC236}">
                <a16:creationId xmlns:a16="http://schemas.microsoft.com/office/drawing/2014/main" id="{1BE5FF46-E9D8-CA29-D5D0-D05DEBD4E9AC}"/>
              </a:ext>
            </a:extLst>
          </p:cNvPr>
          <p:cNvSpPr/>
          <p:nvPr/>
        </p:nvSpPr>
        <p:spPr>
          <a:xfrm rot="5400000">
            <a:off x="4058179" y="1208504"/>
            <a:ext cx="155607" cy="1338905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0" name="Дясна скоба 19">
            <a:extLst>
              <a:ext uri="{FF2B5EF4-FFF2-40B4-BE49-F238E27FC236}">
                <a16:creationId xmlns:a16="http://schemas.microsoft.com/office/drawing/2014/main" id="{8192D539-C216-A679-382D-3B79B6044B6B}"/>
              </a:ext>
            </a:extLst>
          </p:cNvPr>
          <p:cNvSpPr/>
          <p:nvPr/>
        </p:nvSpPr>
        <p:spPr>
          <a:xfrm rot="5400000">
            <a:off x="2804860" y="1590645"/>
            <a:ext cx="180623" cy="549607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2996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 animBg="1"/>
      <p:bldP spid="12" grpId="0" animBg="1"/>
      <p:bldP spid="4" grpId="0"/>
      <p:bldP spid="13" grpId="0"/>
      <p:bldP spid="14" grpId="0"/>
      <p:bldP spid="15" grpId="0"/>
      <p:bldP spid="16" grpId="0" animBg="1"/>
      <p:bldP spid="17" grpId="0" animBg="1"/>
      <p:bldP spid="18" grpId="0"/>
      <p:bldP spid="19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ово поле 5">
            <a:extLst>
              <a:ext uri="{FF2B5EF4-FFF2-40B4-BE49-F238E27FC236}">
                <a16:creationId xmlns:a16="http://schemas.microsoft.com/office/drawing/2014/main" id="{AF1D1881-2700-C9A9-17C1-840EF673A195}"/>
              </a:ext>
            </a:extLst>
          </p:cNvPr>
          <p:cNvSpPr txBox="1"/>
          <p:nvPr/>
        </p:nvSpPr>
        <p:spPr>
          <a:xfrm>
            <a:off x="1378423" y="2203691"/>
            <a:ext cx="64553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/>
              <a:t>i</a:t>
            </a:r>
            <a:r>
              <a:rPr lang="en-US" sz="2000" dirty="0"/>
              <a:t>=15</a:t>
            </a:r>
          </a:p>
          <a:p>
            <a:r>
              <a:rPr lang="bg-BG" sz="2000" dirty="0"/>
              <a:t>Колко е </a:t>
            </a:r>
            <a:r>
              <a:rPr lang="en-US" sz="2000" dirty="0" err="1"/>
              <a:t>br</a:t>
            </a:r>
            <a:r>
              <a:rPr lang="en-US" sz="2000" dirty="0"/>
              <a:t>[i+1]?</a:t>
            </a:r>
            <a:endParaRPr lang="bg-BG" sz="2000" dirty="0"/>
          </a:p>
        </p:txBody>
      </p:sp>
      <p:sp>
        <p:nvSpPr>
          <p:cNvPr id="5" name="Текстово поле 4">
            <a:extLst>
              <a:ext uri="{FF2B5EF4-FFF2-40B4-BE49-F238E27FC236}">
                <a16:creationId xmlns:a16="http://schemas.microsoft.com/office/drawing/2014/main" id="{EE4DC3BF-DF9D-B763-720D-BF2466ADDA55}"/>
              </a:ext>
            </a:extLst>
          </p:cNvPr>
          <p:cNvSpPr txBox="1"/>
          <p:nvPr/>
        </p:nvSpPr>
        <p:spPr>
          <a:xfrm>
            <a:off x="1451207" y="1146412"/>
            <a:ext cx="80203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1 2 3 4 5 6 7 8 9 10 11 12 13 14 15 16</a:t>
            </a:r>
          </a:p>
          <a:p>
            <a:r>
              <a:rPr lang="pt-BR" b="1" dirty="0">
                <a:latin typeface="Courier New" panose="02070309020205020404" pitchFamily="49" charset="0"/>
                <a:cs typeface="Courier New" panose="02070309020205020404" pitchFamily="49" charset="0"/>
              </a:rPr>
              <a:t>a b c d a b c d a  b  c  d  a  b  c  a  </a:t>
            </a:r>
          </a:p>
          <a:p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0 0 0 0 1 2 3 4 5  6  7  8  9 10 11  X</a:t>
            </a:r>
            <a:endParaRPr lang="bg-B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819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на Office">
  <a:themeElements>
    <a:clrScheme name="О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1264</TotalTime>
  <Words>986</Words>
  <Application>Microsoft Office PowerPoint</Application>
  <PresentationFormat>Widescreen</PresentationFormat>
  <Paragraphs>92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Courier New</vt:lpstr>
      <vt:lpstr>Тема на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PowerPoint</dc:title>
  <dc:creator>Павел Петров (РУО - Плевен)</dc:creator>
  <cp:lastModifiedBy>admin</cp:lastModifiedBy>
  <cp:revision>52</cp:revision>
  <dcterms:created xsi:type="dcterms:W3CDTF">2022-06-29T08:51:43Z</dcterms:created>
  <dcterms:modified xsi:type="dcterms:W3CDTF">2022-07-16T22:23:44Z</dcterms:modified>
</cp:coreProperties>
</file>