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86" r:id="rId4"/>
    <p:sldId id="268" r:id="rId5"/>
    <p:sldId id="270" r:id="rId6"/>
    <p:sldId id="269" r:id="rId7"/>
    <p:sldId id="271" r:id="rId8"/>
    <p:sldId id="272" r:id="rId9"/>
    <p:sldId id="273" r:id="rId10"/>
    <p:sldId id="274" r:id="rId11"/>
    <p:sldId id="275" r:id="rId12"/>
    <p:sldId id="276" r:id="rId13"/>
    <p:sldId id="277" r:id="rId14"/>
    <p:sldId id="278" r:id="rId15"/>
    <p:sldId id="279" r:id="rId16"/>
    <p:sldId id="280" r:id="rId17"/>
    <p:sldId id="281" r:id="rId18"/>
    <p:sldId id="282" r:id="rId19"/>
    <p:sldId id="283" r:id="rId20"/>
    <p:sldId id="284" r:id="rId21"/>
    <p:sldId id="285" r:id="rId22"/>
    <p:sldId id="258" r:id="rId23"/>
    <p:sldId id="259" r:id="rId24"/>
    <p:sldId id="287" r:id="rId25"/>
    <p:sldId id="260" r:id="rId26"/>
    <p:sldId id="261" r:id="rId27"/>
    <p:sldId id="262" r:id="rId28"/>
    <p:sldId id="263" r:id="rId29"/>
    <p:sldId id="264" r:id="rId30"/>
    <p:sldId id="265" r:id="rId31"/>
    <p:sldId id="288" r:id="rId32"/>
    <p:sldId id="289" r:id="rId33"/>
    <p:sldId id="290" r:id="rId34"/>
    <p:sldId id="291" r:id="rId35"/>
    <p:sldId id="292" r:id="rId36"/>
    <p:sldId id="293" r:id="rId37"/>
    <p:sldId id="294" r:id="rId38"/>
    <p:sldId id="295" r:id="rId39"/>
    <p:sldId id="296" r:id="rId40"/>
  </p:sldIdLst>
  <p:sldSz cx="9144000" cy="6858000" type="screen4x3"/>
  <p:notesSz cx="6858000" cy="9144000"/>
  <p:defaultTextStyle>
    <a:defPPr>
      <a:defRPr lang="bg-BG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1536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Заглавен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bg-BG"/>
              <a:t>Щракнете, за да редактирате стила на заглавието в образеца</a:t>
            </a:r>
          </a:p>
        </p:txBody>
      </p:sp>
      <p:sp>
        <p:nvSpPr>
          <p:cNvPr id="3" name="Подзаглавие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bg-BG"/>
              <a:t>Щракнете, за да редактирате стила на подзаглавията в образеца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лавие и вертикален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Щракнете, за да редактирате стила на заглавието в образеца</a:t>
            </a:r>
          </a:p>
        </p:txBody>
      </p:sp>
      <p:sp>
        <p:nvSpPr>
          <p:cNvPr id="3" name="Контейнер за вертикален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bg-BG"/>
              <a:t>Щракн., за да ред. стил на загл. в обр.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но заглавие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но заглавие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bg-BG"/>
              <a:t>Щракнете, за да редактирате стила на заглавието в образеца</a:t>
            </a:r>
          </a:p>
        </p:txBody>
      </p:sp>
      <p:sp>
        <p:nvSpPr>
          <p:cNvPr id="3" name="Контейнер за вертикален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bg-BG"/>
              <a:t>Щракн., за да ред. стил на загл. в обр.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лавие и съдържа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Щракнете, за да редактирате стила на заглавието в образеца</a:t>
            </a:r>
          </a:p>
        </p:txBody>
      </p:sp>
      <p:sp>
        <p:nvSpPr>
          <p:cNvPr id="3" name="Контейнер за съдържани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bg-BG"/>
              <a:t>Щракн., за да ред. стил на загл. в обр.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лавка на секци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bg-BG"/>
              <a:t>Щракнете, за да редактирате стила на заглавието в образеца</a:t>
            </a:r>
          </a:p>
        </p:txBody>
      </p:sp>
      <p:sp>
        <p:nvSpPr>
          <p:cNvPr id="3" name="Текстов контейне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bg-BG"/>
              <a:t>Щракн., за да ред. стил на загл. в обр.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е съдържани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Щракнете, за да редактирате стила на заглавието в образеца</a:t>
            </a:r>
          </a:p>
        </p:txBody>
      </p:sp>
      <p:sp>
        <p:nvSpPr>
          <p:cNvPr id="3" name="Контейнер за съдържани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bg-BG"/>
              <a:t>Щракн., за да ред. стил на загл. в обр.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съдържани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bg-BG"/>
              <a:t>Щракн., за да ред. стил на загл. в обр.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5" name="Контейнер за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6" name="Контейнер за долния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Контейнер за номер н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bg-BG"/>
              <a:t>Щракнете, за да редактирате стила на заглавието в образеца</a:t>
            </a:r>
          </a:p>
        </p:txBody>
      </p:sp>
      <p:sp>
        <p:nvSpPr>
          <p:cNvPr id="3" name="Текстов контейне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bg-BG"/>
              <a:t>Щракн., за да ред. стил на загл. в обр.</a:t>
            </a:r>
          </a:p>
        </p:txBody>
      </p:sp>
      <p:sp>
        <p:nvSpPr>
          <p:cNvPr id="4" name="Контейнер за съдържани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bg-BG"/>
              <a:t>Щракн., за да ред. стил на загл. в обр.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5" name="Текстов контейне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bg-BG"/>
              <a:t>Щракн., за да ред. стил на загл. в обр.</a:t>
            </a:r>
          </a:p>
        </p:txBody>
      </p:sp>
      <p:sp>
        <p:nvSpPr>
          <p:cNvPr id="6" name="Контейнер за съдържани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bg-BG"/>
              <a:t>Щракн., за да ред. стил на загл. в обр.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7" name="Контейнер за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8" name="Контейнер за долния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9" name="Контейнер за номер на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Само заглав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Щракнете, за да редактирате стила на заглавието в образеца</a:t>
            </a:r>
          </a:p>
        </p:txBody>
      </p:sp>
      <p:sp>
        <p:nvSpPr>
          <p:cNvPr id="3" name="Контейнер за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4" name="Контейнер за долния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5" name="Контейнер за номер на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разе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Контейнер за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3" name="Контейнер за долния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4" name="Контейнер за номер на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Съдържание с надпис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bg-BG"/>
              <a:t>Щракнете, за да редактирате стила на заглавието в образеца</a:t>
            </a:r>
          </a:p>
        </p:txBody>
      </p:sp>
      <p:sp>
        <p:nvSpPr>
          <p:cNvPr id="3" name="Контейнер за съдържани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bg-BG"/>
              <a:t>Щракн., за да ред. стил на загл. в обр.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Текстов контейне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bg-BG"/>
              <a:t>Щракн., за да ред. стил на загл. в обр.</a:t>
            </a:r>
          </a:p>
        </p:txBody>
      </p:sp>
      <p:sp>
        <p:nvSpPr>
          <p:cNvPr id="5" name="Контейнер за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6" name="Контейнер за долния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Контейнер за номер н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Картина с надпис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bg-BG"/>
              <a:t>Щракнете, за да редактирате стила на заглавието в образеца</a:t>
            </a:r>
          </a:p>
        </p:txBody>
      </p:sp>
      <p:sp>
        <p:nvSpPr>
          <p:cNvPr id="3" name="Контейнер за картина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bg-BG"/>
          </a:p>
        </p:txBody>
      </p:sp>
      <p:sp>
        <p:nvSpPr>
          <p:cNvPr id="4" name="Текстов контейне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bg-BG"/>
              <a:t>Щракн., за да ред. стил на загл. в обр.</a:t>
            </a:r>
          </a:p>
        </p:txBody>
      </p:sp>
      <p:sp>
        <p:nvSpPr>
          <p:cNvPr id="5" name="Контейнер за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6" name="Контейнер за долния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Контейнер за номер н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Контейнер за заглавие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bg-BG"/>
              <a:t>Щракнете, за да редактирате стила на заглавието в образеца</a:t>
            </a:r>
          </a:p>
        </p:txBody>
      </p:sp>
      <p:sp>
        <p:nvSpPr>
          <p:cNvPr id="3" name="Текстов контейне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bg-BG"/>
              <a:t>Щракн., за да ред. стил на загл. в обр.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F97940-6BD4-4E56-AC2E-DB9CE0161A0B}" type="datetimeFigureOut">
              <a:rPr lang="bg-BG" smtClean="0"/>
              <a:pPr/>
              <a:t>20.7.2022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05006C-1855-471E-9759-CF5AAEE42844}" type="slidenum">
              <a:rPr lang="bg-BG" smtClean="0"/>
              <a:pPr/>
              <a:t>‹#›</a:t>
            </a:fld>
            <a:endParaRPr lang="bg-BG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bg-BG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ово поле 3"/>
          <p:cNvSpPr txBox="1"/>
          <p:nvPr/>
        </p:nvSpPr>
        <p:spPr>
          <a:xfrm>
            <a:off x="1691680" y="1772816"/>
            <a:ext cx="6159828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600" dirty="0">
                <a:solidFill>
                  <a:srgbClr val="FF0000"/>
                </a:solidFill>
              </a:rPr>
              <a:t>Z</a:t>
            </a:r>
            <a:r>
              <a:rPr lang="en-US" sz="9600" dirty="0"/>
              <a:t> - </a:t>
            </a:r>
            <a:r>
              <a:rPr lang="bg-BG" sz="9600" dirty="0"/>
              <a:t>функция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2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4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4</a:t>
            </a:r>
            <a:r>
              <a:rPr lang="pl-PL" sz="2800" dirty="0"/>
              <a:t>+z[</a:t>
            </a:r>
            <a:r>
              <a:rPr lang="en-US" sz="2800" dirty="0"/>
              <a:t>4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0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4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0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5" name="Текстово поле 14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 =  A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Овал 13"/>
          <p:cNvSpPr/>
          <p:nvPr/>
        </p:nvSpPr>
        <p:spPr>
          <a:xfrm>
            <a:off x="4499992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1259632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0" name="Текстово поле 19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Z[4]=1</a:t>
            </a:r>
          </a:p>
        </p:txBody>
      </p:sp>
      <p:sp>
        <p:nvSpPr>
          <p:cNvPr id="16" name="Стрелка надясно 15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2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4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4</a:t>
            </a:r>
            <a:r>
              <a:rPr lang="pl-PL" sz="2800" dirty="0"/>
              <a:t>+z[</a:t>
            </a:r>
            <a:r>
              <a:rPr lang="en-US" sz="2800" dirty="0"/>
              <a:t>4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1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4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1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5" name="Текстово поле 14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 =  A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Овал 13"/>
          <p:cNvSpPr/>
          <p:nvPr/>
        </p:nvSpPr>
        <p:spPr>
          <a:xfrm>
            <a:off x="5292080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2051720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0" name="Текстово поле 19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Z[4]=2</a:t>
            </a:r>
          </a:p>
        </p:txBody>
      </p:sp>
      <p:sp>
        <p:nvSpPr>
          <p:cNvPr id="16" name="Стрелка надясно 15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2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4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4</a:t>
            </a:r>
            <a:r>
              <a:rPr lang="pl-PL" sz="2800" dirty="0"/>
              <a:t>+z[</a:t>
            </a:r>
            <a:r>
              <a:rPr lang="en-US" sz="2800" dirty="0"/>
              <a:t>4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2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4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2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5" name="Текстово поле 14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>
                <a:latin typeface="Courier New" pitchFamily="49" charset="0"/>
                <a:cs typeface="Courier New" pitchFamily="49" charset="0"/>
              </a:rPr>
              <a:t>B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 =  B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Овал 13"/>
          <p:cNvSpPr/>
          <p:nvPr/>
        </p:nvSpPr>
        <p:spPr>
          <a:xfrm>
            <a:off x="6084168" y="2420888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2843808" y="2420888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0" name="Текстово поле 19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Z[4]=3</a:t>
            </a:r>
          </a:p>
        </p:txBody>
      </p:sp>
      <p:sp>
        <p:nvSpPr>
          <p:cNvPr id="16" name="Стрелка надясно 15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2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4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4</a:t>
            </a:r>
            <a:r>
              <a:rPr lang="pl-PL" sz="2800" dirty="0"/>
              <a:t>+z[</a:t>
            </a:r>
            <a:r>
              <a:rPr lang="en-US" sz="2800" dirty="0"/>
              <a:t>3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3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4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3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5" name="Текстово поле 14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>
                <a:latin typeface="Courier New" pitchFamily="49" charset="0"/>
                <a:cs typeface="Courier New" pitchFamily="49" charset="0"/>
              </a:rPr>
              <a:t>A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 =  A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Овал 13"/>
          <p:cNvSpPr/>
          <p:nvPr/>
        </p:nvSpPr>
        <p:spPr>
          <a:xfrm>
            <a:off x="6948264" y="2420888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3635896" y="2420888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0" name="Текстово поле 19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Z[4]=4</a:t>
            </a:r>
          </a:p>
        </p:txBody>
      </p:sp>
      <p:sp>
        <p:nvSpPr>
          <p:cNvPr id="16" name="Стрелка надясно 15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2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4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4</a:t>
            </a:r>
            <a:r>
              <a:rPr lang="pl-PL" sz="2800" dirty="0"/>
              <a:t>+z[</a:t>
            </a:r>
            <a:r>
              <a:rPr lang="en-US" sz="2800" dirty="0"/>
              <a:t>3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4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4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4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4" name="Овал 13"/>
          <p:cNvSpPr/>
          <p:nvPr/>
        </p:nvSpPr>
        <p:spPr>
          <a:xfrm>
            <a:off x="7812360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4499992" y="2420888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7" name="Текстово поле 16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≠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3200" dirty="0" err="1">
                <a:latin typeface="Courier New" pitchFamily="49" charset="0"/>
                <a:cs typeface="Courier New" pitchFamily="49" charset="0"/>
              </a:rPr>
              <a:t>B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Стрелка надясно 18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1" name="Текстово поле 20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2400" dirty="0">
                <a:solidFill>
                  <a:srgbClr val="FF0000"/>
                </a:solidFill>
              </a:rPr>
              <a:t>Излиза</a:t>
            </a:r>
            <a:r>
              <a:rPr lang="bg-BG" sz="2400" dirty="0"/>
              <a:t> от </a:t>
            </a:r>
            <a:r>
              <a:rPr lang="en-US" sz="2400" dirty="0"/>
              <a:t>while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5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2 4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5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5</a:t>
            </a:r>
            <a:r>
              <a:rPr lang="pl-PL" sz="2800" dirty="0"/>
              <a:t>+z[</a:t>
            </a:r>
            <a:r>
              <a:rPr lang="en-US" sz="2800" dirty="0"/>
              <a:t>5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0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5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0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5" name="Текстово поле 14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>
                <a:latin typeface="Courier New" pitchFamily="49" charset="0"/>
                <a:cs typeface="Courier New" pitchFamily="49" charset="0"/>
              </a:rPr>
              <a:t>A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 =  A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Овал 13"/>
          <p:cNvSpPr/>
          <p:nvPr/>
        </p:nvSpPr>
        <p:spPr>
          <a:xfrm>
            <a:off x="5292080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1187624" y="2420888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0" name="Текстово поле 19"/>
          <p:cNvSpPr txBox="1"/>
          <p:nvPr/>
        </p:nvSpPr>
        <p:spPr>
          <a:xfrm>
            <a:off x="3491880" y="5373216"/>
            <a:ext cx="144016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Z[5]=1</a:t>
            </a:r>
          </a:p>
        </p:txBody>
      </p:sp>
      <p:sp>
        <p:nvSpPr>
          <p:cNvPr id="16" name="Стрелка надясно 15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5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2 4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5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5</a:t>
            </a:r>
            <a:r>
              <a:rPr lang="pl-PL" sz="2800" dirty="0"/>
              <a:t>+z[</a:t>
            </a:r>
            <a:r>
              <a:rPr lang="en-US" sz="2800" dirty="0"/>
              <a:t>5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1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5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1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4" name="Овал 13"/>
          <p:cNvSpPr/>
          <p:nvPr/>
        </p:nvSpPr>
        <p:spPr>
          <a:xfrm>
            <a:off x="6084168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1979712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7" name="Текстово поле 16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≠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3200" dirty="0" err="1">
                <a:latin typeface="Courier New" pitchFamily="49" charset="0"/>
                <a:cs typeface="Courier New" pitchFamily="49" charset="0"/>
              </a:rPr>
              <a:t>B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Стрелка надясно 18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1" name="Текстово поле 20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2400" dirty="0">
                <a:solidFill>
                  <a:srgbClr val="FF0000"/>
                </a:solidFill>
              </a:rPr>
              <a:t>Излиза</a:t>
            </a:r>
            <a:r>
              <a:rPr lang="bg-BG" sz="2400" dirty="0"/>
              <a:t> от </a:t>
            </a:r>
            <a:r>
              <a:rPr lang="en-US" sz="2400" dirty="0"/>
              <a:t>while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5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6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B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2 4 1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6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6</a:t>
            </a:r>
            <a:r>
              <a:rPr lang="pl-PL" sz="2800" dirty="0"/>
              <a:t>+z[</a:t>
            </a:r>
            <a:r>
              <a:rPr lang="en-US" sz="2800" dirty="0"/>
              <a:t>6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0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6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0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4" name="Овал 13"/>
          <p:cNvSpPr/>
          <p:nvPr/>
        </p:nvSpPr>
        <p:spPr>
          <a:xfrm>
            <a:off x="6156176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1187624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7" name="Текстово поле 16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≠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3200" dirty="0" err="1">
                <a:latin typeface="Courier New" pitchFamily="49" charset="0"/>
                <a:cs typeface="Courier New" pitchFamily="49" charset="0"/>
              </a:rPr>
              <a:t>B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Стрелка надясно 18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1" name="Текстово поле 20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2400" dirty="0">
                <a:solidFill>
                  <a:srgbClr val="FF0000"/>
                </a:solidFill>
              </a:rPr>
              <a:t>Излиза</a:t>
            </a:r>
            <a:r>
              <a:rPr lang="bg-BG" sz="2400" dirty="0"/>
              <a:t> от </a:t>
            </a:r>
            <a:r>
              <a:rPr lang="en-US" sz="2400" dirty="0"/>
              <a:t>while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5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6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7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2 4 1 0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7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7</a:t>
            </a:r>
            <a:r>
              <a:rPr lang="pl-PL" sz="2800" dirty="0"/>
              <a:t>+z[</a:t>
            </a:r>
            <a:r>
              <a:rPr lang="en-US" sz="2800" dirty="0"/>
              <a:t>6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0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7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0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4" name="Овал 13"/>
          <p:cNvSpPr/>
          <p:nvPr/>
        </p:nvSpPr>
        <p:spPr>
          <a:xfrm>
            <a:off x="6948264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1187624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6" name="Текстово поле 15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>
                <a:latin typeface="Courier New" pitchFamily="49" charset="0"/>
                <a:cs typeface="Courier New" pitchFamily="49" charset="0"/>
              </a:rPr>
              <a:t>A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 =  A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0" name="Текстово поле 19"/>
          <p:cNvSpPr txBox="1"/>
          <p:nvPr/>
        </p:nvSpPr>
        <p:spPr>
          <a:xfrm>
            <a:off x="3491880" y="5373216"/>
            <a:ext cx="144016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Z[7]=1</a:t>
            </a:r>
          </a:p>
        </p:txBody>
      </p:sp>
      <p:sp>
        <p:nvSpPr>
          <p:cNvPr id="22" name="Стрелка надясно 21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5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6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7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2 4 1 0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7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7</a:t>
            </a:r>
            <a:r>
              <a:rPr lang="pl-PL" sz="2800" dirty="0"/>
              <a:t>+z[</a:t>
            </a:r>
            <a:r>
              <a:rPr lang="en-US" sz="2800" dirty="0"/>
              <a:t>7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0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7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1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4" name="Овал 13"/>
          <p:cNvSpPr/>
          <p:nvPr/>
        </p:nvSpPr>
        <p:spPr>
          <a:xfrm>
            <a:off x="7740352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1187624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7" name="Текстово поле 16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≠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3200" dirty="0" err="1">
                <a:latin typeface="Courier New" pitchFamily="49" charset="0"/>
                <a:cs typeface="Courier New" pitchFamily="49" charset="0"/>
              </a:rPr>
              <a:t>B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Стрелка надясно 18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1" name="Текстово поле 20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2400" dirty="0">
                <a:solidFill>
                  <a:srgbClr val="FF0000"/>
                </a:solidFill>
              </a:rPr>
              <a:t>Излиза</a:t>
            </a:r>
            <a:r>
              <a:rPr lang="bg-BG" sz="2400" dirty="0"/>
              <a:t> от </a:t>
            </a:r>
            <a:r>
              <a:rPr lang="en-US" sz="2400" dirty="0"/>
              <a:t>while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836712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0 1 2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4 5 6 7 8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1772816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B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2852936"/>
            <a:ext cx="3090911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      2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1772816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2823132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836712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0" name="Правоъгълник 9"/>
          <p:cNvSpPr/>
          <p:nvPr/>
        </p:nvSpPr>
        <p:spPr>
          <a:xfrm>
            <a:off x="1259632" y="1844824"/>
            <a:ext cx="2160240" cy="792088"/>
          </a:xfrm>
          <a:prstGeom prst="rect">
            <a:avLst/>
          </a:prstGeom>
          <a:solidFill>
            <a:srgbClr val="FFFF00">
              <a:alpha val="2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1" name="Правоъгълник 10"/>
          <p:cNvSpPr/>
          <p:nvPr/>
        </p:nvSpPr>
        <p:spPr>
          <a:xfrm>
            <a:off x="1331640" y="1916832"/>
            <a:ext cx="1296144" cy="648072"/>
          </a:xfrm>
          <a:prstGeom prst="rect">
            <a:avLst/>
          </a:prstGeom>
          <a:solidFill>
            <a:schemeClr val="accent1">
              <a:alpha val="2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2" name="Правоъгълник 11"/>
          <p:cNvSpPr/>
          <p:nvPr/>
        </p:nvSpPr>
        <p:spPr>
          <a:xfrm>
            <a:off x="3779912" y="1916832"/>
            <a:ext cx="1296144" cy="648072"/>
          </a:xfrm>
          <a:prstGeom prst="rect">
            <a:avLst/>
          </a:prstGeom>
          <a:solidFill>
            <a:schemeClr val="accent1">
              <a:alpha val="2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5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6 7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8</a:t>
            </a:r>
            <a:endParaRPr lang="bg-BG" sz="5400" b="1" dirty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B</a:t>
            </a:r>
            <a:endParaRPr lang="bg-BG" sz="5400" b="1" dirty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2 4 1 0 1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0</a:t>
            </a:r>
            <a:endParaRPr lang="bg-BG" sz="5400" b="1" dirty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8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8</a:t>
            </a:r>
            <a:r>
              <a:rPr lang="pl-PL" sz="2800" dirty="0"/>
              <a:t>+z[</a:t>
            </a:r>
            <a:r>
              <a:rPr lang="en-US" sz="2800" dirty="0"/>
              <a:t>8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0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8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0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4" name="Овал 13"/>
          <p:cNvSpPr/>
          <p:nvPr/>
        </p:nvSpPr>
        <p:spPr>
          <a:xfrm>
            <a:off x="7812360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1187624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7" name="Текстово поле 16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≠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3200" dirty="0" err="1">
                <a:latin typeface="Courier New" pitchFamily="49" charset="0"/>
                <a:cs typeface="Courier New" pitchFamily="49" charset="0"/>
              </a:rPr>
              <a:t>B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Стрелка надясно 18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1" name="Текстово поле 20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2400" dirty="0">
                <a:solidFill>
                  <a:srgbClr val="FF0000"/>
                </a:solidFill>
              </a:rPr>
              <a:t>Излиза</a:t>
            </a:r>
            <a:r>
              <a:rPr lang="bg-BG" sz="2400" dirty="0"/>
              <a:t> от </a:t>
            </a:r>
            <a:r>
              <a:rPr lang="en-US" sz="2400" dirty="0"/>
              <a:t>while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5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2 4 1 0 1 0</a:t>
            </a:r>
            <a:endParaRPr lang="bg-BG" sz="5400" b="1" dirty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323528" y="404664"/>
            <a:ext cx="8592417" cy="4031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void </a:t>
            </a:r>
            <a:r>
              <a:rPr lang="en-US" sz="32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z_f</a:t>
            </a:r>
            <a:r>
              <a:rPr lang="en-US" sz="3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en-US" sz="3200" dirty="0"/>
              <a:t>(string s) {</a:t>
            </a:r>
          </a:p>
          <a:p>
            <a:r>
              <a:rPr lang="en-US" sz="3200" dirty="0"/>
              <a:t>	</a:t>
            </a:r>
            <a:r>
              <a:rPr lang="en-US" sz="3200" dirty="0" err="1"/>
              <a:t>int</a:t>
            </a:r>
            <a:r>
              <a:rPr lang="en-US" sz="3200" dirty="0"/>
              <a:t> n = </a:t>
            </a:r>
            <a:r>
              <a:rPr lang="en-US" sz="3200" dirty="0" err="1"/>
              <a:t>s.length</a:t>
            </a:r>
            <a:r>
              <a:rPr lang="en-US" sz="3200" dirty="0"/>
              <a:t>();</a:t>
            </a:r>
          </a:p>
          <a:p>
            <a:r>
              <a:rPr lang="en-US" sz="3200" dirty="0"/>
              <a:t>	for (</a:t>
            </a:r>
            <a:r>
              <a:rPr lang="en-US" sz="3200" dirty="0" err="1"/>
              <a:t>int</a:t>
            </a:r>
            <a:r>
              <a:rPr lang="en-US" sz="3200" dirty="0"/>
              <a:t> </a:t>
            </a:r>
            <a:r>
              <a:rPr lang="en-US" sz="3200" dirty="0" err="1"/>
              <a:t>i</a:t>
            </a:r>
            <a:r>
              <a:rPr lang="en-US" sz="3200" dirty="0"/>
              <a:t>=1; </a:t>
            </a:r>
            <a:r>
              <a:rPr lang="en-US" sz="3200" dirty="0" err="1"/>
              <a:t>i</a:t>
            </a:r>
            <a:r>
              <a:rPr lang="en-US" sz="3200" dirty="0"/>
              <a:t>&lt;n;</a:t>
            </a:r>
            <a:r>
              <a:rPr lang="bg-BG" sz="3200" dirty="0"/>
              <a:t> </a:t>
            </a:r>
            <a:r>
              <a:rPr lang="en-US" sz="3200" dirty="0" err="1"/>
              <a:t>i</a:t>
            </a:r>
            <a:r>
              <a:rPr lang="bg-BG" sz="3200" dirty="0"/>
              <a:t>++</a:t>
            </a:r>
            <a:r>
              <a:rPr lang="en-US" sz="3200" dirty="0"/>
              <a:t>) {</a:t>
            </a:r>
          </a:p>
          <a:p>
            <a:r>
              <a:rPr lang="en-US" sz="3200" dirty="0"/>
              <a:t>		while (</a:t>
            </a:r>
            <a:r>
              <a:rPr lang="en-US" sz="3200" dirty="0" err="1">
                <a:solidFill>
                  <a:srgbClr val="FF0000"/>
                </a:solidFill>
              </a:rPr>
              <a:t>i</a:t>
            </a:r>
            <a:r>
              <a:rPr lang="en-US" sz="3200" dirty="0">
                <a:solidFill>
                  <a:srgbClr val="FF0000"/>
                </a:solidFill>
              </a:rPr>
              <a:t> + z[</a:t>
            </a:r>
            <a:r>
              <a:rPr lang="en-US" sz="3200" dirty="0" err="1">
                <a:solidFill>
                  <a:srgbClr val="FF0000"/>
                </a:solidFill>
              </a:rPr>
              <a:t>i</a:t>
            </a:r>
            <a:r>
              <a:rPr lang="en-US" sz="3200" dirty="0">
                <a:solidFill>
                  <a:srgbClr val="FF0000"/>
                </a:solidFill>
              </a:rPr>
              <a:t>] &lt; n </a:t>
            </a:r>
            <a:r>
              <a:rPr lang="en-US" sz="3200" dirty="0"/>
              <a:t>&amp;&amp; s[z[</a:t>
            </a:r>
            <a:r>
              <a:rPr lang="en-US" sz="3200" dirty="0" err="1"/>
              <a:t>i</a:t>
            </a:r>
            <a:r>
              <a:rPr lang="en-US" sz="3200" dirty="0"/>
              <a:t>]] == s[</a:t>
            </a:r>
            <a:r>
              <a:rPr lang="en-US" sz="3200" dirty="0" err="1"/>
              <a:t>i+z</a:t>
            </a:r>
            <a:r>
              <a:rPr lang="en-US" sz="3200" dirty="0"/>
              <a:t>[</a:t>
            </a:r>
            <a:r>
              <a:rPr lang="en-US" sz="3200" dirty="0" err="1"/>
              <a:t>i</a:t>
            </a:r>
            <a:r>
              <a:rPr lang="en-US" sz="3200" dirty="0"/>
              <a:t>]]) </a:t>
            </a:r>
          </a:p>
          <a:p>
            <a:r>
              <a:rPr lang="en-US" sz="3200" dirty="0"/>
              <a:t>			++z[</a:t>
            </a:r>
            <a:r>
              <a:rPr lang="en-US" sz="3200" dirty="0" err="1"/>
              <a:t>i</a:t>
            </a:r>
            <a:r>
              <a:rPr lang="en-US" sz="3200" dirty="0"/>
              <a:t>];</a:t>
            </a:r>
          </a:p>
          <a:p>
            <a:r>
              <a:rPr lang="en-US" sz="3200" dirty="0"/>
              <a:t>		</a:t>
            </a:r>
          </a:p>
          <a:p>
            <a:r>
              <a:rPr lang="en-US" sz="3200" dirty="0"/>
              <a:t>	}</a:t>
            </a:r>
          </a:p>
          <a:p>
            <a:r>
              <a:rPr lang="en-US" sz="3200" dirty="0"/>
              <a:t>}</a:t>
            </a:r>
            <a:endParaRPr lang="bg-BG" sz="32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259632" y="1124744"/>
            <a:ext cx="249299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AAAAA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66011" y="1837273"/>
            <a:ext cx="249299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04321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259632" y="3573016"/>
            <a:ext cx="583961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bg-BG" sz="3200" dirty="0"/>
              <a:t>Колко пъти ще се завърти </a:t>
            </a:r>
            <a:r>
              <a:rPr lang="en-US" sz="3200" dirty="0"/>
              <a:t>while?</a:t>
            </a:r>
            <a:endParaRPr lang="bg-BG" sz="3200" dirty="0"/>
          </a:p>
        </p:txBody>
      </p:sp>
      <p:sp>
        <p:nvSpPr>
          <p:cNvPr id="6" name="Текстово поле 5"/>
          <p:cNvSpPr txBox="1"/>
          <p:nvPr/>
        </p:nvSpPr>
        <p:spPr>
          <a:xfrm>
            <a:off x="1331640" y="4221088"/>
            <a:ext cx="271420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/>
              <a:t>4+3+2+1 = 10</a:t>
            </a:r>
            <a:endParaRPr lang="bg-BG" sz="36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971600" y="476672"/>
            <a:ext cx="52629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AAAB</a:t>
            </a:r>
            <a:r>
              <a:rPr lang="en-US" sz="6000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6000" dirty="0">
                <a:latin typeface="Courier New" pitchFamily="49" charset="0"/>
                <a:cs typeface="Courier New" pitchFamily="49" charset="0"/>
              </a:rPr>
              <a:t>AABAAA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977979" y="1189201"/>
            <a:ext cx="249299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02101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8" name="Дясна скоба 7"/>
          <p:cNvSpPr/>
          <p:nvPr/>
        </p:nvSpPr>
        <p:spPr>
          <a:xfrm rot="16200000">
            <a:off x="1979712" y="-459432"/>
            <a:ext cx="432048" cy="1872208"/>
          </a:xfrm>
          <a:prstGeom prst="rightBracket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9" name="Текстово поле 8"/>
          <p:cNvSpPr txBox="1"/>
          <p:nvPr/>
        </p:nvSpPr>
        <p:spPr>
          <a:xfrm>
            <a:off x="1043608" y="2492896"/>
            <a:ext cx="52629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AAAB</a:t>
            </a:r>
            <a:r>
              <a:rPr lang="en-US" sz="6000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6000" dirty="0">
                <a:latin typeface="Courier New" pitchFamily="49" charset="0"/>
                <a:cs typeface="Courier New" pitchFamily="49" charset="0"/>
              </a:rPr>
              <a:t>AABAAA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0" name="Текстово поле 9"/>
          <p:cNvSpPr txBox="1"/>
          <p:nvPr/>
        </p:nvSpPr>
        <p:spPr>
          <a:xfrm>
            <a:off x="1049987" y="3205425"/>
            <a:ext cx="249299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02102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1" name="Дясна скоба 10"/>
          <p:cNvSpPr/>
          <p:nvPr/>
        </p:nvSpPr>
        <p:spPr>
          <a:xfrm rot="16200000">
            <a:off x="2483768" y="1556792"/>
            <a:ext cx="432048" cy="1872208"/>
          </a:xfrm>
          <a:prstGeom prst="rightBracket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1115616" y="4221088"/>
            <a:ext cx="52629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AAAB</a:t>
            </a:r>
            <a:r>
              <a:rPr lang="en-US" sz="6000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6000" dirty="0">
                <a:latin typeface="Courier New" pitchFamily="49" charset="0"/>
                <a:cs typeface="Courier New" pitchFamily="49" charset="0"/>
              </a:rPr>
              <a:t>AABAAA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1121995" y="4933617"/>
            <a:ext cx="249299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02103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Дясна скоба 13"/>
          <p:cNvSpPr/>
          <p:nvPr/>
        </p:nvSpPr>
        <p:spPr>
          <a:xfrm rot="16200000">
            <a:off x="2987824" y="3356992"/>
            <a:ext cx="432048" cy="1728192"/>
          </a:xfrm>
          <a:prstGeom prst="rightBracket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971600" y="260649"/>
            <a:ext cx="52629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AAAB</a:t>
            </a:r>
            <a:r>
              <a:rPr lang="en-US" sz="6000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6000" dirty="0">
                <a:latin typeface="Courier New" pitchFamily="49" charset="0"/>
                <a:cs typeface="Courier New" pitchFamily="49" charset="0"/>
              </a:rPr>
              <a:t>AABAAA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977979" y="973178"/>
            <a:ext cx="249299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02104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Дясна скоба 3"/>
          <p:cNvSpPr/>
          <p:nvPr/>
        </p:nvSpPr>
        <p:spPr>
          <a:xfrm rot="16200000">
            <a:off x="3419872" y="-603447"/>
            <a:ext cx="288032" cy="1872208"/>
          </a:xfrm>
          <a:prstGeom prst="rightBracket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5" name="Текстово поле 4"/>
          <p:cNvSpPr txBox="1"/>
          <p:nvPr/>
        </p:nvSpPr>
        <p:spPr>
          <a:xfrm>
            <a:off x="971600" y="1916834"/>
            <a:ext cx="52629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AAAB</a:t>
            </a:r>
            <a:r>
              <a:rPr lang="en-US" sz="6000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6000" dirty="0">
                <a:latin typeface="Courier New" pitchFamily="49" charset="0"/>
                <a:cs typeface="Courier New" pitchFamily="49" charset="0"/>
              </a:rPr>
              <a:t>AABAAA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977979" y="2636913"/>
            <a:ext cx="249299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02105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7" name="Дясна скоба 6"/>
          <p:cNvSpPr/>
          <p:nvPr/>
        </p:nvSpPr>
        <p:spPr>
          <a:xfrm rot="16200000">
            <a:off x="3851920" y="1052738"/>
            <a:ext cx="288032" cy="1872208"/>
          </a:xfrm>
          <a:prstGeom prst="rightBracket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971600" y="3501009"/>
            <a:ext cx="52629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AAAB</a:t>
            </a:r>
            <a:r>
              <a:rPr lang="en-US" sz="6000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6000" dirty="0">
                <a:latin typeface="Courier New" pitchFamily="49" charset="0"/>
                <a:cs typeface="Courier New" pitchFamily="49" charset="0"/>
              </a:rPr>
              <a:t>AABAAA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9" name="Текстово поле 8"/>
          <p:cNvSpPr txBox="1"/>
          <p:nvPr/>
        </p:nvSpPr>
        <p:spPr>
          <a:xfrm>
            <a:off x="977979" y="4213538"/>
            <a:ext cx="249299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02106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0" name="Дясна скоба 9"/>
          <p:cNvSpPr/>
          <p:nvPr/>
        </p:nvSpPr>
        <p:spPr>
          <a:xfrm rot="16200000">
            <a:off x="4319972" y="2672917"/>
            <a:ext cx="216024" cy="1872208"/>
          </a:xfrm>
          <a:prstGeom prst="rightBracket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971600" y="5085184"/>
            <a:ext cx="52629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AAAB</a:t>
            </a:r>
            <a:r>
              <a:rPr lang="en-US" sz="6000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6000" dirty="0">
                <a:latin typeface="Courier New" pitchFamily="49" charset="0"/>
                <a:cs typeface="Courier New" pitchFamily="49" charset="0"/>
              </a:rPr>
              <a:t>AABAAA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977979" y="5797713"/>
            <a:ext cx="249299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02107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3" name="Дясна скоба 12"/>
          <p:cNvSpPr/>
          <p:nvPr/>
        </p:nvSpPr>
        <p:spPr>
          <a:xfrm rot="16200000">
            <a:off x="4752020" y="4257092"/>
            <a:ext cx="216024" cy="1872208"/>
          </a:xfrm>
          <a:prstGeom prst="rightBracket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971600" y="620688"/>
            <a:ext cx="52629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AAABAAABAAA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971600" y="1772816"/>
            <a:ext cx="249299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02107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Дясна скоба 3"/>
          <p:cNvSpPr/>
          <p:nvPr/>
        </p:nvSpPr>
        <p:spPr>
          <a:xfrm rot="16200000">
            <a:off x="4355976" y="-675456"/>
            <a:ext cx="216024" cy="2808312"/>
          </a:xfrm>
          <a:prstGeom prst="rightBracket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5" name="Дясна скоба 4"/>
          <p:cNvSpPr/>
          <p:nvPr/>
        </p:nvSpPr>
        <p:spPr>
          <a:xfrm rot="16200000" flipH="1">
            <a:off x="2483768" y="116632"/>
            <a:ext cx="216024" cy="2808312"/>
          </a:xfrm>
          <a:prstGeom prst="rightBracket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0" name="Текстово поле 9"/>
          <p:cNvSpPr txBox="1"/>
          <p:nvPr/>
        </p:nvSpPr>
        <p:spPr>
          <a:xfrm>
            <a:off x="2915816" y="188640"/>
            <a:ext cx="3145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4</a:t>
            </a:r>
            <a:endParaRPr lang="bg-BG" sz="2000" dirty="0">
              <a:solidFill>
                <a:srgbClr val="FF0000"/>
              </a:solidFill>
            </a:endParaRPr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188640"/>
            <a:ext cx="44435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bg-BG" sz="2000" dirty="0">
                <a:solidFill>
                  <a:srgbClr val="FF0000"/>
                </a:solidFill>
              </a:rPr>
              <a:t>10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611560" y="3140968"/>
            <a:ext cx="806489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bg-BG" sz="2800" dirty="0"/>
              <a:t>Означаваме левия и десния край на покрития интервал с </a:t>
            </a:r>
            <a:r>
              <a:rPr lang="en-US" sz="2800" dirty="0">
                <a:solidFill>
                  <a:srgbClr val="FF0000"/>
                </a:solidFill>
              </a:rPr>
              <a:t>L</a:t>
            </a:r>
            <a:r>
              <a:rPr lang="en-US" sz="2800" dirty="0"/>
              <a:t> </a:t>
            </a:r>
            <a:r>
              <a:rPr lang="bg-BG" sz="2800" dirty="0"/>
              <a:t>и </a:t>
            </a:r>
            <a:r>
              <a:rPr lang="en-US" sz="2800" dirty="0">
                <a:solidFill>
                  <a:srgbClr val="FF0000"/>
                </a:solidFill>
              </a:rPr>
              <a:t>R</a:t>
            </a:r>
            <a:r>
              <a:rPr lang="en-US" sz="2800" dirty="0"/>
              <a:t>, </a:t>
            </a:r>
            <a:r>
              <a:rPr lang="bg-BG" sz="2800" dirty="0"/>
              <a:t>т.е. </a:t>
            </a:r>
            <a:r>
              <a:rPr lang="en-US" sz="2800" dirty="0"/>
              <a:t>L=4 </a:t>
            </a:r>
            <a:r>
              <a:rPr lang="bg-BG" sz="2800" dirty="0"/>
              <a:t>и </a:t>
            </a:r>
            <a:r>
              <a:rPr lang="en-US" sz="2800" dirty="0"/>
              <a:t>R=10.</a:t>
            </a:r>
            <a:endParaRPr lang="bg-BG" sz="28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827584" y="339328"/>
            <a:ext cx="52629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AAAB</a:t>
            </a:r>
            <a:r>
              <a:rPr lang="en-US" sz="6000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AAAB</a:t>
            </a:r>
            <a:r>
              <a:rPr lang="en-US" sz="6000" b="1" dirty="0">
                <a:solidFill>
                  <a:schemeClr val="accent5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6000" dirty="0">
                <a:latin typeface="Courier New" pitchFamily="49" charset="0"/>
                <a:cs typeface="Courier New" pitchFamily="49" charset="0"/>
              </a:rPr>
              <a:t>AA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2771800" y="155242"/>
            <a:ext cx="3145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4</a:t>
            </a:r>
            <a:endParaRPr lang="bg-BG" sz="2000" dirty="0">
              <a:solidFill>
                <a:srgbClr val="FF0000"/>
              </a:solidFill>
            </a:endParaRPr>
          </a:p>
        </p:txBody>
      </p:sp>
      <p:sp>
        <p:nvSpPr>
          <p:cNvPr id="7" name="Текстово поле 6"/>
          <p:cNvSpPr txBox="1"/>
          <p:nvPr/>
        </p:nvSpPr>
        <p:spPr>
          <a:xfrm>
            <a:off x="5580112" y="155242"/>
            <a:ext cx="44435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10</a:t>
            </a:r>
            <a:endParaRPr lang="bg-BG" sz="2000" dirty="0">
              <a:solidFill>
                <a:srgbClr val="FF0000"/>
              </a:solidFill>
            </a:endParaRPr>
          </a:p>
        </p:txBody>
      </p:sp>
      <p:sp>
        <p:nvSpPr>
          <p:cNvPr id="8" name="Текстово поле 7"/>
          <p:cNvSpPr txBox="1"/>
          <p:nvPr/>
        </p:nvSpPr>
        <p:spPr>
          <a:xfrm>
            <a:off x="395536" y="2204864"/>
            <a:ext cx="8064896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S[0;3] = S[4;7]</a:t>
            </a:r>
            <a:r>
              <a:rPr lang="en-US" sz="2800" dirty="0">
                <a:sym typeface="Wingdings 3"/>
              </a:rPr>
              <a:t>Z[5]=Z[2]</a:t>
            </a:r>
          </a:p>
          <a:p>
            <a:r>
              <a:rPr lang="bg-BG" sz="2800" dirty="0">
                <a:sym typeface="Wingdings 3"/>
              </a:rPr>
              <a:t>т.е.  </a:t>
            </a:r>
            <a:r>
              <a:rPr lang="en-US" sz="2800" dirty="0">
                <a:sym typeface="Wingdings 3"/>
              </a:rPr>
              <a:t>Z[</a:t>
            </a:r>
            <a:r>
              <a:rPr lang="en-US" sz="2800" dirty="0" err="1">
                <a:sym typeface="Wingdings 3"/>
              </a:rPr>
              <a:t>i</a:t>
            </a:r>
            <a:r>
              <a:rPr lang="en-US" sz="2800" dirty="0">
                <a:sym typeface="Wingdings 3"/>
              </a:rPr>
              <a:t>]</a:t>
            </a:r>
            <a:r>
              <a:rPr lang="bg-BG" sz="2800" dirty="0">
                <a:sym typeface="Wingdings 3"/>
              </a:rPr>
              <a:t>=</a:t>
            </a:r>
            <a:r>
              <a:rPr lang="en-US" sz="2800" dirty="0">
                <a:sym typeface="Wingdings 3"/>
              </a:rPr>
              <a:t>Z[</a:t>
            </a:r>
            <a:r>
              <a:rPr lang="en-US" sz="2800" dirty="0" err="1">
                <a:sym typeface="Wingdings 3"/>
              </a:rPr>
              <a:t>i</a:t>
            </a:r>
            <a:r>
              <a:rPr lang="en-US" sz="2800" dirty="0">
                <a:sym typeface="Wingdings 3"/>
              </a:rPr>
              <a:t>-L] </a:t>
            </a:r>
            <a:r>
              <a:rPr lang="bg-BG" sz="2800" dirty="0">
                <a:sym typeface="Wingdings 3"/>
              </a:rPr>
              <a:t>за всяко </a:t>
            </a:r>
            <a:r>
              <a:rPr lang="en-US" sz="2800" dirty="0" err="1">
                <a:sym typeface="Wingdings 3"/>
              </a:rPr>
              <a:t>i</a:t>
            </a:r>
            <a:r>
              <a:rPr lang="en-US" sz="2800" dirty="0">
                <a:sym typeface="Wingdings 3"/>
              </a:rPr>
              <a:t> </a:t>
            </a:r>
            <a:r>
              <a:rPr lang="bg-BG" sz="2800" dirty="0">
                <a:sym typeface="Wingdings 3"/>
              </a:rPr>
              <a:t>оцветено в червено.</a:t>
            </a:r>
          </a:p>
          <a:p>
            <a:r>
              <a:rPr lang="bg-BG" sz="2800" dirty="0">
                <a:sym typeface="Wingdings 3"/>
              </a:rPr>
              <a:t>За останалите </a:t>
            </a:r>
            <a:r>
              <a:rPr lang="en-US" sz="2800" dirty="0" err="1">
                <a:sym typeface="Wingdings 3"/>
              </a:rPr>
              <a:t>i</a:t>
            </a:r>
            <a:r>
              <a:rPr lang="en-US" sz="2800" dirty="0">
                <a:sym typeface="Wingdings 3"/>
              </a:rPr>
              <a:t> </a:t>
            </a:r>
            <a:r>
              <a:rPr lang="bg-BG" sz="2800" dirty="0">
                <a:sym typeface="Wingdings 3"/>
              </a:rPr>
              <a:t>е броя на буквите, които остават:</a:t>
            </a:r>
          </a:p>
          <a:p>
            <a:r>
              <a:rPr lang="bg-BG" sz="2800" dirty="0">
                <a:sym typeface="Wingdings 3"/>
              </a:rPr>
              <a:t>Например за 8-та буква-в зелено, отговорът е </a:t>
            </a:r>
            <a:r>
              <a:rPr lang="en-US" sz="2800" dirty="0">
                <a:sym typeface="Wingdings 3"/>
              </a:rPr>
              <a:t>R-i+1=10-8+1=3.</a:t>
            </a:r>
            <a:endParaRPr lang="bg-BG" sz="2800" dirty="0"/>
          </a:p>
        </p:txBody>
      </p:sp>
      <p:sp>
        <p:nvSpPr>
          <p:cNvPr id="9" name="Текстово поле 8"/>
          <p:cNvSpPr txBox="1"/>
          <p:nvPr/>
        </p:nvSpPr>
        <p:spPr>
          <a:xfrm>
            <a:off x="971600" y="155242"/>
            <a:ext cx="3145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bg-BG" sz="20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0</a:t>
            </a:r>
          </a:p>
        </p:txBody>
      </p:sp>
      <p:sp>
        <p:nvSpPr>
          <p:cNvPr id="10" name="Текстово поле 9"/>
          <p:cNvSpPr txBox="1"/>
          <p:nvPr/>
        </p:nvSpPr>
        <p:spPr>
          <a:xfrm>
            <a:off x="2339752" y="155242"/>
            <a:ext cx="3145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3</a:t>
            </a:r>
            <a:endParaRPr lang="bg-BG" sz="20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755576" y="1151741"/>
            <a:ext cx="2492990" cy="923330"/>
          </a:xfrm>
          <a:prstGeom prst="rect">
            <a:avLst/>
          </a:prstGeom>
          <a:noFill/>
        </p:spPr>
        <p:txBody>
          <a:bodyPr wrap="none" tIns="0" bIns="0" rtlCol="0" anchor="b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02106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365104"/>
            <a:ext cx="784887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bg-BG" sz="3200" dirty="0"/>
              <a:t>Или</a:t>
            </a:r>
            <a:r>
              <a:rPr lang="en-US" sz="3200" dirty="0"/>
              <a:t>, </a:t>
            </a:r>
            <a:r>
              <a:rPr lang="bg-BG" sz="3200" dirty="0"/>
              <a:t>ако </a:t>
            </a:r>
            <a:r>
              <a:rPr lang="en-US" sz="3200" dirty="0" err="1">
                <a:solidFill>
                  <a:srgbClr val="FF0000"/>
                </a:solidFill>
              </a:rPr>
              <a:t>i</a:t>
            </a:r>
            <a:r>
              <a:rPr lang="en-US" sz="3200" dirty="0">
                <a:solidFill>
                  <a:srgbClr val="FF0000"/>
                </a:solidFill>
              </a:rPr>
              <a:t>&lt;=r</a:t>
            </a:r>
            <a:r>
              <a:rPr lang="en-US" sz="3200" dirty="0"/>
              <a:t>, </a:t>
            </a:r>
            <a:r>
              <a:rPr lang="bg-BG" sz="3200" dirty="0"/>
              <a:t>то:</a:t>
            </a:r>
          </a:p>
          <a:p>
            <a:pPr algn="ctr"/>
            <a:r>
              <a:rPr lang="en-US" sz="3200" b="1" dirty="0">
                <a:solidFill>
                  <a:srgbClr val="FF0000"/>
                </a:solidFill>
              </a:rPr>
              <a:t>Z[</a:t>
            </a:r>
            <a:r>
              <a:rPr lang="en-US" sz="3200" b="1" dirty="0" err="1">
                <a:solidFill>
                  <a:srgbClr val="FF0000"/>
                </a:solidFill>
              </a:rPr>
              <a:t>i</a:t>
            </a:r>
            <a:r>
              <a:rPr lang="en-US" sz="3200" b="1" dirty="0">
                <a:solidFill>
                  <a:srgbClr val="FF0000"/>
                </a:solidFill>
              </a:rPr>
              <a:t>]=min(R-i+1,Z[</a:t>
            </a:r>
            <a:r>
              <a:rPr lang="en-US" sz="3200" b="1" dirty="0" err="1">
                <a:solidFill>
                  <a:srgbClr val="FF0000"/>
                </a:solidFill>
              </a:rPr>
              <a:t>i</a:t>
            </a:r>
            <a:r>
              <a:rPr lang="en-US" sz="3200" b="1" dirty="0">
                <a:solidFill>
                  <a:srgbClr val="FF0000"/>
                </a:solidFill>
              </a:rPr>
              <a:t>-L]).</a:t>
            </a:r>
            <a:endParaRPr lang="bg-BG" sz="32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827584" y="1412776"/>
            <a:ext cx="52629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AAABA</a:t>
            </a:r>
            <a:r>
              <a:rPr lang="en-US" sz="6000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6000" dirty="0">
                <a:latin typeface="Courier New" pitchFamily="49" charset="0"/>
                <a:cs typeface="Courier New" pitchFamily="49" charset="0"/>
              </a:rPr>
              <a:t>ABAAA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2771800" y="980728"/>
            <a:ext cx="3145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4</a:t>
            </a:r>
            <a:endParaRPr lang="bg-BG" sz="2000" dirty="0">
              <a:solidFill>
                <a:srgbClr val="FF0000"/>
              </a:solidFill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5580112" y="980728"/>
            <a:ext cx="44435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10</a:t>
            </a:r>
            <a:endParaRPr lang="bg-BG" sz="2000" dirty="0">
              <a:solidFill>
                <a:srgbClr val="FF0000"/>
              </a:solidFill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971600" y="980728"/>
            <a:ext cx="3145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bg-BG" sz="20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0</a:t>
            </a: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2339752" y="980728"/>
            <a:ext cx="3145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3</a:t>
            </a:r>
            <a:endParaRPr lang="bg-BG" sz="20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7" name="Текстово поле 6"/>
          <p:cNvSpPr txBox="1"/>
          <p:nvPr/>
        </p:nvSpPr>
        <p:spPr>
          <a:xfrm>
            <a:off x="755576" y="2225189"/>
            <a:ext cx="5268888" cy="923330"/>
          </a:xfrm>
          <a:prstGeom prst="rect">
            <a:avLst/>
          </a:prstGeom>
          <a:noFill/>
        </p:spPr>
        <p:txBody>
          <a:bodyPr wrap="square" tIns="0" bIns="0" rtlCol="0" anchor="b">
            <a:spAutoFit/>
          </a:bodyPr>
          <a:lstStyle/>
          <a:p>
            <a:r>
              <a:rPr lang="en-US" sz="6000" dirty="0">
                <a:latin typeface="Courier New" pitchFamily="49" charset="0"/>
                <a:cs typeface="Courier New" pitchFamily="49" charset="0"/>
              </a:rPr>
              <a:t>02107</a:t>
            </a:r>
            <a:r>
              <a:rPr lang="en-US" sz="6000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6000" dirty="0">
                <a:latin typeface="Courier New" pitchFamily="49" charset="0"/>
                <a:cs typeface="Courier New" pitchFamily="49" charset="0"/>
              </a:rPr>
              <a:t> </a:t>
            </a:r>
            <a:endParaRPr lang="bg-BG" sz="6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8" name="Текстово поле 7"/>
          <p:cNvSpPr txBox="1"/>
          <p:nvPr/>
        </p:nvSpPr>
        <p:spPr>
          <a:xfrm>
            <a:off x="1043608" y="404664"/>
            <a:ext cx="357354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bg-BG" sz="3600" dirty="0"/>
              <a:t>Какво се печели?</a:t>
            </a:r>
          </a:p>
        </p:txBody>
      </p:sp>
      <p:sp>
        <p:nvSpPr>
          <p:cNvPr id="9" name="Текстово поле 8"/>
          <p:cNvSpPr txBox="1"/>
          <p:nvPr/>
        </p:nvSpPr>
        <p:spPr>
          <a:xfrm>
            <a:off x="179513" y="4437112"/>
            <a:ext cx="8733910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     </a:t>
            </a:r>
            <a:r>
              <a:rPr lang="bg-BG" sz="2800" dirty="0"/>
              <a:t>След това:</a:t>
            </a:r>
          </a:p>
          <a:p>
            <a:r>
              <a:rPr lang="bg-BG" sz="2800" dirty="0"/>
              <a:t>     </a:t>
            </a:r>
            <a:r>
              <a:rPr lang="pl-PL" sz="2800" dirty="0" err="1"/>
              <a:t>while</a:t>
            </a:r>
            <a:r>
              <a:rPr lang="pl-PL" sz="2800" dirty="0"/>
              <a:t> (i+z[i] &lt; n &amp;&amp; </a:t>
            </a:r>
            <a:r>
              <a:rPr lang="pl-PL" sz="2800" dirty="0">
                <a:solidFill>
                  <a:srgbClr val="FF0000"/>
                </a:solidFill>
              </a:rPr>
              <a:t>s[z[i]] == s[i+z[i]])</a:t>
            </a:r>
          </a:p>
          <a:p>
            <a:r>
              <a:rPr lang="pl-PL" sz="2800" dirty="0"/>
              <a:t>	++z[i];</a:t>
            </a:r>
            <a:endParaRPr lang="en-US" sz="2800" dirty="0"/>
          </a:p>
          <a:p>
            <a:r>
              <a:rPr lang="bg-BG" sz="2800" dirty="0"/>
              <a:t>Но този </a:t>
            </a:r>
            <a:r>
              <a:rPr lang="en-US" sz="2800" dirty="0"/>
              <a:t>while </a:t>
            </a:r>
            <a:r>
              <a:rPr lang="bg-BG" sz="2800" dirty="0"/>
              <a:t>не прави нищо, защото </a:t>
            </a:r>
            <a:r>
              <a:rPr lang="en-US" sz="2800" dirty="0"/>
              <a:t>s[z[</a:t>
            </a:r>
            <a:r>
              <a:rPr lang="en-US" sz="2800" dirty="0" err="1"/>
              <a:t>i</a:t>
            </a:r>
            <a:r>
              <a:rPr lang="en-US" sz="2800" dirty="0"/>
              <a:t>]]=s[2]=</a:t>
            </a:r>
            <a:r>
              <a:rPr lang="en-US" sz="2800" dirty="0">
                <a:solidFill>
                  <a:srgbClr val="FF0000"/>
                </a:solidFill>
              </a:rPr>
              <a:t>A</a:t>
            </a:r>
            <a:r>
              <a:rPr lang="en-US" sz="2800" dirty="0"/>
              <a:t>, </a:t>
            </a:r>
            <a:r>
              <a:rPr lang="bg-BG" sz="2800" dirty="0"/>
              <a:t>а </a:t>
            </a:r>
            <a:r>
              <a:rPr lang="en-US" sz="2800" dirty="0"/>
              <a:t>s[</a:t>
            </a:r>
            <a:r>
              <a:rPr lang="en-US" sz="2800" dirty="0" err="1"/>
              <a:t>i+z</a:t>
            </a:r>
            <a:r>
              <a:rPr lang="en-US" sz="2800" dirty="0"/>
              <a:t>[</a:t>
            </a:r>
            <a:r>
              <a:rPr lang="en-US" sz="2800" dirty="0" err="1"/>
              <a:t>i</a:t>
            </a:r>
            <a:r>
              <a:rPr lang="en-US" sz="2800" dirty="0"/>
              <a:t>]]=s[5+2]=z[7]=</a:t>
            </a:r>
            <a:r>
              <a:rPr lang="en-US" sz="2800" dirty="0">
                <a:solidFill>
                  <a:srgbClr val="FF0000"/>
                </a:solidFill>
              </a:rPr>
              <a:t>B</a:t>
            </a:r>
            <a:r>
              <a:rPr lang="bg-BG" sz="2800" dirty="0"/>
              <a:t>.</a:t>
            </a:r>
          </a:p>
        </p:txBody>
      </p:sp>
      <p:sp>
        <p:nvSpPr>
          <p:cNvPr id="10" name="Текстово поле 9"/>
          <p:cNvSpPr txBox="1"/>
          <p:nvPr/>
        </p:nvSpPr>
        <p:spPr>
          <a:xfrm>
            <a:off x="179512" y="2860954"/>
            <a:ext cx="714016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err="1"/>
              <a:t>i</a:t>
            </a:r>
            <a:r>
              <a:rPr lang="bg-BG" sz="2800" dirty="0"/>
              <a:t>=5</a:t>
            </a:r>
            <a:r>
              <a:rPr lang="en-US" sz="2800" dirty="0"/>
              <a:t>, </a:t>
            </a:r>
            <a:r>
              <a:rPr lang="bg-BG" sz="2800" dirty="0"/>
              <a:t>първо проверяваме дали </a:t>
            </a:r>
            <a:r>
              <a:rPr lang="en-US" sz="2800" dirty="0" err="1"/>
              <a:t>i</a:t>
            </a:r>
            <a:r>
              <a:rPr lang="en-US" sz="2800" dirty="0"/>
              <a:t> </a:t>
            </a:r>
            <a:r>
              <a:rPr lang="bg-BG" sz="2800" dirty="0"/>
              <a:t>е в интервала: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139952" y="980728"/>
            <a:ext cx="3145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bg-BG" sz="2000" dirty="0">
                <a:solidFill>
                  <a:srgbClr val="FF0000"/>
                </a:solidFill>
              </a:rPr>
              <a:t>7</a:t>
            </a:r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3203848" y="980728"/>
            <a:ext cx="3145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bg-BG" sz="2000" dirty="0">
                <a:solidFill>
                  <a:srgbClr val="FF0000"/>
                </a:solidFill>
              </a:rPr>
              <a:t>5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611560" y="3419415"/>
            <a:ext cx="714016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2800" dirty="0" err="1"/>
              <a:t>if</a:t>
            </a:r>
            <a:r>
              <a:rPr lang="pl-PL" sz="2800" dirty="0"/>
              <a:t> (i &lt;= r)</a:t>
            </a:r>
          </a:p>
          <a:p>
            <a:r>
              <a:rPr lang="en-US" sz="2800" dirty="0"/>
              <a:t>	</a:t>
            </a:r>
            <a:r>
              <a:rPr lang="pl-PL" sz="2800" dirty="0"/>
              <a:t>z[i] = min (r-i+1, z[i-l]);</a:t>
            </a:r>
            <a:r>
              <a:rPr lang="en-US" sz="2800" dirty="0"/>
              <a:t> </a:t>
            </a:r>
            <a:r>
              <a:rPr lang="en-US" sz="2800" dirty="0">
                <a:solidFill>
                  <a:srgbClr val="FF0000"/>
                </a:solidFill>
              </a:rPr>
              <a:t>z[</a:t>
            </a:r>
            <a:r>
              <a:rPr lang="en-US" sz="2800" dirty="0" err="1">
                <a:solidFill>
                  <a:srgbClr val="FF0000"/>
                </a:solidFill>
              </a:rPr>
              <a:t>i</a:t>
            </a:r>
            <a:r>
              <a:rPr lang="en-US" sz="2800" dirty="0">
                <a:solidFill>
                  <a:srgbClr val="FF0000"/>
                </a:solidFill>
              </a:rPr>
              <a:t>] = 2</a:t>
            </a:r>
            <a:endParaRPr lang="bg-BG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1259632" y="1268760"/>
            <a:ext cx="2725426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600" dirty="0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6600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6600" dirty="0">
                <a:latin typeface="Courier New" pitchFamily="49" charset="0"/>
                <a:cs typeface="Courier New" pitchFamily="49" charset="0"/>
              </a:rPr>
              <a:t>AAA</a:t>
            </a:r>
            <a:endParaRPr lang="bg-BG" sz="66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1266011" y="1981289"/>
            <a:ext cx="1200970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600" dirty="0">
                <a:latin typeface="Courier New" pitchFamily="49" charset="0"/>
                <a:cs typeface="Courier New" pitchFamily="49" charset="0"/>
              </a:rPr>
              <a:t>04</a:t>
            </a:r>
            <a:endParaRPr lang="bg-BG" sz="66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331640" y="332656"/>
            <a:ext cx="364202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bg-BG" sz="2400" dirty="0"/>
              <a:t>Да се върнем на примера:</a:t>
            </a: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403648" y="1052736"/>
            <a:ext cx="233429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bg-BG" sz="2000" dirty="0"/>
              <a:t>0      1       2       3      4</a:t>
            </a: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1875532" y="764704"/>
            <a:ext cx="29206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L</a:t>
            </a:r>
            <a:endParaRPr lang="bg-BG" sz="20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347864" y="764704"/>
            <a:ext cx="32412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R</a:t>
            </a:r>
            <a:endParaRPr lang="bg-BG" sz="20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827584" y="3068960"/>
            <a:ext cx="74735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bg-BG" dirty="0"/>
              <a:t>Следващото </a:t>
            </a:r>
            <a:r>
              <a:rPr lang="en-US" dirty="0" err="1"/>
              <a:t>i</a:t>
            </a:r>
            <a:r>
              <a:rPr lang="en-US" dirty="0"/>
              <a:t>=2&lt;=R  =&gt; Z[2]</a:t>
            </a:r>
            <a:r>
              <a:rPr lang="bg-BG" dirty="0"/>
              <a:t>=</a:t>
            </a:r>
            <a:r>
              <a:rPr lang="en-US" dirty="0"/>
              <a:t>min(R-i+1,Z[</a:t>
            </a:r>
            <a:r>
              <a:rPr lang="en-US" dirty="0" err="1"/>
              <a:t>i</a:t>
            </a:r>
            <a:r>
              <a:rPr lang="en-US" dirty="0"/>
              <a:t>-L]) = min(4-2+1,Z[2-1])=min(3,4)=3.</a:t>
            </a:r>
            <a:endParaRPr lang="bg-BG" dirty="0"/>
          </a:p>
        </p:txBody>
      </p:sp>
      <p:sp>
        <p:nvSpPr>
          <p:cNvPr id="9" name="Текстово поле 8"/>
          <p:cNvSpPr txBox="1"/>
          <p:nvPr/>
        </p:nvSpPr>
        <p:spPr>
          <a:xfrm>
            <a:off x="827584" y="3501008"/>
            <a:ext cx="3640740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bg-BG" dirty="0"/>
              <a:t>Следва:</a:t>
            </a:r>
          </a:p>
          <a:p>
            <a:r>
              <a:rPr lang="pl-PL" dirty="0"/>
              <a:t>while (i+z[i] &lt; n &amp;&amp; s[z[i]] == s[i+z[i]])</a:t>
            </a:r>
          </a:p>
          <a:p>
            <a:r>
              <a:rPr lang="pl-PL" dirty="0"/>
              <a:t>	++z[i];</a:t>
            </a:r>
          </a:p>
        </p:txBody>
      </p:sp>
      <p:sp>
        <p:nvSpPr>
          <p:cNvPr id="10" name="Текстово поле 9"/>
          <p:cNvSpPr txBox="1"/>
          <p:nvPr/>
        </p:nvSpPr>
        <p:spPr>
          <a:xfrm>
            <a:off x="467544" y="4941168"/>
            <a:ext cx="806489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dirty="0"/>
              <a:t>2+3&lt;5 не е вярно и не се влиза в </a:t>
            </a:r>
            <a:r>
              <a:rPr lang="en-US" dirty="0"/>
              <a:t>while.</a:t>
            </a:r>
          </a:p>
          <a:p>
            <a:r>
              <a:rPr lang="bg-BG" dirty="0"/>
              <a:t>Аналогично намираме </a:t>
            </a:r>
            <a:r>
              <a:rPr lang="en-US" dirty="0"/>
              <a:t>Z[3]=2 </a:t>
            </a:r>
            <a:r>
              <a:rPr lang="bg-BG" dirty="0"/>
              <a:t>и </a:t>
            </a:r>
            <a:r>
              <a:rPr lang="en-US" dirty="0"/>
              <a:t>Z[4]=1 </a:t>
            </a:r>
            <a:r>
              <a:rPr lang="bg-BG" dirty="0"/>
              <a:t>без да се влиза в </a:t>
            </a:r>
            <a:r>
              <a:rPr lang="en-US" dirty="0"/>
              <a:t>while.</a:t>
            </a:r>
          </a:p>
          <a:p>
            <a:r>
              <a:rPr lang="bg-BG" dirty="0"/>
              <a:t>Във </a:t>
            </a:r>
            <a:r>
              <a:rPr lang="en-US" dirty="0"/>
              <a:t>while  </a:t>
            </a:r>
            <a:r>
              <a:rPr lang="bg-BG" dirty="0"/>
              <a:t>се влезе само при </a:t>
            </a:r>
            <a:r>
              <a:rPr lang="en-US" dirty="0"/>
              <a:t>Z[1] </a:t>
            </a:r>
            <a:r>
              <a:rPr lang="bg-BG" dirty="0"/>
              <a:t>4 пъти.</a:t>
            </a:r>
          </a:p>
          <a:p>
            <a:r>
              <a:rPr lang="bg-BG" dirty="0"/>
              <a:t>В предишния алгоритъм се влизаше 10 пъти.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78559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0 1 2 3 4 5 6 7 8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72169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80181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0 0 0 0 0 0 0 0 0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72169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77201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78559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9" name="Дясна фигурна скоба 8"/>
          <p:cNvSpPr/>
          <p:nvPr/>
        </p:nvSpPr>
        <p:spPr>
          <a:xfrm rot="16200000">
            <a:off x="4572000" y="-1899592"/>
            <a:ext cx="720080" cy="7056784"/>
          </a:xfrm>
          <a:prstGeom prst="rightBrace">
            <a:avLst>
              <a:gd name="adj1" fmla="val 8333"/>
              <a:gd name="adj2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0" name="Текстово поле 9"/>
          <p:cNvSpPr txBox="1"/>
          <p:nvPr/>
        </p:nvSpPr>
        <p:spPr>
          <a:xfrm>
            <a:off x="4599262" y="692696"/>
            <a:ext cx="692818" cy="461665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2400" dirty="0"/>
              <a:t>N=9</a:t>
            </a:r>
            <a:endParaRPr lang="bg-BG" sz="2400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611560" y="2145045"/>
            <a:ext cx="7704856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void z_f1 (string s) {</a:t>
            </a:r>
          </a:p>
          <a:p>
            <a:r>
              <a:rPr lang="en-US" dirty="0"/>
              <a:t>	int n = (int) </a:t>
            </a:r>
            <a:r>
              <a:rPr lang="en-US" dirty="0" err="1"/>
              <a:t>s.length</a:t>
            </a:r>
            <a:r>
              <a:rPr lang="en-US" dirty="0"/>
              <a:t>();</a:t>
            </a:r>
          </a:p>
          <a:p>
            <a:r>
              <a:rPr lang="en-US" dirty="0"/>
              <a:t>	int  l=0, r=0</a:t>
            </a:r>
          </a:p>
          <a:p>
            <a:r>
              <a:rPr lang="en-US" dirty="0"/>
              <a:t>	for(</a:t>
            </a:r>
            <a:r>
              <a:rPr lang="en-US" dirty="0" err="1"/>
              <a:t>int</a:t>
            </a:r>
            <a:r>
              <a:rPr lang="en-US" dirty="0"/>
              <a:t> </a:t>
            </a:r>
            <a:r>
              <a:rPr lang="en-US" dirty="0" err="1"/>
              <a:t>i</a:t>
            </a:r>
            <a:r>
              <a:rPr lang="en-US" dirty="0"/>
              <a:t>=0; </a:t>
            </a:r>
            <a:r>
              <a:rPr lang="en-US" dirty="0" err="1"/>
              <a:t>i</a:t>
            </a:r>
            <a:r>
              <a:rPr lang="en-US" dirty="0"/>
              <a:t>&lt;n; </a:t>
            </a:r>
            <a:r>
              <a:rPr lang="en-US" dirty="0" err="1"/>
              <a:t>i</a:t>
            </a:r>
            <a:r>
              <a:rPr lang="en-US" dirty="0"/>
              <a:t>++)z[</a:t>
            </a:r>
            <a:r>
              <a:rPr lang="en-US" dirty="0" err="1"/>
              <a:t>i</a:t>
            </a:r>
            <a:r>
              <a:rPr lang="en-US" dirty="0"/>
              <a:t>]=0;</a:t>
            </a:r>
          </a:p>
          <a:p>
            <a:r>
              <a:rPr lang="en-US" dirty="0"/>
              <a:t>	for (int </a:t>
            </a:r>
            <a:r>
              <a:rPr lang="en-US" dirty="0" err="1"/>
              <a:t>i</a:t>
            </a:r>
            <a:r>
              <a:rPr lang="en-US" dirty="0"/>
              <a:t>=1; </a:t>
            </a:r>
            <a:r>
              <a:rPr lang="en-US" dirty="0" err="1"/>
              <a:t>i</a:t>
            </a:r>
            <a:r>
              <a:rPr lang="en-US" dirty="0"/>
              <a:t>&lt;n; ++</a:t>
            </a:r>
            <a:r>
              <a:rPr lang="en-US" dirty="0" err="1"/>
              <a:t>i</a:t>
            </a:r>
            <a:r>
              <a:rPr lang="en-US" dirty="0"/>
              <a:t>) {</a:t>
            </a:r>
          </a:p>
          <a:p>
            <a:r>
              <a:rPr lang="en-US" dirty="0"/>
              <a:t>		if (</a:t>
            </a:r>
            <a:r>
              <a:rPr lang="en-US" dirty="0" err="1"/>
              <a:t>i</a:t>
            </a:r>
            <a:r>
              <a:rPr lang="en-US" dirty="0"/>
              <a:t> &lt;= r)</a:t>
            </a:r>
          </a:p>
          <a:p>
            <a:r>
              <a:rPr lang="en-US" dirty="0"/>
              <a:t>			z[</a:t>
            </a:r>
            <a:r>
              <a:rPr lang="en-US" dirty="0" err="1"/>
              <a:t>i</a:t>
            </a:r>
            <a:r>
              <a:rPr lang="en-US" dirty="0"/>
              <a:t>] = min (r-i+1, z[</a:t>
            </a:r>
            <a:r>
              <a:rPr lang="en-US" dirty="0" err="1"/>
              <a:t>i</a:t>
            </a:r>
            <a:r>
              <a:rPr lang="en-US" dirty="0"/>
              <a:t>-l]);</a:t>
            </a:r>
          </a:p>
          <a:p>
            <a:endParaRPr lang="en-US" dirty="0"/>
          </a:p>
          <a:p>
            <a:r>
              <a:rPr lang="en-US" dirty="0"/>
              <a:t>		while (</a:t>
            </a:r>
            <a:r>
              <a:rPr lang="en-US" dirty="0" err="1"/>
              <a:t>i+z</a:t>
            </a:r>
            <a:r>
              <a:rPr lang="en-US" dirty="0"/>
              <a:t>[</a:t>
            </a:r>
            <a:r>
              <a:rPr lang="en-US" dirty="0" err="1"/>
              <a:t>i</a:t>
            </a:r>
            <a:r>
              <a:rPr lang="en-US" dirty="0"/>
              <a:t>] &lt; n &amp;&amp; s[z[</a:t>
            </a:r>
            <a:r>
              <a:rPr lang="en-US" dirty="0" err="1"/>
              <a:t>i</a:t>
            </a:r>
            <a:r>
              <a:rPr lang="en-US" dirty="0"/>
              <a:t>]] == s[</a:t>
            </a:r>
            <a:r>
              <a:rPr lang="en-US" dirty="0" err="1"/>
              <a:t>i+z</a:t>
            </a:r>
            <a:r>
              <a:rPr lang="en-US" dirty="0"/>
              <a:t>[</a:t>
            </a:r>
            <a:r>
              <a:rPr lang="en-US" dirty="0" err="1"/>
              <a:t>i</a:t>
            </a:r>
            <a:r>
              <a:rPr lang="en-US" dirty="0"/>
              <a:t>]])</a:t>
            </a:r>
          </a:p>
          <a:p>
            <a:r>
              <a:rPr lang="en-US" dirty="0"/>
              <a:t>			++z[</a:t>
            </a:r>
            <a:r>
              <a:rPr lang="en-US" dirty="0" err="1"/>
              <a:t>i</a:t>
            </a:r>
            <a:r>
              <a:rPr lang="en-US" dirty="0"/>
              <a:t>];</a:t>
            </a:r>
          </a:p>
          <a:p>
            <a:endParaRPr lang="en-US" dirty="0"/>
          </a:p>
          <a:p>
            <a:r>
              <a:rPr lang="en-US" dirty="0"/>
              <a:t>		if (</a:t>
            </a:r>
            <a:r>
              <a:rPr lang="en-US" dirty="0" err="1"/>
              <a:t>i+z</a:t>
            </a:r>
            <a:r>
              <a:rPr lang="en-US" dirty="0"/>
              <a:t>[</a:t>
            </a:r>
            <a:r>
              <a:rPr lang="en-US" dirty="0" err="1"/>
              <a:t>i</a:t>
            </a:r>
            <a:r>
              <a:rPr lang="en-US" dirty="0"/>
              <a:t>]-1 &gt; r)</a:t>
            </a:r>
          </a:p>
          <a:p>
            <a:r>
              <a:rPr lang="en-US" dirty="0"/>
              <a:t>			l = </a:t>
            </a:r>
            <a:r>
              <a:rPr lang="en-US" dirty="0" err="1"/>
              <a:t>i</a:t>
            </a:r>
            <a:r>
              <a:rPr lang="en-US" dirty="0"/>
              <a:t>,  r = </a:t>
            </a:r>
            <a:r>
              <a:rPr lang="en-US" dirty="0" err="1"/>
              <a:t>i+z</a:t>
            </a:r>
            <a:r>
              <a:rPr lang="en-US" dirty="0"/>
              <a:t>[</a:t>
            </a:r>
            <a:r>
              <a:rPr lang="en-US" dirty="0" err="1"/>
              <a:t>i</a:t>
            </a:r>
            <a:r>
              <a:rPr lang="en-US" dirty="0"/>
              <a:t>]-1;</a:t>
            </a:r>
          </a:p>
          <a:p>
            <a:endParaRPr lang="en-US" dirty="0"/>
          </a:p>
          <a:p>
            <a:r>
              <a:rPr lang="en-US" dirty="0"/>
              <a:t>	}</a:t>
            </a:r>
          </a:p>
          <a:p>
            <a:r>
              <a:rPr lang="en-US" dirty="0"/>
              <a:t>}</a:t>
            </a:r>
            <a:endParaRPr lang="bg-BG" dirty="0"/>
          </a:p>
        </p:txBody>
      </p:sp>
      <p:sp>
        <p:nvSpPr>
          <p:cNvPr id="3" name="Текстово поле 2"/>
          <p:cNvSpPr txBox="1"/>
          <p:nvPr/>
        </p:nvSpPr>
        <p:spPr>
          <a:xfrm>
            <a:off x="683569" y="620688"/>
            <a:ext cx="8208912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dirty="0"/>
              <a:t>Намирането на </a:t>
            </a:r>
            <a:r>
              <a:rPr lang="en-US" dirty="0"/>
              <a:t>L </a:t>
            </a:r>
            <a:r>
              <a:rPr lang="bg-BG" dirty="0"/>
              <a:t>и </a:t>
            </a:r>
            <a:r>
              <a:rPr lang="en-US" dirty="0"/>
              <a:t>R e </a:t>
            </a:r>
            <a:r>
              <a:rPr lang="bg-BG" dirty="0"/>
              <a:t>очевидно:</a:t>
            </a:r>
          </a:p>
          <a:p>
            <a:r>
              <a:rPr lang="bg-BG" dirty="0"/>
              <a:t>В началото и двете са 0. Промяна има само ако се намери по-голям нов </a:t>
            </a:r>
            <a:r>
              <a:rPr lang="en-US" dirty="0"/>
              <a:t>R, </a:t>
            </a:r>
            <a:r>
              <a:rPr lang="bg-BG" dirty="0"/>
              <a:t>т.е. за някое  </a:t>
            </a:r>
            <a:r>
              <a:rPr lang="en-US" dirty="0" err="1"/>
              <a:t>i</a:t>
            </a:r>
            <a:r>
              <a:rPr lang="en-US" dirty="0"/>
              <a:t> </a:t>
            </a:r>
            <a:r>
              <a:rPr lang="bg-BG" dirty="0"/>
              <a:t>имаме </a:t>
            </a:r>
            <a:r>
              <a:rPr lang="en-US" dirty="0" err="1"/>
              <a:t>i+Z</a:t>
            </a:r>
            <a:r>
              <a:rPr lang="en-US" dirty="0"/>
              <a:t>[</a:t>
            </a:r>
            <a:r>
              <a:rPr lang="en-US" dirty="0" err="1"/>
              <a:t>i</a:t>
            </a:r>
            <a:r>
              <a:rPr lang="en-US" dirty="0"/>
              <a:t>]-1 &gt; r – </a:t>
            </a:r>
            <a:r>
              <a:rPr lang="bg-BG" dirty="0"/>
              <a:t>тогава променяме </a:t>
            </a:r>
            <a:r>
              <a:rPr lang="en-US" dirty="0"/>
              <a:t>L=</a:t>
            </a:r>
            <a:r>
              <a:rPr lang="en-US" dirty="0" err="1"/>
              <a:t>i</a:t>
            </a:r>
            <a:r>
              <a:rPr lang="en-US" dirty="0"/>
              <a:t> </a:t>
            </a:r>
            <a:r>
              <a:rPr lang="bg-BG" dirty="0"/>
              <a:t>и </a:t>
            </a:r>
            <a:r>
              <a:rPr lang="en-US" dirty="0"/>
              <a:t>R= </a:t>
            </a:r>
            <a:r>
              <a:rPr lang="en-US" dirty="0" err="1"/>
              <a:t>i+Z</a:t>
            </a:r>
            <a:r>
              <a:rPr lang="en-US" dirty="0"/>
              <a:t>[</a:t>
            </a:r>
            <a:r>
              <a:rPr lang="en-US" dirty="0" err="1"/>
              <a:t>i</a:t>
            </a:r>
            <a:r>
              <a:rPr lang="en-US" dirty="0"/>
              <a:t>]-1.</a:t>
            </a:r>
          </a:p>
          <a:p>
            <a:endParaRPr lang="en-US" dirty="0"/>
          </a:p>
          <a:p>
            <a:r>
              <a:rPr lang="bg-BG" dirty="0"/>
              <a:t>Ето и целия код: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683569" y="3638350"/>
            <a:ext cx="7344815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>
                <a:solidFill>
                  <a:srgbClr val="FF0000"/>
                </a:solidFill>
              </a:rPr>
              <a:t>i</a:t>
            </a:r>
            <a:r>
              <a:rPr lang="en-US" sz="2400" dirty="0">
                <a:solidFill>
                  <a:srgbClr val="FF0000"/>
                </a:solidFill>
              </a:rPr>
              <a:t>=9</a:t>
            </a:r>
          </a:p>
          <a:p>
            <a:r>
              <a:rPr lang="en-US" sz="2000" dirty="0"/>
              <a:t>	</a:t>
            </a:r>
            <a:r>
              <a:rPr lang="en-US" sz="2000" dirty="0">
                <a:solidFill>
                  <a:srgbClr val="FF0000"/>
                </a:solidFill>
              </a:rPr>
              <a:t>if (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 &lt;= r)		</a:t>
            </a:r>
            <a:r>
              <a:rPr lang="en-US" sz="2400" dirty="0">
                <a:solidFill>
                  <a:srgbClr val="FF0000"/>
                </a:solidFill>
              </a:rPr>
              <a:t>9&lt;=9</a:t>
            </a:r>
          </a:p>
          <a:p>
            <a:r>
              <a:rPr lang="en-US" sz="2000" dirty="0"/>
              <a:t>		z[</a:t>
            </a:r>
            <a:r>
              <a:rPr lang="en-US" sz="2000" dirty="0" err="1"/>
              <a:t>i</a:t>
            </a:r>
            <a:r>
              <a:rPr lang="en-US" sz="2000" dirty="0"/>
              <a:t>] = min (r-i+1, z[</a:t>
            </a:r>
            <a:r>
              <a:rPr lang="en-US" sz="2000" dirty="0" err="1"/>
              <a:t>i</a:t>
            </a:r>
            <a:r>
              <a:rPr lang="en-US" sz="2000" dirty="0"/>
              <a:t>-l]); 	</a:t>
            </a:r>
            <a:r>
              <a:rPr lang="en-US" sz="2400" dirty="0">
                <a:solidFill>
                  <a:srgbClr val="FF0000"/>
                </a:solidFill>
              </a:rPr>
              <a:t>z[9]=min(1,1)=1</a:t>
            </a:r>
          </a:p>
          <a:p>
            <a:endParaRPr lang="en-US" sz="2400" dirty="0">
              <a:solidFill>
                <a:srgbClr val="FF0000"/>
              </a:solidFill>
            </a:endParaRPr>
          </a:p>
          <a:p>
            <a:r>
              <a:rPr lang="en-US" sz="2000" dirty="0"/>
              <a:t>	while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 &lt; n &amp;&amp; s[z[</a:t>
            </a:r>
            <a:r>
              <a:rPr lang="en-US" sz="2000" dirty="0" err="1"/>
              <a:t>i</a:t>
            </a:r>
            <a:r>
              <a:rPr lang="en-US" sz="2000" dirty="0"/>
              <a:t>]] == s[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]])</a:t>
            </a:r>
          </a:p>
          <a:p>
            <a:r>
              <a:rPr lang="en-US" sz="2000" dirty="0"/>
              <a:t>		++z[</a:t>
            </a:r>
            <a:r>
              <a:rPr lang="en-US" sz="2000" dirty="0" err="1"/>
              <a:t>i</a:t>
            </a:r>
            <a:r>
              <a:rPr lang="en-US" sz="2000" dirty="0"/>
              <a:t>];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 &gt; r)</a:t>
            </a:r>
          </a:p>
          <a:p>
            <a:r>
              <a:rPr lang="en-US" sz="2000" dirty="0"/>
              <a:t>		l = </a:t>
            </a:r>
            <a:r>
              <a:rPr lang="en-US" sz="2000" dirty="0" err="1"/>
              <a:t>i</a:t>
            </a:r>
            <a:r>
              <a:rPr lang="en-US" sz="2000" dirty="0"/>
              <a:t>,  r = 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]-1;</a:t>
            </a: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683569" y="620688"/>
            <a:ext cx="8208912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01234567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</a:t>
            </a:r>
          </a:p>
          <a:p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aabaabab</a:t>
            </a:r>
            <a:r>
              <a:rPr lang="en-US" sz="3600" dirty="0" err="1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abba</a:t>
            </a:r>
            <a:endParaRPr lang="en-US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010410102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1 3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1 6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bg-BG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1373715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683569" y="3638350"/>
            <a:ext cx="7848871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>
                <a:solidFill>
                  <a:srgbClr val="FF0000"/>
                </a:solidFill>
              </a:rPr>
              <a:t>i</a:t>
            </a:r>
            <a:r>
              <a:rPr lang="en-US" sz="2400" dirty="0">
                <a:solidFill>
                  <a:srgbClr val="FF0000"/>
                </a:solidFill>
              </a:rPr>
              <a:t>=9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</a:t>
            </a:r>
            <a:r>
              <a:rPr lang="en-US" sz="2000" dirty="0"/>
              <a:t> &lt;= r)</a:t>
            </a:r>
          </a:p>
          <a:p>
            <a:r>
              <a:rPr lang="en-US" sz="2000" dirty="0"/>
              <a:t>		z[</a:t>
            </a:r>
            <a:r>
              <a:rPr lang="en-US" sz="2000" dirty="0" err="1"/>
              <a:t>i</a:t>
            </a:r>
            <a:r>
              <a:rPr lang="en-US" sz="2000" dirty="0"/>
              <a:t>] = min (r-i+1, z[</a:t>
            </a:r>
            <a:r>
              <a:rPr lang="en-US" sz="2000" dirty="0" err="1"/>
              <a:t>i</a:t>
            </a:r>
            <a:r>
              <a:rPr lang="en-US" sz="2000" dirty="0"/>
              <a:t>-l]);</a:t>
            </a:r>
          </a:p>
          <a:p>
            <a:endParaRPr lang="en-US" sz="2000" dirty="0"/>
          </a:p>
          <a:p>
            <a:r>
              <a:rPr lang="en-US" sz="2000" dirty="0"/>
              <a:t>	</a:t>
            </a:r>
            <a:r>
              <a:rPr lang="en-US" sz="2000" dirty="0">
                <a:solidFill>
                  <a:srgbClr val="FF0000"/>
                </a:solidFill>
              </a:rPr>
              <a:t>while (</a:t>
            </a:r>
            <a:r>
              <a:rPr lang="en-US" sz="2000" dirty="0" err="1">
                <a:solidFill>
                  <a:srgbClr val="FF0000"/>
                </a:solidFill>
              </a:rPr>
              <a:t>i+z</a:t>
            </a:r>
            <a:r>
              <a:rPr lang="en-US" sz="2000" dirty="0">
                <a:solidFill>
                  <a:srgbClr val="FF0000"/>
                </a:solidFill>
              </a:rPr>
              <a:t>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 &lt; n &amp;&amp; s[z[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]] == s[</a:t>
            </a:r>
            <a:r>
              <a:rPr lang="en-US" sz="2000" dirty="0" err="1">
                <a:solidFill>
                  <a:srgbClr val="FF0000"/>
                </a:solidFill>
              </a:rPr>
              <a:t>i+z</a:t>
            </a:r>
            <a:r>
              <a:rPr lang="en-US" sz="2000" dirty="0">
                <a:solidFill>
                  <a:srgbClr val="FF0000"/>
                </a:solidFill>
              </a:rPr>
              <a:t>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]])  </a:t>
            </a:r>
            <a:r>
              <a:rPr lang="en-US" sz="2400" dirty="0">
                <a:solidFill>
                  <a:srgbClr val="FF0000"/>
                </a:solidFill>
              </a:rPr>
              <a:t>9+1&lt;14 </a:t>
            </a:r>
            <a:r>
              <a:rPr lang="bg-BG" sz="2400" dirty="0">
                <a:solidFill>
                  <a:srgbClr val="FF0000"/>
                </a:solidFill>
              </a:rPr>
              <a:t>И </a:t>
            </a:r>
            <a:r>
              <a:rPr lang="en-US" sz="2400" dirty="0">
                <a:solidFill>
                  <a:srgbClr val="FF0000"/>
                </a:solidFill>
              </a:rPr>
              <a:t>s[1]=s[10]</a:t>
            </a:r>
          </a:p>
          <a:p>
            <a:r>
              <a:rPr lang="en-US" sz="2000" dirty="0"/>
              <a:t>		++z[</a:t>
            </a:r>
            <a:r>
              <a:rPr lang="en-US" sz="2000" dirty="0" err="1"/>
              <a:t>i</a:t>
            </a:r>
            <a:r>
              <a:rPr lang="en-US" sz="2000" dirty="0"/>
              <a:t>];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 &gt; r)</a:t>
            </a:r>
          </a:p>
          <a:p>
            <a:r>
              <a:rPr lang="en-US" sz="2000" dirty="0"/>
              <a:t>		l = </a:t>
            </a:r>
            <a:r>
              <a:rPr lang="en-US" sz="2000" dirty="0" err="1"/>
              <a:t>i</a:t>
            </a:r>
            <a:r>
              <a:rPr lang="en-US" sz="2000" dirty="0"/>
              <a:t>,  r = 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]-1;</a:t>
            </a: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683569" y="620688"/>
            <a:ext cx="8208912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01234567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</a:t>
            </a:r>
          </a:p>
          <a:p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baabab</a:t>
            </a:r>
            <a:r>
              <a:rPr lang="en-US" sz="3600" dirty="0" err="1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aa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bba</a:t>
            </a:r>
            <a:endParaRPr lang="en-US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010410102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1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1 3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1 6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bg-BG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39306760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683569" y="3638350"/>
            <a:ext cx="7848871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>
                <a:solidFill>
                  <a:srgbClr val="FF0000"/>
                </a:solidFill>
              </a:rPr>
              <a:t>i</a:t>
            </a:r>
            <a:r>
              <a:rPr lang="en-US" sz="2400" dirty="0">
                <a:solidFill>
                  <a:srgbClr val="FF0000"/>
                </a:solidFill>
              </a:rPr>
              <a:t>=9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</a:t>
            </a:r>
            <a:r>
              <a:rPr lang="en-US" sz="2000" dirty="0"/>
              <a:t> &lt;= r)</a:t>
            </a:r>
          </a:p>
          <a:p>
            <a:r>
              <a:rPr lang="en-US" sz="2000" dirty="0"/>
              <a:t>		z[</a:t>
            </a:r>
            <a:r>
              <a:rPr lang="en-US" sz="2000" dirty="0" err="1"/>
              <a:t>i</a:t>
            </a:r>
            <a:r>
              <a:rPr lang="en-US" sz="2000" dirty="0"/>
              <a:t>] = min (r-i+1, z[</a:t>
            </a:r>
            <a:r>
              <a:rPr lang="en-US" sz="2000" dirty="0" err="1"/>
              <a:t>i</a:t>
            </a:r>
            <a:r>
              <a:rPr lang="en-US" sz="2000" dirty="0"/>
              <a:t>-l]);</a:t>
            </a:r>
          </a:p>
          <a:p>
            <a:endParaRPr lang="en-US" sz="2000" dirty="0"/>
          </a:p>
          <a:p>
            <a:r>
              <a:rPr lang="en-US" sz="2000" dirty="0"/>
              <a:t>	while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 &lt; n &amp;&amp; s[z[</a:t>
            </a:r>
            <a:r>
              <a:rPr lang="en-US" sz="2000" dirty="0" err="1"/>
              <a:t>i</a:t>
            </a:r>
            <a:r>
              <a:rPr lang="en-US" sz="2000" dirty="0"/>
              <a:t>]] == s[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]])</a:t>
            </a:r>
          </a:p>
          <a:p>
            <a:r>
              <a:rPr lang="en-US" sz="2000" dirty="0">
                <a:solidFill>
                  <a:srgbClr val="FF0000"/>
                </a:solidFill>
              </a:rPr>
              <a:t>		++z[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];		</a:t>
            </a:r>
            <a:r>
              <a:rPr lang="en-US" sz="2400" dirty="0">
                <a:solidFill>
                  <a:srgbClr val="FF0000"/>
                </a:solidFill>
              </a:rPr>
              <a:t>z[9]=2;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 &gt; r)</a:t>
            </a:r>
          </a:p>
          <a:p>
            <a:r>
              <a:rPr lang="en-US" sz="2000" dirty="0"/>
              <a:t>		l = </a:t>
            </a:r>
            <a:r>
              <a:rPr lang="en-US" sz="2000" dirty="0" err="1"/>
              <a:t>i</a:t>
            </a:r>
            <a:r>
              <a:rPr lang="en-US" sz="2000" dirty="0"/>
              <a:t>,  r = 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]-1;</a:t>
            </a: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683569" y="620688"/>
            <a:ext cx="8208912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01234567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</a:t>
            </a:r>
          </a:p>
          <a:p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baabab</a:t>
            </a:r>
            <a:r>
              <a:rPr lang="en-US" sz="3600" dirty="0" err="1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aa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bba</a:t>
            </a:r>
            <a:endParaRPr lang="en-US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010410102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1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1 3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1 6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bg-BG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9908484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683569" y="3638350"/>
            <a:ext cx="8064895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>
                <a:solidFill>
                  <a:srgbClr val="FF0000"/>
                </a:solidFill>
              </a:rPr>
              <a:t>i</a:t>
            </a:r>
            <a:r>
              <a:rPr lang="en-US" sz="2400" dirty="0">
                <a:solidFill>
                  <a:srgbClr val="FF0000"/>
                </a:solidFill>
              </a:rPr>
              <a:t>=9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</a:t>
            </a:r>
            <a:r>
              <a:rPr lang="en-US" sz="2000" dirty="0"/>
              <a:t> &lt;= r)</a:t>
            </a:r>
          </a:p>
          <a:p>
            <a:r>
              <a:rPr lang="en-US" sz="2000" dirty="0"/>
              <a:t>		z[</a:t>
            </a:r>
            <a:r>
              <a:rPr lang="en-US" sz="2000" dirty="0" err="1"/>
              <a:t>i</a:t>
            </a:r>
            <a:r>
              <a:rPr lang="en-US" sz="2000" dirty="0"/>
              <a:t>] = min (r-i+1, z[</a:t>
            </a:r>
            <a:r>
              <a:rPr lang="en-US" sz="2000" dirty="0" err="1"/>
              <a:t>i</a:t>
            </a:r>
            <a:r>
              <a:rPr lang="en-US" sz="2000" dirty="0"/>
              <a:t>-l]);</a:t>
            </a:r>
          </a:p>
          <a:p>
            <a:endParaRPr lang="en-US" sz="2000" dirty="0"/>
          </a:p>
          <a:p>
            <a:r>
              <a:rPr lang="en-US" sz="2000" dirty="0"/>
              <a:t>	</a:t>
            </a:r>
            <a:r>
              <a:rPr lang="en-US" sz="2000" dirty="0">
                <a:solidFill>
                  <a:srgbClr val="FF0000"/>
                </a:solidFill>
              </a:rPr>
              <a:t>while (</a:t>
            </a:r>
            <a:r>
              <a:rPr lang="en-US" sz="2000" dirty="0" err="1">
                <a:solidFill>
                  <a:srgbClr val="FF0000"/>
                </a:solidFill>
              </a:rPr>
              <a:t>i+z</a:t>
            </a:r>
            <a:r>
              <a:rPr lang="en-US" sz="2000" dirty="0">
                <a:solidFill>
                  <a:srgbClr val="FF0000"/>
                </a:solidFill>
              </a:rPr>
              <a:t>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 &lt; n &amp;&amp; s[z[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]] == s[</a:t>
            </a:r>
            <a:r>
              <a:rPr lang="en-US" sz="2000" dirty="0" err="1">
                <a:solidFill>
                  <a:srgbClr val="FF0000"/>
                </a:solidFill>
              </a:rPr>
              <a:t>i+z</a:t>
            </a:r>
            <a:r>
              <a:rPr lang="en-US" sz="2000" dirty="0">
                <a:solidFill>
                  <a:srgbClr val="FF0000"/>
                </a:solidFill>
              </a:rPr>
              <a:t>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]])   </a:t>
            </a:r>
            <a:r>
              <a:rPr lang="en-US" sz="2400" dirty="0">
                <a:solidFill>
                  <a:srgbClr val="FF0000"/>
                </a:solidFill>
              </a:rPr>
              <a:t>9+2&lt;14 </a:t>
            </a:r>
            <a:r>
              <a:rPr lang="bg-BG" sz="2400" dirty="0">
                <a:solidFill>
                  <a:srgbClr val="FF0000"/>
                </a:solidFill>
              </a:rPr>
              <a:t>И </a:t>
            </a:r>
            <a:r>
              <a:rPr lang="en-US" sz="2400" dirty="0">
                <a:solidFill>
                  <a:srgbClr val="FF0000"/>
                </a:solidFill>
              </a:rPr>
              <a:t>s[2]=s[11]</a:t>
            </a:r>
            <a:r>
              <a:rPr lang="en-US" sz="2000" dirty="0">
                <a:solidFill>
                  <a:srgbClr val="FF0000"/>
                </a:solidFill>
              </a:rPr>
              <a:t>	</a:t>
            </a:r>
            <a:r>
              <a:rPr lang="en-US" sz="2000" dirty="0"/>
              <a:t>	++z[</a:t>
            </a:r>
            <a:r>
              <a:rPr lang="en-US" sz="2000" dirty="0" err="1"/>
              <a:t>i</a:t>
            </a:r>
            <a:r>
              <a:rPr lang="en-US" sz="2000" dirty="0"/>
              <a:t>];		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 &gt; r)</a:t>
            </a:r>
          </a:p>
          <a:p>
            <a:r>
              <a:rPr lang="en-US" sz="2000" dirty="0"/>
              <a:t>		l = </a:t>
            </a:r>
            <a:r>
              <a:rPr lang="en-US" sz="2000" dirty="0" err="1"/>
              <a:t>i</a:t>
            </a:r>
            <a:r>
              <a:rPr lang="en-US" sz="2000" dirty="0"/>
              <a:t>,  r = 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]-1;</a:t>
            </a: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683569" y="620688"/>
            <a:ext cx="8208912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01234567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</a:t>
            </a:r>
          </a:p>
          <a:p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aa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aabab</a:t>
            </a:r>
            <a:r>
              <a:rPr lang="en-US" sz="3600" dirty="0" err="1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ba</a:t>
            </a:r>
            <a:endParaRPr lang="en-US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010410102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2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1 3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1 6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bg-BG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65500400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683569" y="3638350"/>
            <a:ext cx="7848871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>
                <a:solidFill>
                  <a:srgbClr val="FF0000"/>
                </a:solidFill>
              </a:rPr>
              <a:t>i</a:t>
            </a:r>
            <a:r>
              <a:rPr lang="en-US" sz="2400" dirty="0">
                <a:solidFill>
                  <a:srgbClr val="FF0000"/>
                </a:solidFill>
              </a:rPr>
              <a:t>=9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</a:t>
            </a:r>
            <a:r>
              <a:rPr lang="en-US" sz="2000" dirty="0"/>
              <a:t> &lt;= r)</a:t>
            </a:r>
          </a:p>
          <a:p>
            <a:r>
              <a:rPr lang="en-US" sz="2000" dirty="0"/>
              <a:t>		z[</a:t>
            </a:r>
            <a:r>
              <a:rPr lang="en-US" sz="2000" dirty="0" err="1"/>
              <a:t>i</a:t>
            </a:r>
            <a:r>
              <a:rPr lang="en-US" sz="2000" dirty="0"/>
              <a:t>] = min (r-i+1, z[</a:t>
            </a:r>
            <a:r>
              <a:rPr lang="en-US" sz="2000" dirty="0" err="1"/>
              <a:t>i</a:t>
            </a:r>
            <a:r>
              <a:rPr lang="en-US" sz="2000" dirty="0"/>
              <a:t>-l]);</a:t>
            </a:r>
          </a:p>
          <a:p>
            <a:endParaRPr lang="en-US" sz="2000" dirty="0"/>
          </a:p>
          <a:p>
            <a:r>
              <a:rPr lang="en-US" sz="2000" dirty="0"/>
              <a:t>	while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 &lt; n &amp;&amp; s[z[</a:t>
            </a:r>
            <a:r>
              <a:rPr lang="en-US" sz="2000" dirty="0" err="1"/>
              <a:t>i</a:t>
            </a:r>
            <a:r>
              <a:rPr lang="en-US" sz="2000" dirty="0"/>
              <a:t>]] == s[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]]) </a:t>
            </a:r>
            <a:r>
              <a:rPr lang="en-US" sz="2000" dirty="0">
                <a:solidFill>
                  <a:srgbClr val="FF0000"/>
                </a:solidFill>
              </a:rPr>
              <a:t>	</a:t>
            </a:r>
          </a:p>
          <a:p>
            <a:r>
              <a:rPr lang="en-US" sz="2000" dirty="0">
                <a:solidFill>
                  <a:srgbClr val="FF0000"/>
                </a:solidFill>
              </a:rPr>
              <a:t>		++z[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];	</a:t>
            </a:r>
            <a:r>
              <a:rPr lang="en-US" sz="2400" dirty="0">
                <a:solidFill>
                  <a:srgbClr val="FF0000"/>
                </a:solidFill>
              </a:rPr>
              <a:t>z[9]=3</a:t>
            </a:r>
            <a:r>
              <a:rPr lang="en-US" sz="2000" dirty="0">
                <a:solidFill>
                  <a:srgbClr val="FF0000"/>
                </a:solidFill>
              </a:rPr>
              <a:t>	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 &gt; r)</a:t>
            </a:r>
          </a:p>
          <a:p>
            <a:r>
              <a:rPr lang="en-US" sz="2000" dirty="0"/>
              <a:t>		l = </a:t>
            </a:r>
            <a:r>
              <a:rPr lang="en-US" sz="2000" dirty="0" err="1"/>
              <a:t>i</a:t>
            </a:r>
            <a:r>
              <a:rPr lang="en-US" sz="2000" dirty="0"/>
              <a:t>,  r = 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]-1;</a:t>
            </a: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683569" y="620688"/>
            <a:ext cx="8208912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01234567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</a:t>
            </a:r>
          </a:p>
          <a:p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aa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aabab</a:t>
            </a:r>
            <a:r>
              <a:rPr lang="en-US" sz="3600" dirty="0" err="1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ba</a:t>
            </a:r>
            <a:endParaRPr lang="en-US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010410102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2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1 3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1 6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bg-BG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78760123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683569" y="3638350"/>
            <a:ext cx="8208912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>
                <a:solidFill>
                  <a:srgbClr val="FF0000"/>
                </a:solidFill>
              </a:rPr>
              <a:t>i</a:t>
            </a:r>
            <a:r>
              <a:rPr lang="en-US" sz="2400" dirty="0">
                <a:solidFill>
                  <a:srgbClr val="FF0000"/>
                </a:solidFill>
              </a:rPr>
              <a:t>=9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</a:t>
            </a:r>
            <a:r>
              <a:rPr lang="en-US" sz="2000" dirty="0"/>
              <a:t> &lt;= r)</a:t>
            </a:r>
          </a:p>
          <a:p>
            <a:r>
              <a:rPr lang="en-US" sz="2000" dirty="0"/>
              <a:t>		z[</a:t>
            </a:r>
            <a:r>
              <a:rPr lang="en-US" sz="2000" dirty="0" err="1"/>
              <a:t>i</a:t>
            </a:r>
            <a:r>
              <a:rPr lang="en-US" sz="2000" dirty="0"/>
              <a:t>] = min (r-i+1, z[</a:t>
            </a:r>
            <a:r>
              <a:rPr lang="en-US" sz="2000" dirty="0" err="1"/>
              <a:t>i</a:t>
            </a:r>
            <a:r>
              <a:rPr lang="en-US" sz="2000" dirty="0"/>
              <a:t>-l]);</a:t>
            </a:r>
          </a:p>
          <a:p>
            <a:endParaRPr lang="en-US" sz="2000" dirty="0"/>
          </a:p>
          <a:p>
            <a:r>
              <a:rPr lang="en-US" sz="2000" dirty="0"/>
              <a:t>	</a:t>
            </a:r>
            <a:r>
              <a:rPr lang="en-US" sz="2000" dirty="0">
                <a:solidFill>
                  <a:srgbClr val="FF0000"/>
                </a:solidFill>
              </a:rPr>
              <a:t>while (</a:t>
            </a:r>
            <a:r>
              <a:rPr lang="en-US" sz="2000" dirty="0" err="1">
                <a:solidFill>
                  <a:srgbClr val="FF0000"/>
                </a:solidFill>
              </a:rPr>
              <a:t>i+z</a:t>
            </a:r>
            <a:r>
              <a:rPr lang="en-US" sz="2000" dirty="0">
                <a:solidFill>
                  <a:srgbClr val="FF0000"/>
                </a:solidFill>
              </a:rPr>
              <a:t>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 &lt; n &amp;&amp; s[z[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]] == s[</a:t>
            </a:r>
            <a:r>
              <a:rPr lang="en-US" sz="2000" dirty="0" err="1">
                <a:solidFill>
                  <a:srgbClr val="FF0000"/>
                </a:solidFill>
              </a:rPr>
              <a:t>i+z</a:t>
            </a:r>
            <a:r>
              <a:rPr lang="en-US" sz="2000" dirty="0">
                <a:solidFill>
                  <a:srgbClr val="FF0000"/>
                </a:solidFill>
              </a:rPr>
              <a:t>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]])</a:t>
            </a:r>
            <a:r>
              <a:rPr lang="en-US" sz="2000" dirty="0"/>
              <a:t>    </a:t>
            </a:r>
            <a:r>
              <a:rPr lang="en-US" sz="2400" dirty="0">
                <a:solidFill>
                  <a:srgbClr val="FF0000"/>
                </a:solidFill>
              </a:rPr>
              <a:t>3+9&lt;14 </a:t>
            </a:r>
            <a:r>
              <a:rPr lang="bg-BG" sz="2400" dirty="0">
                <a:solidFill>
                  <a:srgbClr val="FF0000"/>
                </a:solidFill>
              </a:rPr>
              <a:t>И </a:t>
            </a:r>
            <a:r>
              <a:rPr lang="en-US" sz="2400" dirty="0">
                <a:solidFill>
                  <a:srgbClr val="FF0000"/>
                </a:solidFill>
              </a:rPr>
              <a:t>s[3]&lt;&gt;s[12]</a:t>
            </a:r>
            <a:endParaRPr lang="en-US" sz="2000" dirty="0">
              <a:solidFill>
                <a:srgbClr val="FF0000"/>
              </a:solidFill>
            </a:endParaRPr>
          </a:p>
          <a:p>
            <a:r>
              <a:rPr lang="en-US" sz="2000" dirty="0"/>
              <a:t>		++z[</a:t>
            </a:r>
            <a:r>
              <a:rPr lang="en-US" sz="2000" dirty="0" err="1"/>
              <a:t>i</a:t>
            </a:r>
            <a:r>
              <a:rPr lang="en-US" sz="2000" dirty="0"/>
              <a:t>];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 &gt; r)</a:t>
            </a:r>
          </a:p>
          <a:p>
            <a:r>
              <a:rPr lang="en-US" sz="2000" dirty="0"/>
              <a:t>		l = </a:t>
            </a:r>
            <a:r>
              <a:rPr lang="en-US" sz="2000" dirty="0" err="1"/>
              <a:t>i</a:t>
            </a:r>
            <a:r>
              <a:rPr lang="en-US" sz="2000" dirty="0"/>
              <a:t>,  r = 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]-1;</a:t>
            </a: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683569" y="620688"/>
            <a:ext cx="8208912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01234567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</a:t>
            </a:r>
          </a:p>
          <a:p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aab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abab</a:t>
            </a:r>
            <a:r>
              <a:rPr lang="en-US" sz="3600" dirty="0" err="1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ab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endParaRPr lang="en-US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010410102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3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1 3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1 6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bg-BG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9753969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683569" y="3638350"/>
            <a:ext cx="7848871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>
                <a:solidFill>
                  <a:srgbClr val="FF0000"/>
                </a:solidFill>
              </a:rPr>
              <a:t>i</a:t>
            </a:r>
            <a:r>
              <a:rPr lang="en-US" sz="2400" dirty="0">
                <a:solidFill>
                  <a:srgbClr val="FF0000"/>
                </a:solidFill>
              </a:rPr>
              <a:t>=9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</a:t>
            </a:r>
            <a:r>
              <a:rPr lang="en-US" sz="2000" dirty="0"/>
              <a:t> &lt;= r)</a:t>
            </a:r>
          </a:p>
          <a:p>
            <a:r>
              <a:rPr lang="en-US" sz="2000" dirty="0"/>
              <a:t>		z[</a:t>
            </a:r>
            <a:r>
              <a:rPr lang="en-US" sz="2000" dirty="0" err="1"/>
              <a:t>i</a:t>
            </a:r>
            <a:r>
              <a:rPr lang="en-US" sz="2000" dirty="0"/>
              <a:t>] = min (r-i+1, z[</a:t>
            </a:r>
            <a:r>
              <a:rPr lang="en-US" sz="2000" dirty="0" err="1"/>
              <a:t>i</a:t>
            </a:r>
            <a:r>
              <a:rPr lang="en-US" sz="2000" dirty="0"/>
              <a:t>-l]);</a:t>
            </a:r>
          </a:p>
          <a:p>
            <a:endParaRPr lang="en-US" sz="2000" dirty="0"/>
          </a:p>
          <a:p>
            <a:r>
              <a:rPr lang="en-US" sz="2000" dirty="0"/>
              <a:t>	while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 &lt; n &amp;&amp; s[z[</a:t>
            </a:r>
            <a:r>
              <a:rPr lang="en-US" sz="2000" dirty="0" err="1"/>
              <a:t>i</a:t>
            </a:r>
            <a:r>
              <a:rPr lang="en-US" sz="2000" dirty="0"/>
              <a:t>]] == s[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]]) </a:t>
            </a:r>
            <a:r>
              <a:rPr lang="en-US" sz="2000" dirty="0">
                <a:solidFill>
                  <a:srgbClr val="FF0000"/>
                </a:solidFill>
              </a:rPr>
              <a:t>	</a:t>
            </a:r>
          </a:p>
          <a:p>
            <a:r>
              <a:rPr lang="en-US" sz="2000" dirty="0"/>
              <a:t>		++z[</a:t>
            </a:r>
            <a:r>
              <a:rPr lang="en-US" sz="2000" dirty="0" err="1"/>
              <a:t>i</a:t>
            </a:r>
            <a:r>
              <a:rPr lang="en-US" sz="2000" dirty="0"/>
              <a:t>];</a:t>
            </a:r>
          </a:p>
          <a:p>
            <a:r>
              <a:rPr lang="en-US" sz="2000" dirty="0"/>
              <a:t>	</a:t>
            </a:r>
            <a:r>
              <a:rPr lang="en-US" sz="2000" dirty="0">
                <a:solidFill>
                  <a:srgbClr val="FF0000"/>
                </a:solidFill>
              </a:rPr>
              <a:t>if (</a:t>
            </a:r>
            <a:r>
              <a:rPr lang="en-US" sz="2000" dirty="0" err="1">
                <a:solidFill>
                  <a:srgbClr val="FF0000"/>
                </a:solidFill>
              </a:rPr>
              <a:t>i+z</a:t>
            </a:r>
            <a:r>
              <a:rPr lang="en-US" sz="2000" dirty="0">
                <a:solidFill>
                  <a:srgbClr val="FF0000"/>
                </a:solidFill>
              </a:rPr>
              <a:t>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]-1 &gt; r)	</a:t>
            </a:r>
            <a:r>
              <a:rPr lang="en-US" sz="2400" dirty="0">
                <a:solidFill>
                  <a:srgbClr val="FF0000"/>
                </a:solidFill>
              </a:rPr>
              <a:t>9+3-1&gt;9</a:t>
            </a:r>
          </a:p>
          <a:p>
            <a:r>
              <a:rPr lang="en-US" sz="2000" dirty="0"/>
              <a:t>		l = </a:t>
            </a:r>
            <a:r>
              <a:rPr lang="en-US" sz="2000" dirty="0" err="1"/>
              <a:t>i</a:t>
            </a:r>
            <a:r>
              <a:rPr lang="en-US" sz="2000" dirty="0"/>
              <a:t>,  r = 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]-1;</a:t>
            </a: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683569" y="620688"/>
            <a:ext cx="8208912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01234567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</a:t>
            </a:r>
          </a:p>
          <a:p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aab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abab</a:t>
            </a:r>
            <a:r>
              <a:rPr lang="en-US" sz="3600" dirty="0" err="1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ab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endParaRPr lang="en-US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010410102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3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1 3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1 6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bg-BG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86564261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683569" y="3638350"/>
            <a:ext cx="7848871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>
                <a:solidFill>
                  <a:srgbClr val="FF0000"/>
                </a:solidFill>
              </a:rPr>
              <a:t>i</a:t>
            </a:r>
            <a:r>
              <a:rPr lang="en-US" sz="2400" dirty="0">
                <a:solidFill>
                  <a:srgbClr val="FF0000"/>
                </a:solidFill>
              </a:rPr>
              <a:t>=9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</a:t>
            </a:r>
            <a:r>
              <a:rPr lang="en-US" sz="2000" dirty="0"/>
              <a:t> &lt;= r)</a:t>
            </a:r>
          </a:p>
          <a:p>
            <a:r>
              <a:rPr lang="en-US" sz="2000" dirty="0"/>
              <a:t>		z[</a:t>
            </a:r>
            <a:r>
              <a:rPr lang="en-US" sz="2000" dirty="0" err="1"/>
              <a:t>i</a:t>
            </a:r>
            <a:r>
              <a:rPr lang="en-US" sz="2000" dirty="0"/>
              <a:t>] = min (r-i+1, z[</a:t>
            </a:r>
            <a:r>
              <a:rPr lang="en-US" sz="2000" dirty="0" err="1"/>
              <a:t>i</a:t>
            </a:r>
            <a:r>
              <a:rPr lang="en-US" sz="2000" dirty="0"/>
              <a:t>-l]);</a:t>
            </a:r>
          </a:p>
          <a:p>
            <a:endParaRPr lang="en-US" sz="2000" dirty="0"/>
          </a:p>
          <a:p>
            <a:r>
              <a:rPr lang="en-US" sz="2000" dirty="0"/>
              <a:t>	while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 &lt; n &amp;&amp; s[z[</a:t>
            </a:r>
            <a:r>
              <a:rPr lang="en-US" sz="2000" dirty="0" err="1"/>
              <a:t>i</a:t>
            </a:r>
            <a:r>
              <a:rPr lang="en-US" sz="2000" dirty="0"/>
              <a:t>]] == s[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]]) </a:t>
            </a:r>
            <a:r>
              <a:rPr lang="en-US" sz="2000" dirty="0">
                <a:solidFill>
                  <a:srgbClr val="FF0000"/>
                </a:solidFill>
              </a:rPr>
              <a:t>	</a:t>
            </a:r>
          </a:p>
          <a:p>
            <a:r>
              <a:rPr lang="en-US" sz="2000" dirty="0"/>
              <a:t>		++z[</a:t>
            </a:r>
            <a:r>
              <a:rPr lang="en-US" sz="2000" dirty="0" err="1"/>
              <a:t>i</a:t>
            </a:r>
            <a:r>
              <a:rPr lang="en-US" sz="2000" dirty="0"/>
              <a:t>];</a:t>
            </a:r>
          </a:p>
          <a:p>
            <a:r>
              <a:rPr lang="en-US" sz="2000" dirty="0"/>
              <a:t>	</a:t>
            </a:r>
            <a:r>
              <a:rPr lang="en-US" sz="2000" dirty="0">
                <a:solidFill>
                  <a:srgbClr val="FF0000"/>
                </a:solidFill>
              </a:rPr>
              <a:t>if (</a:t>
            </a:r>
            <a:r>
              <a:rPr lang="en-US" sz="2000" dirty="0" err="1">
                <a:solidFill>
                  <a:srgbClr val="FF0000"/>
                </a:solidFill>
              </a:rPr>
              <a:t>i+z</a:t>
            </a:r>
            <a:r>
              <a:rPr lang="en-US" sz="2000" dirty="0">
                <a:solidFill>
                  <a:srgbClr val="FF0000"/>
                </a:solidFill>
              </a:rPr>
              <a:t>[</a:t>
            </a:r>
            <a:r>
              <a:rPr lang="en-US" sz="2000" dirty="0" err="1">
                <a:solidFill>
                  <a:srgbClr val="FF0000"/>
                </a:solidFill>
              </a:rPr>
              <a:t>i</a:t>
            </a:r>
            <a:r>
              <a:rPr lang="en-US" sz="2000" dirty="0">
                <a:solidFill>
                  <a:srgbClr val="FF0000"/>
                </a:solidFill>
              </a:rPr>
              <a:t>]-1 &gt; r)	</a:t>
            </a:r>
          </a:p>
          <a:p>
            <a:r>
              <a:rPr lang="en-US" sz="2000" dirty="0"/>
              <a:t>		l = </a:t>
            </a:r>
            <a:r>
              <a:rPr lang="en-US" sz="2000" dirty="0" err="1"/>
              <a:t>i</a:t>
            </a:r>
            <a:r>
              <a:rPr lang="en-US" sz="2000" dirty="0"/>
              <a:t>,  r = 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]-1; </a:t>
            </a:r>
            <a:r>
              <a:rPr lang="en-US" sz="2400" dirty="0">
                <a:solidFill>
                  <a:srgbClr val="FF0000"/>
                </a:solidFill>
              </a:rPr>
              <a:t>l=9; r=11</a:t>
            </a:r>
          </a:p>
        </p:txBody>
      </p:sp>
      <p:sp>
        <p:nvSpPr>
          <p:cNvPr id="3" name="Текстово поле 2"/>
          <p:cNvSpPr txBox="1"/>
          <p:nvPr/>
        </p:nvSpPr>
        <p:spPr>
          <a:xfrm>
            <a:off x="683569" y="620688"/>
            <a:ext cx="8208912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01234567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</a:t>
            </a:r>
          </a:p>
          <a:p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aab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abab</a:t>
            </a:r>
            <a:r>
              <a:rPr lang="en-US" sz="3600" dirty="0" err="1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ab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endParaRPr lang="en-US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010410102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3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1 3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1 6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bg-BG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21100052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ово поле 1"/>
          <p:cNvSpPr txBox="1"/>
          <p:nvPr/>
        </p:nvSpPr>
        <p:spPr>
          <a:xfrm>
            <a:off x="683569" y="3638350"/>
            <a:ext cx="7848871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>
                <a:solidFill>
                  <a:srgbClr val="FF0000"/>
                </a:solidFill>
              </a:rPr>
              <a:t>i</a:t>
            </a:r>
            <a:r>
              <a:rPr lang="en-US" sz="2400" dirty="0">
                <a:solidFill>
                  <a:srgbClr val="FF0000"/>
                </a:solidFill>
              </a:rPr>
              <a:t>=9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</a:t>
            </a:r>
            <a:r>
              <a:rPr lang="en-US" sz="2000" dirty="0"/>
              <a:t> &lt;= r)</a:t>
            </a:r>
          </a:p>
          <a:p>
            <a:r>
              <a:rPr lang="en-US" sz="2000" dirty="0"/>
              <a:t>		z[</a:t>
            </a:r>
            <a:r>
              <a:rPr lang="en-US" sz="2000" dirty="0" err="1"/>
              <a:t>i</a:t>
            </a:r>
            <a:r>
              <a:rPr lang="en-US" sz="2000" dirty="0"/>
              <a:t>] = min (r-i+1, z[</a:t>
            </a:r>
            <a:r>
              <a:rPr lang="en-US" sz="2000" dirty="0" err="1"/>
              <a:t>i</a:t>
            </a:r>
            <a:r>
              <a:rPr lang="en-US" sz="2000" dirty="0"/>
              <a:t>-l]);</a:t>
            </a:r>
          </a:p>
          <a:p>
            <a:endParaRPr lang="en-US" sz="2000" dirty="0"/>
          </a:p>
          <a:p>
            <a:r>
              <a:rPr lang="en-US" sz="2000" dirty="0"/>
              <a:t>	while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 &lt; n &amp;&amp; s[z[</a:t>
            </a:r>
            <a:r>
              <a:rPr lang="en-US" sz="2000" dirty="0" err="1"/>
              <a:t>i</a:t>
            </a:r>
            <a:r>
              <a:rPr lang="en-US" sz="2000" dirty="0"/>
              <a:t>]] == s[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]]) </a:t>
            </a:r>
            <a:r>
              <a:rPr lang="en-US" sz="2000" dirty="0">
                <a:solidFill>
                  <a:srgbClr val="FF0000"/>
                </a:solidFill>
              </a:rPr>
              <a:t>	</a:t>
            </a:r>
          </a:p>
          <a:p>
            <a:r>
              <a:rPr lang="en-US" sz="2000" dirty="0"/>
              <a:t>		++z[</a:t>
            </a:r>
            <a:r>
              <a:rPr lang="en-US" sz="2000" dirty="0" err="1"/>
              <a:t>i</a:t>
            </a:r>
            <a:r>
              <a:rPr lang="en-US" sz="2000" dirty="0"/>
              <a:t>];</a:t>
            </a:r>
          </a:p>
          <a:p>
            <a:r>
              <a:rPr lang="en-US" sz="2000" dirty="0"/>
              <a:t>	if (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 &gt; r)	</a:t>
            </a:r>
          </a:p>
          <a:p>
            <a:r>
              <a:rPr lang="en-US" sz="2000" dirty="0"/>
              <a:t>		l = </a:t>
            </a:r>
            <a:r>
              <a:rPr lang="en-US" sz="2000" dirty="0" err="1"/>
              <a:t>i</a:t>
            </a:r>
            <a:r>
              <a:rPr lang="en-US" sz="2000" dirty="0"/>
              <a:t>,  r = </a:t>
            </a:r>
            <a:r>
              <a:rPr lang="en-US" sz="2000" dirty="0" err="1"/>
              <a:t>i+z</a:t>
            </a:r>
            <a:r>
              <a:rPr lang="en-US" sz="2000" dirty="0"/>
              <a:t>[</a:t>
            </a:r>
            <a:r>
              <a:rPr lang="en-US" sz="2000" dirty="0" err="1"/>
              <a:t>i</a:t>
            </a:r>
            <a:r>
              <a:rPr lang="en-US" sz="2000" dirty="0"/>
              <a:t>]-1; </a:t>
            </a:r>
            <a:endParaRPr lang="en-US" sz="2400" dirty="0"/>
          </a:p>
        </p:txBody>
      </p:sp>
      <p:sp>
        <p:nvSpPr>
          <p:cNvPr id="3" name="Текстово поле 2"/>
          <p:cNvSpPr txBox="1"/>
          <p:nvPr/>
        </p:nvSpPr>
        <p:spPr>
          <a:xfrm>
            <a:off x="683569" y="620688"/>
            <a:ext cx="8208912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01234567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89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0123</a:t>
            </a:r>
          </a:p>
          <a:p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aab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abab</a:t>
            </a:r>
            <a:r>
              <a:rPr lang="en-US" sz="3600" dirty="0" err="1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aa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ab</a:t>
            </a:r>
            <a:r>
              <a:rPr lang="en-US" sz="3600" dirty="0" err="1">
                <a:highlight>
                  <a:srgbClr val="FFFF00"/>
                </a:highlight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lang="en-US" sz="3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  <a:endParaRPr lang="en-US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010410102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3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9</a:t>
            </a:r>
          </a:p>
          <a:p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</a:t>
            </a:r>
            <a:r>
              <a:rPr lang="en-US" sz="3600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11</a:t>
            </a:r>
            <a:r>
              <a:rPr lang="en-US" sz="36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bg-BG" sz="3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80565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2 3 4 5 6 7 8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4786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bg-BG" sz="2800" dirty="0"/>
              <a:t>1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bg-BG" sz="2800" dirty="0"/>
              <a:t>1</a:t>
            </a:r>
            <a:r>
              <a:rPr lang="pl-PL" sz="2800" dirty="0"/>
              <a:t>+z[</a:t>
            </a:r>
            <a:r>
              <a:rPr lang="bg-BG" sz="2800" dirty="0"/>
              <a:t>1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0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bg-BG" sz="2800" dirty="0"/>
              <a:t>1</a:t>
            </a:r>
            <a:r>
              <a:rPr lang="pl-PL" sz="2800" dirty="0"/>
              <a:t>+</a:t>
            </a:r>
            <a:r>
              <a:rPr lang="bg-BG" sz="2800" dirty="0"/>
              <a:t>  0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4" name="Текстово поле 13"/>
          <p:cNvSpPr txBox="1"/>
          <p:nvPr/>
        </p:nvSpPr>
        <p:spPr>
          <a:xfrm>
            <a:off x="755576" y="5373216"/>
            <a:ext cx="216024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/>
              <a:t>А     </a:t>
            </a:r>
            <a:r>
              <a:rPr lang="en-US" sz="3200" dirty="0"/>
              <a:t>=</a:t>
            </a:r>
            <a:r>
              <a:rPr lang="bg-BG" sz="3200" dirty="0"/>
              <a:t>      А</a:t>
            </a:r>
          </a:p>
        </p:txBody>
      </p:sp>
      <p:sp>
        <p:nvSpPr>
          <p:cNvPr id="15" name="Стрелка надясно 14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6" name="Текстово поле 15"/>
          <p:cNvSpPr txBox="1"/>
          <p:nvPr/>
        </p:nvSpPr>
        <p:spPr>
          <a:xfrm>
            <a:off x="3491880" y="5373216"/>
            <a:ext cx="14401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Z[1] = 1</a:t>
            </a:r>
          </a:p>
        </p:txBody>
      </p:sp>
      <p:sp>
        <p:nvSpPr>
          <p:cNvPr id="17" name="Овал 16"/>
          <p:cNvSpPr/>
          <p:nvPr/>
        </p:nvSpPr>
        <p:spPr>
          <a:xfrm>
            <a:off x="2051720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1187624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9" name="Овал 18"/>
          <p:cNvSpPr/>
          <p:nvPr/>
        </p:nvSpPr>
        <p:spPr>
          <a:xfrm>
            <a:off x="395536" y="4149080"/>
            <a:ext cx="1152128" cy="1728192"/>
          </a:xfrm>
          <a:prstGeom prst="ellipse">
            <a:avLst/>
          </a:prstGeom>
          <a:solidFill>
            <a:srgbClr val="FFFF00">
              <a:alpha val="1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0" name="Стрелка нагоре 19"/>
          <p:cNvSpPr/>
          <p:nvPr/>
        </p:nvSpPr>
        <p:spPr>
          <a:xfrm rot="1074652">
            <a:off x="1024965" y="3207871"/>
            <a:ext cx="377236" cy="1111846"/>
          </a:xfrm>
          <a:prstGeom prst="upArrow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1" name="Овал 20"/>
          <p:cNvSpPr/>
          <p:nvPr/>
        </p:nvSpPr>
        <p:spPr>
          <a:xfrm>
            <a:off x="1691680" y="4077072"/>
            <a:ext cx="1440160" cy="1944216"/>
          </a:xfrm>
          <a:prstGeom prst="ellipse">
            <a:avLst/>
          </a:prstGeom>
          <a:solidFill>
            <a:srgbClr val="FF0000">
              <a:alpha val="1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2" name="Стрелка нагоре 21"/>
          <p:cNvSpPr/>
          <p:nvPr/>
        </p:nvSpPr>
        <p:spPr>
          <a:xfrm rot="579145">
            <a:off x="1926985" y="3128624"/>
            <a:ext cx="437143" cy="1175077"/>
          </a:xfrm>
          <a:prstGeom prst="upArrow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2 3 4 5 6 7 8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4786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bg-BG" sz="2800" dirty="0"/>
              <a:t>1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bg-BG" sz="2800" dirty="0"/>
              <a:t>1</a:t>
            </a:r>
            <a:r>
              <a:rPr lang="pl-PL" sz="2800" dirty="0"/>
              <a:t>+z[</a:t>
            </a:r>
            <a:r>
              <a:rPr lang="bg-BG" sz="2800" dirty="0"/>
              <a:t>1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1</a:t>
            </a:r>
            <a:r>
              <a:rPr lang="bg-BG" sz="2800" dirty="0"/>
              <a:t>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bg-BG" sz="2800" dirty="0"/>
              <a:t>1</a:t>
            </a:r>
            <a:r>
              <a:rPr lang="pl-PL" sz="2800" dirty="0"/>
              <a:t>+</a:t>
            </a:r>
            <a:r>
              <a:rPr lang="bg-BG" sz="2800" dirty="0"/>
              <a:t>  1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4" name="Текстово поле 13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 ≠  </a:t>
            </a:r>
            <a:r>
              <a:rPr lang="en-US" sz="3200" dirty="0" err="1">
                <a:latin typeface="Courier New" pitchFamily="49" charset="0"/>
                <a:cs typeface="Courier New" pitchFamily="49" charset="0"/>
              </a:rPr>
              <a:t>B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5" name="Стрелка надясно 14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6" name="Текстово поле 15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2400" dirty="0">
                <a:solidFill>
                  <a:srgbClr val="FF0000"/>
                </a:solidFill>
              </a:rPr>
              <a:t>Излиза</a:t>
            </a:r>
            <a:r>
              <a:rPr lang="bg-BG" sz="2400" dirty="0"/>
              <a:t> от </a:t>
            </a:r>
            <a:r>
              <a:rPr lang="en-US" sz="2400" dirty="0"/>
              <a:t>while</a:t>
            </a:r>
          </a:p>
        </p:txBody>
      </p:sp>
      <p:sp>
        <p:nvSpPr>
          <p:cNvPr id="17" name="Овал 16"/>
          <p:cNvSpPr/>
          <p:nvPr/>
        </p:nvSpPr>
        <p:spPr>
          <a:xfrm>
            <a:off x="2843808" y="2420888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1187624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3 4 5 6 7 8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B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0 0 0 0 0 0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2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2</a:t>
            </a:r>
            <a:r>
              <a:rPr lang="pl-PL" sz="2800" dirty="0"/>
              <a:t>+z[</a:t>
            </a:r>
            <a:r>
              <a:rPr lang="en-US" sz="2800" dirty="0"/>
              <a:t>2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0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2</a:t>
            </a:r>
            <a:r>
              <a:rPr lang="pl-PL" sz="2800" dirty="0"/>
              <a:t>+</a:t>
            </a:r>
            <a:r>
              <a:rPr lang="bg-BG" sz="2800" dirty="0"/>
              <a:t>  0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5" name="Текстово поле 14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 ≠  </a:t>
            </a:r>
            <a:r>
              <a:rPr lang="en-US" sz="3200" dirty="0" err="1">
                <a:latin typeface="Courier New" pitchFamily="49" charset="0"/>
                <a:cs typeface="Courier New" pitchFamily="49" charset="0"/>
              </a:rPr>
              <a:t>B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" name="Стрелка надясно 15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7" name="Текстово поле 16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2400" dirty="0">
                <a:solidFill>
                  <a:srgbClr val="FF0000"/>
                </a:solidFill>
              </a:rPr>
              <a:t>Излиза</a:t>
            </a:r>
            <a:r>
              <a:rPr lang="bg-BG" sz="2400" dirty="0"/>
              <a:t> от </a:t>
            </a:r>
            <a:r>
              <a:rPr lang="en-US" sz="2400" dirty="0"/>
              <a:t>while</a:t>
            </a:r>
          </a:p>
        </p:txBody>
      </p:sp>
      <p:sp>
        <p:nvSpPr>
          <p:cNvPr id="18" name="Овал 17"/>
          <p:cNvSpPr/>
          <p:nvPr/>
        </p:nvSpPr>
        <p:spPr>
          <a:xfrm>
            <a:off x="2843808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9" name="Овал 18"/>
          <p:cNvSpPr/>
          <p:nvPr/>
        </p:nvSpPr>
        <p:spPr>
          <a:xfrm>
            <a:off x="1187624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4 5 6 7 8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3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3</a:t>
            </a:r>
            <a:r>
              <a:rPr lang="pl-PL" sz="2800" dirty="0"/>
              <a:t>+z[</a:t>
            </a:r>
            <a:r>
              <a:rPr lang="en-US" sz="2800" dirty="0"/>
              <a:t>3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0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3</a:t>
            </a:r>
            <a:r>
              <a:rPr lang="pl-PL" sz="2800" dirty="0"/>
              <a:t>+</a:t>
            </a:r>
            <a:r>
              <a:rPr lang="bg-BG" sz="2800" dirty="0"/>
              <a:t>  0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5" name="Текстово поле 14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=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3200" dirty="0" err="1">
                <a:latin typeface="Courier New" pitchFamily="49" charset="0"/>
                <a:cs typeface="Courier New" pitchFamily="49" charset="0"/>
              </a:rPr>
              <a:t>A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" name="Стрелка надясно 15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7" name="Текстово поле 16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Z[3]=1</a:t>
            </a:r>
          </a:p>
        </p:txBody>
      </p:sp>
      <p:sp>
        <p:nvSpPr>
          <p:cNvPr id="14" name="Овал 13"/>
          <p:cNvSpPr/>
          <p:nvPr/>
        </p:nvSpPr>
        <p:spPr>
          <a:xfrm>
            <a:off x="3707904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1187624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4 5 6 7 8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3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3</a:t>
            </a:r>
            <a:r>
              <a:rPr lang="pl-PL" sz="2800" dirty="0"/>
              <a:t>+z[</a:t>
            </a:r>
            <a:r>
              <a:rPr lang="en-US" sz="2800" dirty="0"/>
              <a:t>3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1</a:t>
            </a:r>
            <a:r>
              <a:rPr lang="bg-BG" sz="2800" dirty="0"/>
              <a:t>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3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1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5" name="Текстово поле 14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=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3200" dirty="0" err="1">
                <a:latin typeface="Courier New" pitchFamily="49" charset="0"/>
                <a:cs typeface="Courier New" pitchFamily="49" charset="0"/>
              </a:rPr>
              <a:t>A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" name="Стрелка надясно 15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7" name="Текстово поле 16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Z[3]=2</a:t>
            </a:r>
          </a:p>
        </p:txBody>
      </p:sp>
      <p:sp>
        <p:nvSpPr>
          <p:cNvPr id="14" name="Овал 13"/>
          <p:cNvSpPr/>
          <p:nvPr/>
        </p:nvSpPr>
        <p:spPr>
          <a:xfrm>
            <a:off x="4572000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2051720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ово поле 2"/>
          <p:cNvSpPr txBox="1"/>
          <p:nvPr/>
        </p:nvSpPr>
        <p:spPr>
          <a:xfrm>
            <a:off x="1331640" y="1425550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0 1 </a:t>
            </a:r>
            <a:r>
              <a:rPr lang="en-US" sz="5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5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Courier New" pitchFamily="49" charset="0"/>
                <a:cs typeface="Courier New" pitchFamily="49" charset="0"/>
              </a:rPr>
              <a:t> 4 5 6 7 8</a:t>
            </a:r>
            <a:endParaRPr lang="bg-BG" sz="5400" b="1" dirty="0">
              <a:solidFill>
                <a:schemeClr val="tx2">
                  <a:lumMod val="40000"/>
                  <a:lumOff val="6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Текстово поле 3"/>
          <p:cNvSpPr txBox="1"/>
          <p:nvPr/>
        </p:nvSpPr>
        <p:spPr>
          <a:xfrm>
            <a:off x="1259632" y="236165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A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5400" b="1" dirty="0" err="1">
                <a:latin typeface="Courier New" pitchFamily="49" charset="0"/>
                <a:cs typeface="Courier New" pitchFamily="49" charset="0"/>
              </a:rPr>
              <a:t>A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B A B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Текстово поле 4"/>
          <p:cNvSpPr txBox="1"/>
          <p:nvPr/>
        </p:nvSpPr>
        <p:spPr>
          <a:xfrm>
            <a:off x="1331640" y="3441774"/>
            <a:ext cx="72426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bg-BG" sz="5400" b="1" dirty="0">
                <a:latin typeface="Courier New" pitchFamily="49" charset="0"/>
                <a:cs typeface="Courier New" pitchFamily="49" charset="0"/>
              </a:rPr>
              <a:t>0 </a:t>
            </a:r>
            <a:r>
              <a:rPr lang="en-US" sz="54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5400" b="1" dirty="0">
                <a:latin typeface="Courier New" pitchFamily="49" charset="0"/>
                <a:cs typeface="Courier New" pitchFamily="49" charset="0"/>
              </a:rPr>
              <a:t> 0 0 0 0 0</a:t>
            </a:r>
            <a:endParaRPr lang="bg-BG" sz="54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Текстово поле 5"/>
          <p:cNvSpPr txBox="1"/>
          <p:nvPr/>
        </p:nvSpPr>
        <p:spPr>
          <a:xfrm>
            <a:off x="395536" y="2361654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S=</a:t>
            </a:r>
            <a:endParaRPr lang="bg-BG" sz="5400" dirty="0"/>
          </a:p>
        </p:txBody>
      </p:sp>
      <p:sp>
        <p:nvSpPr>
          <p:cNvPr id="7" name="Текстово поле 6"/>
          <p:cNvSpPr txBox="1"/>
          <p:nvPr/>
        </p:nvSpPr>
        <p:spPr>
          <a:xfrm>
            <a:off x="395536" y="3411970"/>
            <a:ext cx="84670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/>
              <a:t>Z=</a:t>
            </a:r>
            <a:endParaRPr lang="bg-BG" sz="5400" dirty="0"/>
          </a:p>
        </p:txBody>
      </p:sp>
      <p:sp>
        <p:nvSpPr>
          <p:cNvPr id="8" name="Текстово поле 7"/>
          <p:cNvSpPr txBox="1"/>
          <p:nvPr/>
        </p:nvSpPr>
        <p:spPr>
          <a:xfrm>
            <a:off x="539552" y="1425550"/>
            <a:ext cx="68800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 err="1"/>
              <a:t>i</a:t>
            </a:r>
            <a:r>
              <a:rPr lang="en-US" sz="5400" dirty="0"/>
              <a:t>=</a:t>
            </a:r>
            <a:endParaRPr lang="bg-BG" sz="5400" dirty="0"/>
          </a:p>
        </p:txBody>
      </p:sp>
      <p:sp>
        <p:nvSpPr>
          <p:cNvPr id="11" name="Текстово поле 10"/>
          <p:cNvSpPr txBox="1"/>
          <p:nvPr/>
        </p:nvSpPr>
        <p:spPr>
          <a:xfrm>
            <a:off x="5652120" y="4221088"/>
            <a:ext cx="29514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400" dirty="0">
                <a:solidFill>
                  <a:srgbClr val="FF0000"/>
                </a:solidFill>
              </a:rPr>
              <a:t>While s[z[i]] = s[i+z[i]] </a:t>
            </a:r>
            <a:endParaRPr lang="bg-BG" sz="2400" dirty="0">
              <a:solidFill>
                <a:srgbClr val="FF0000"/>
              </a:solidFill>
            </a:endParaRPr>
          </a:p>
          <a:p>
            <a:pPr algn="ctr"/>
            <a:r>
              <a:rPr lang="pl-PL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z[i]</a:t>
            </a:r>
            <a:r>
              <a:rPr lang="bg-BG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++</a:t>
            </a:r>
          </a:p>
        </p:txBody>
      </p:sp>
      <p:sp>
        <p:nvSpPr>
          <p:cNvPr id="12" name="Текстово поле 11"/>
          <p:cNvSpPr txBox="1"/>
          <p:nvPr/>
        </p:nvSpPr>
        <p:spPr>
          <a:xfrm>
            <a:off x="467544" y="4293096"/>
            <a:ext cx="27735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s[z[</a:t>
            </a:r>
            <a:r>
              <a:rPr lang="en-US" sz="2800" dirty="0"/>
              <a:t>3</a:t>
            </a:r>
            <a:r>
              <a:rPr lang="pl-PL" sz="2800" dirty="0"/>
              <a:t>]]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3</a:t>
            </a:r>
            <a:r>
              <a:rPr lang="pl-PL" sz="2800" dirty="0"/>
              <a:t>+z[</a:t>
            </a:r>
            <a:r>
              <a:rPr lang="en-US" sz="2800" dirty="0"/>
              <a:t>3</a:t>
            </a:r>
            <a:r>
              <a:rPr lang="pl-PL" sz="2800" dirty="0"/>
              <a:t>]] </a:t>
            </a:r>
            <a:endParaRPr lang="bg-BG" sz="2800" dirty="0"/>
          </a:p>
        </p:txBody>
      </p:sp>
      <p:sp>
        <p:nvSpPr>
          <p:cNvPr id="13" name="Текстово поле 12"/>
          <p:cNvSpPr txBox="1"/>
          <p:nvPr/>
        </p:nvSpPr>
        <p:spPr>
          <a:xfrm>
            <a:off x="467544" y="4797152"/>
            <a:ext cx="27029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dirty="0"/>
              <a:t>s[</a:t>
            </a:r>
            <a:r>
              <a:rPr lang="bg-BG" sz="2800" dirty="0"/>
              <a:t>  </a:t>
            </a:r>
            <a:r>
              <a:rPr lang="en-US" sz="2800" dirty="0"/>
              <a:t>2</a:t>
            </a:r>
            <a:r>
              <a:rPr lang="bg-BG" sz="2800" dirty="0"/>
              <a:t>  </a:t>
            </a:r>
            <a:r>
              <a:rPr lang="pl-PL" sz="2800" dirty="0"/>
              <a:t>] =</a:t>
            </a:r>
            <a:r>
              <a:rPr lang="pl-PL" sz="2400" dirty="0"/>
              <a:t> </a:t>
            </a:r>
            <a:r>
              <a:rPr lang="pl-PL" sz="2800" dirty="0"/>
              <a:t>s[</a:t>
            </a:r>
            <a:r>
              <a:rPr lang="en-US" sz="2800" dirty="0"/>
              <a:t>3</a:t>
            </a:r>
            <a:r>
              <a:rPr lang="pl-PL" sz="2800" dirty="0"/>
              <a:t>+</a:t>
            </a:r>
            <a:r>
              <a:rPr lang="bg-BG" sz="2800" dirty="0"/>
              <a:t>  </a:t>
            </a:r>
            <a:r>
              <a:rPr lang="en-US" sz="2800" dirty="0"/>
              <a:t>2</a:t>
            </a:r>
            <a:r>
              <a:rPr lang="bg-BG" sz="2800" dirty="0"/>
              <a:t>  </a:t>
            </a:r>
            <a:r>
              <a:rPr lang="pl-PL" sz="2800" dirty="0"/>
              <a:t>] </a:t>
            </a:r>
            <a:endParaRPr lang="bg-BG" sz="2800" dirty="0"/>
          </a:p>
        </p:txBody>
      </p:sp>
      <p:sp>
        <p:nvSpPr>
          <p:cNvPr id="15" name="Текстово поле 14"/>
          <p:cNvSpPr txBox="1"/>
          <p:nvPr/>
        </p:nvSpPr>
        <p:spPr>
          <a:xfrm>
            <a:off x="755576" y="5373216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3200" dirty="0">
                <a:latin typeface="Courier New" pitchFamily="49" charset="0"/>
                <a:cs typeface="Courier New" pitchFamily="49" charset="0"/>
              </a:rPr>
              <a:t>А  </a:t>
            </a:r>
            <a:r>
              <a:rPr lang="en-US" sz="3200" dirty="0">
                <a:latin typeface="Courier New" pitchFamily="49" charset="0"/>
                <a:cs typeface="Courier New" pitchFamily="49" charset="0"/>
              </a:rPr>
              <a:t>≠</a:t>
            </a:r>
            <a:r>
              <a:rPr lang="bg-BG" sz="32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3200" dirty="0" err="1">
                <a:latin typeface="Courier New" pitchFamily="49" charset="0"/>
                <a:cs typeface="Courier New" pitchFamily="49" charset="0"/>
              </a:rPr>
              <a:t>B</a:t>
            </a:r>
            <a:endParaRPr lang="bg-BG" sz="32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Овал 13"/>
          <p:cNvSpPr/>
          <p:nvPr/>
        </p:nvSpPr>
        <p:spPr>
          <a:xfrm>
            <a:off x="5292080" y="2492896"/>
            <a:ext cx="648072" cy="720080"/>
          </a:xfrm>
          <a:prstGeom prst="ellipse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8" name="Овал 17"/>
          <p:cNvSpPr/>
          <p:nvPr/>
        </p:nvSpPr>
        <p:spPr>
          <a:xfrm>
            <a:off x="2843808" y="2492896"/>
            <a:ext cx="648072" cy="720080"/>
          </a:xfrm>
          <a:prstGeom prst="ellipse">
            <a:avLst/>
          </a:prstGeom>
          <a:solidFill>
            <a:srgbClr val="FFFF00">
              <a:alpha val="15000"/>
            </a:srgb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19" name="Стрелка надясно 18"/>
          <p:cNvSpPr/>
          <p:nvPr/>
        </p:nvSpPr>
        <p:spPr>
          <a:xfrm>
            <a:off x="2843808" y="5517232"/>
            <a:ext cx="576064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20" name="Текстово поле 19"/>
          <p:cNvSpPr txBox="1"/>
          <p:nvPr/>
        </p:nvSpPr>
        <p:spPr>
          <a:xfrm>
            <a:off x="3491880" y="5373216"/>
            <a:ext cx="25202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bg-BG" sz="2400" dirty="0">
                <a:solidFill>
                  <a:srgbClr val="FF0000"/>
                </a:solidFill>
              </a:rPr>
              <a:t>Излиза</a:t>
            </a:r>
            <a:r>
              <a:rPr lang="bg-BG" sz="2400" dirty="0"/>
              <a:t> от </a:t>
            </a:r>
            <a:r>
              <a:rPr lang="en-US" sz="2400" dirty="0"/>
              <a:t>while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тема">
  <a:themeElements>
    <a:clrScheme name="О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О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О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О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ppt/theme/themeOverride2.xml><?xml version="1.0" encoding="utf-8"?>
<a:themeOverride xmlns:a="http://schemas.openxmlformats.org/drawingml/2006/main">
  <a:clrScheme name="О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331</TotalTime>
  <Words>3271</Words>
  <Application>Microsoft Office PowerPoint</Application>
  <PresentationFormat>Презентация на цял екран (4:3)</PresentationFormat>
  <Paragraphs>433</Paragraphs>
  <Slides>39</Slides>
  <Notes>0</Notes>
  <HiddenSlides>0</HiddenSlides>
  <MMClips>0</MMClips>
  <ScaleCrop>false</ScaleCrop>
  <HeadingPairs>
    <vt:vector size="6" baseType="variant">
      <vt:variant>
        <vt:lpstr>Използвани шрифтове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Заглавия на слайдовете</vt:lpstr>
      </vt:variant>
      <vt:variant>
        <vt:i4>39</vt:i4>
      </vt:variant>
    </vt:vector>
  </HeadingPairs>
  <TitlesOfParts>
    <vt:vector size="43" baseType="lpstr">
      <vt:lpstr>Arial</vt:lpstr>
      <vt:lpstr>Calibri</vt:lpstr>
      <vt:lpstr>Courier New</vt:lpstr>
      <vt:lpstr>Office тема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  <vt:lpstr>Презентация на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Dell</dc:creator>
  <cp:lastModifiedBy>Павел Петров (РУО - Плевен)</cp:lastModifiedBy>
  <cp:revision>20</cp:revision>
  <dcterms:created xsi:type="dcterms:W3CDTF">2018-02-05T22:05:28Z</dcterms:created>
  <dcterms:modified xsi:type="dcterms:W3CDTF">2022-07-20T06:23:10Z</dcterms:modified>
</cp:coreProperties>
</file>

<file path=docProps/thumbnail.jpeg>
</file>