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6" r:id="rId4"/>
    <p:sldId id="268" r:id="rId5"/>
    <p:sldId id="270" r:id="rId6"/>
    <p:sldId id="269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58" r:id="rId23"/>
    <p:sldId id="259" r:id="rId24"/>
    <p:sldId id="287" r:id="rId25"/>
    <p:sldId id="260" r:id="rId26"/>
    <p:sldId id="261" r:id="rId27"/>
    <p:sldId id="262" r:id="rId28"/>
    <p:sldId id="263" r:id="rId29"/>
    <p:sldId id="264" r:id="rId30"/>
    <p:sldId id="265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/>
              <a:t>Щракнете, за да редактирате стила на подзаглавията в образеца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7940-6BD4-4E56-AC2E-DB9CE0161A0B}" type="datetimeFigureOut">
              <a:rPr lang="bg-BG" smtClean="0"/>
              <a:pPr/>
              <a:t>20.7.2022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006C-1855-471E-9759-CF5AAEE42844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7940-6BD4-4E56-AC2E-DB9CE0161A0B}" type="datetimeFigureOut">
              <a:rPr lang="bg-BG" smtClean="0"/>
              <a:pPr/>
              <a:t>20.7.2022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006C-1855-471E-9759-CF5AAEE42844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7940-6BD4-4E56-AC2E-DB9CE0161A0B}" type="datetimeFigureOut">
              <a:rPr lang="bg-BG" smtClean="0"/>
              <a:pPr/>
              <a:t>20.7.2022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006C-1855-471E-9759-CF5AAEE42844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7940-6BD4-4E56-AC2E-DB9CE0161A0B}" type="datetimeFigureOut">
              <a:rPr lang="bg-BG" smtClean="0"/>
              <a:pPr/>
              <a:t>20.7.2022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006C-1855-471E-9759-CF5AAEE42844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7940-6BD4-4E56-AC2E-DB9CE0161A0B}" type="datetimeFigureOut">
              <a:rPr lang="bg-BG" smtClean="0"/>
              <a:pPr/>
              <a:t>20.7.2022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006C-1855-471E-9759-CF5AAEE42844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7940-6BD4-4E56-AC2E-DB9CE0161A0B}" type="datetimeFigureOut">
              <a:rPr lang="bg-BG" smtClean="0"/>
              <a:pPr/>
              <a:t>20.7.2022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006C-1855-471E-9759-CF5AAEE42844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7940-6BD4-4E56-AC2E-DB9CE0161A0B}" type="datetimeFigureOut">
              <a:rPr lang="bg-BG" smtClean="0"/>
              <a:pPr/>
              <a:t>20.7.2022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006C-1855-471E-9759-CF5AAEE42844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7940-6BD4-4E56-AC2E-DB9CE0161A0B}" type="datetimeFigureOut">
              <a:rPr lang="bg-BG" smtClean="0"/>
              <a:pPr/>
              <a:t>20.7.2022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006C-1855-471E-9759-CF5AAEE42844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7940-6BD4-4E56-AC2E-DB9CE0161A0B}" type="datetimeFigureOut">
              <a:rPr lang="bg-BG" smtClean="0"/>
              <a:pPr/>
              <a:t>20.7.2022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006C-1855-471E-9759-CF5AAEE42844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7940-6BD4-4E56-AC2E-DB9CE0161A0B}" type="datetimeFigureOut">
              <a:rPr lang="bg-BG" smtClean="0"/>
              <a:pPr/>
              <a:t>20.7.2022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006C-1855-471E-9759-CF5AAEE42844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7940-6BD4-4E56-AC2E-DB9CE0161A0B}" type="datetimeFigureOut">
              <a:rPr lang="bg-BG" smtClean="0"/>
              <a:pPr/>
              <a:t>20.7.2022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006C-1855-471E-9759-CF5AAEE42844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97940-6BD4-4E56-AC2E-DB9CE0161A0B}" type="datetimeFigureOut">
              <a:rPr lang="bg-BG" smtClean="0"/>
              <a:pPr/>
              <a:t>20.7.2022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5006C-1855-471E-9759-CF5AAEE42844}" type="slidenum">
              <a:rPr lang="bg-BG" smtClean="0"/>
              <a:pPr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ово поле 3"/>
          <p:cNvSpPr txBox="1"/>
          <p:nvPr/>
        </p:nvSpPr>
        <p:spPr>
          <a:xfrm>
            <a:off x="1691680" y="1772816"/>
            <a:ext cx="615982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>
                <a:solidFill>
                  <a:srgbClr val="FF0000"/>
                </a:solidFill>
              </a:rPr>
              <a:t>Z</a:t>
            </a:r>
            <a:r>
              <a:rPr lang="en-US" sz="9600" dirty="0"/>
              <a:t> - </a:t>
            </a:r>
            <a:r>
              <a:rPr lang="bg-BG" sz="9600" dirty="0"/>
              <a:t>функция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 поле 2"/>
          <p:cNvSpPr txBox="1"/>
          <p:nvPr/>
        </p:nvSpPr>
        <p:spPr>
          <a:xfrm>
            <a:off x="1331640" y="1425550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0 1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5 6 7 8</a:t>
            </a:r>
            <a:endParaRPr lang="bg-BG" sz="5400" b="1" dirty="0">
              <a:solidFill>
                <a:schemeClr val="tx2">
                  <a:lumMod val="40000"/>
                  <a:lumOff val="6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Текстово поле 3"/>
          <p:cNvSpPr txBox="1"/>
          <p:nvPr/>
        </p:nvSpPr>
        <p:spPr>
          <a:xfrm>
            <a:off x="1259632" y="236165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</a:t>
            </a:r>
            <a:r>
              <a:rPr lang="en-US" sz="5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B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Текстово поле 4"/>
          <p:cNvSpPr txBox="1"/>
          <p:nvPr/>
        </p:nvSpPr>
        <p:spPr>
          <a:xfrm>
            <a:off x="1331640" y="344177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2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0 0 0 0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Текстово поле 5"/>
          <p:cNvSpPr txBox="1"/>
          <p:nvPr/>
        </p:nvSpPr>
        <p:spPr>
          <a:xfrm>
            <a:off x="395536" y="2361654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S=</a:t>
            </a:r>
            <a:endParaRPr lang="bg-BG" sz="5400" dirty="0"/>
          </a:p>
        </p:txBody>
      </p:sp>
      <p:sp>
        <p:nvSpPr>
          <p:cNvPr id="7" name="Текстово поле 6"/>
          <p:cNvSpPr txBox="1"/>
          <p:nvPr/>
        </p:nvSpPr>
        <p:spPr>
          <a:xfrm>
            <a:off x="395536" y="3411970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Z=</a:t>
            </a:r>
            <a:endParaRPr lang="bg-BG" sz="5400" dirty="0"/>
          </a:p>
        </p:txBody>
      </p:sp>
      <p:sp>
        <p:nvSpPr>
          <p:cNvPr id="8" name="Текстово поле 7"/>
          <p:cNvSpPr txBox="1"/>
          <p:nvPr/>
        </p:nvSpPr>
        <p:spPr>
          <a:xfrm>
            <a:off x="539552" y="1425550"/>
            <a:ext cx="6880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err="1"/>
              <a:t>i</a:t>
            </a:r>
            <a:r>
              <a:rPr lang="en-US" sz="5400" dirty="0"/>
              <a:t>=</a:t>
            </a:r>
            <a:endParaRPr lang="bg-BG" sz="5400" dirty="0"/>
          </a:p>
        </p:txBody>
      </p:sp>
      <p:sp>
        <p:nvSpPr>
          <p:cNvPr id="11" name="Текстово поле 10"/>
          <p:cNvSpPr txBox="1"/>
          <p:nvPr/>
        </p:nvSpPr>
        <p:spPr>
          <a:xfrm>
            <a:off x="5652120" y="4221088"/>
            <a:ext cx="29514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>
                <a:solidFill>
                  <a:srgbClr val="FF0000"/>
                </a:solidFill>
              </a:rPr>
              <a:t>While s[z[i]] = s[i+z[i]] </a:t>
            </a:r>
            <a:endParaRPr lang="bg-BG" sz="2400" dirty="0">
              <a:solidFill>
                <a:srgbClr val="FF0000"/>
              </a:solidFill>
            </a:endParaRPr>
          </a:p>
          <a:p>
            <a:pPr algn="ctr"/>
            <a:r>
              <a:rPr lang="pl-P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z[i]</a:t>
            </a:r>
            <a:r>
              <a:rPr lang="bg-BG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++</a:t>
            </a:r>
          </a:p>
        </p:txBody>
      </p:sp>
      <p:sp>
        <p:nvSpPr>
          <p:cNvPr id="12" name="Текстово поле 11"/>
          <p:cNvSpPr txBox="1"/>
          <p:nvPr/>
        </p:nvSpPr>
        <p:spPr>
          <a:xfrm>
            <a:off x="467544" y="4293096"/>
            <a:ext cx="2773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s[z[</a:t>
            </a:r>
            <a:r>
              <a:rPr lang="en-US" sz="2800" dirty="0"/>
              <a:t>4</a:t>
            </a:r>
            <a:r>
              <a:rPr lang="pl-PL" sz="2800" dirty="0"/>
              <a:t>]]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4</a:t>
            </a:r>
            <a:r>
              <a:rPr lang="pl-PL" sz="2800" dirty="0"/>
              <a:t>+z[</a:t>
            </a:r>
            <a:r>
              <a:rPr lang="en-US" sz="2800" dirty="0"/>
              <a:t>4</a:t>
            </a:r>
            <a:r>
              <a:rPr lang="pl-PL" sz="2800" dirty="0"/>
              <a:t>]] </a:t>
            </a:r>
            <a:endParaRPr lang="bg-BG" sz="2800" dirty="0"/>
          </a:p>
        </p:txBody>
      </p:sp>
      <p:sp>
        <p:nvSpPr>
          <p:cNvPr id="13" name="Текстово поле 12"/>
          <p:cNvSpPr txBox="1"/>
          <p:nvPr/>
        </p:nvSpPr>
        <p:spPr>
          <a:xfrm>
            <a:off x="467544" y="4797152"/>
            <a:ext cx="2702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</a:t>
            </a:r>
            <a:r>
              <a:rPr lang="bg-BG" sz="2800" dirty="0"/>
              <a:t>  </a:t>
            </a:r>
            <a:r>
              <a:rPr lang="en-US" sz="2800" dirty="0"/>
              <a:t>0  </a:t>
            </a:r>
            <a:r>
              <a:rPr lang="pl-PL" sz="2800" dirty="0"/>
              <a:t>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4</a:t>
            </a:r>
            <a:r>
              <a:rPr lang="pl-PL" sz="2800" dirty="0"/>
              <a:t>+</a:t>
            </a:r>
            <a:r>
              <a:rPr lang="bg-BG" sz="2800" dirty="0"/>
              <a:t>  </a:t>
            </a:r>
            <a:r>
              <a:rPr lang="en-US" sz="2800" dirty="0"/>
              <a:t>0</a:t>
            </a:r>
            <a:r>
              <a:rPr lang="bg-BG" sz="2800" dirty="0"/>
              <a:t>  </a:t>
            </a:r>
            <a:r>
              <a:rPr lang="pl-PL" sz="2800" dirty="0"/>
              <a:t>] </a:t>
            </a:r>
            <a:endParaRPr lang="bg-BG" sz="2800" dirty="0"/>
          </a:p>
        </p:txBody>
      </p:sp>
      <p:sp>
        <p:nvSpPr>
          <p:cNvPr id="15" name="Текстово поле 14"/>
          <p:cNvSpPr txBox="1"/>
          <p:nvPr/>
        </p:nvSpPr>
        <p:spPr>
          <a:xfrm>
            <a:off x="755576" y="5373216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200" dirty="0">
                <a:latin typeface="Courier New" pitchFamily="49" charset="0"/>
                <a:cs typeface="Courier New" pitchFamily="49" charset="0"/>
              </a:rPr>
              <a:t>А </a:t>
            </a:r>
            <a:r>
              <a:rPr lang="en-US" sz="3200" dirty="0">
                <a:latin typeface="Courier New" pitchFamily="49" charset="0"/>
                <a:cs typeface="Courier New" pitchFamily="49" charset="0"/>
              </a:rPr>
              <a:t> =  A</a:t>
            </a:r>
            <a:endParaRPr lang="bg-BG" sz="32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499992" y="2492896"/>
            <a:ext cx="648072" cy="720080"/>
          </a:xfrm>
          <a:prstGeom prst="ellipse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Овал 17"/>
          <p:cNvSpPr/>
          <p:nvPr/>
        </p:nvSpPr>
        <p:spPr>
          <a:xfrm>
            <a:off x="1259632" y="2492896"/>
            <a:ext cx="648072" cy="720080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0" name="Текстово поле 19"/>
          <p:cNvSpPr txBox="1"/>
          <p:nvPr/>
        </p:nvSpPr>
        <p:spPr>
          <a:xfrm>
            <a:off x="3491880" y="537321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Z[4]=1</a:t>
            </a:r>
          </a:p>
        </p:txBody>
      </p:sp>
      <p:sp>
        <p:nvSpPr>
          <p:cNvPr id="16" name="Стрелка надясно 15"/>
          <p:cNvSpPr/>
          <p:nvPr/>
        </p:nvSpPr>
        <p:spPr>
          <a:xfrm>
            <a:off x="2843808" y="5517232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 поле 2"/>
          <p:cNvSpPr txBox="1"/>
          <p:nvPr/>
        </p:nvSpPr>
        <p:spPr>
          <a:xfrm>
            <a:off x="1331640" y="1425550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0 1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5 6 7 8</a:t>
            </a:r>
            <a:endParaRPr lang="bg-BG" sz="5400" b="1" dirty="0">
              <a:solidFill>
                <a:schemeClr val="tx2">
                  <a:lumMod val="40000"/>
                  <a:lumOff val="6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Текстово поле 3"/>
          <p:cNvSpPr txBox="1"/>
          <p:nvPr/>
        </p:nvSpPr>
        <p:spPr>
          <a:xfrm>
            <a:off x="1259632" y="236165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</a:t>
            </a:r>
            <a:r>
              <a:rPr lang="en-US" sz="5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B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Текстово поле 4"/>
          <p:cNvSpPr txBox="1"/>
          <p:nvPr/>
        </p:nvSpPr>
        <p:spPr>
          <a:xfrm>
            <a:off x="1331640" y="344177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2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0 0 0 0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Текстово поле 5"/>
          <p:cNvSpPr txBox="1"/>
          <p:nvPr/>
        </p:nvSpPr>
        <p:spPr>
          <a:xfrm>
            <a:off x="395536" y="2361654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S=</a:t>
            </a:r>
            <a:endParaRPr lang="bg-BG" sz="5400" dirty="0"/>
          </a:p>
        </p:txBody>
      </p:sp>
      <p:sp>
        <p:nvSpPr>
          <p:cNvPr id="7" name="Текстово поле 6"/>
          <p:cNvSpPr txBox="1"/>
          <p:nvPr/>
        </p:nvSpPr>
        <p:spPr>
          <a:xfrm>
            <a:off x="395536" y="3411970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Z=</a:t>
            </a:r>
            <a:endParaRPr lang="bg-BG" sz="5400" dirty="0"/>
          </a:p>
        </p:txBody>
      </p:sp>
      <p:sp>
        <p:nvSpPr>
          <p:cNvPr id="8" name="Текстово поле 7"/>
          <p:cNvSpPr txBox="1"/>
          <p:nvPr/>
        </p:nvSpPr>
        <p:spPr>
          <a:xfrm>
            <a:off x="539552" y="1425550"/>
            <a:ext cx="6880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err="1"/>
              <a:t>i</a:t>
            </a:r>
            <a:r>
              <a:rPr lang="en-US" sz="5400" dirty="0"/>
              <a:t>=</a:t>
            </a:r>
            <a:endParaRPr lang="bg-BG" sz="5400" dirty="0"/>
          </a:p>
        </p:txBody>
      </p:sp>
      <p:sp>
        <p:nvSpPr>
          <p:cNvPr id="11" name="Текстово поле 10"/>
          <p:cNvSpPr txBox="1"/>
          <p:nvPr/>
        </p:nvSpPr>
        <p:spPr>
          <a:xfrm>
            <a:off x="5652120" y="4221088"/>
            <a:ext cx="29514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>
                <a:solidFill>
                  <a:srgbClr val="FF0000"/>
                </a:solidFill>
              </a:rPr>
              <a:t>While s[z[i]] = s[i+z[i]] </a:t>
            </a:r>
            <a:endParaRPr lang="bg-BG" sz="2400" dirty="0">
              <a:solidFill>
                <a:srgbClr val="FF0000"/>
              </a:solidFill>
            </a:endParaRPr>
          </a:p>
          <a:p>
            <a:pPr algn="ctr"/>
            <a:r>
              <a:rPr lang="pl-P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z[i]</a:t>
            </a:r>
            <a:r>
              <a:rPr lang="bg-BG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++</a:t>
            </a:r>
          </a:p>
        </p:txBody>
      </p:sp>
      <p:sp>
        <p:nvSpPr>
          <p:cNvPr id="12" name="Текстово поле 11"/>
          <p:cNvSpPr txBox="1"/>
          <p:nvPr/>
        </p:nvSpPr>
        <p:spPr>
          <a:xfrm>
            <a:off x="467544" y="4293096"/>
            <a:ext cx="2773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s[z[</a:t>
            </a:r>
            <a:r>
              <a:rPr lang="en-US" sz="2800" dirty="0"/>
              <a:t>4</a:t>
            </a:r>
            <a:r>
              <a:rPr lang="pl-PL" sz="2800" dirty="0"/>
              <a:t>]]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4</a:t>
            </a:r>
            <a:r>
              <a:rPr lang="pl-PL" sz="2800" dirty="0"/>
              <a:t>+z[</a:t>
            </a:r>
            <a:r>
              <a:rPr lang="en-US" sz="2800" dirty="0"/>
              <a:t>4</a:t>
            </a:r>
            <a:r>
              <a:rPr lang="pl-PL" sz="2800" dirty="0"/>
              <a:t>]] </a:t>
            </a:r>
            <a:endParaRPr lang="bg-BG" sz="2800" dirty="0"/>
          </a:p>
        </p:txBody>
      </p:sp>
      <p:sp>
        <p:nvSpPr>
          <p:cNvPr id="13" name="Текстово поле 12"/>
          <p:cNvSpPr txBox="1"/>
          <p:nvPr/>
        </p:nvSpPr>
        <p:spPr>
          <a:xfrm>
            <a:off x="467544" y="4797152"/>
            <a:ext cx="2702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</a:t>
            </a:r>
            <a:r>
              <a:rPr lang="bg-BG" sz="2800" dirty="0"/>
              <a:t>  </a:t>
            </a:r>
            <a:r>
              <a:rPr lang="en-US" sz="2800" dirty="0"/>
              <a:t>1  </a:t>
            </a:r>
            <a:r>
              <a:rPr lang="pl-PL" sz="2800" dirty="0"/>
              <a:t>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4</a:t>
            </a:r>
            <a:r>
              <a:rPr lang="pl-PL" sz="2800" dirty="0"/>
              <a:t>+</a:t>
            </a:r>
            <a:r>
              <a:rPr lang="bg-BG" sz="2800" dirty="0"/>
              <a:t>  </a:t>
            </a:r>
            <a:r>
              <a:rPr lang="en-US" sz="2800" dirty="0"/>
              <a:t>1</a:t>
            </a:r>
            <a:r>
              <a:rPr lang="bg-BG" sz="2800" dirty="0"/>
              <a:t>  </a:t>
            </a:r>
            <a:r>
              <a:rPr lang="pl-PL" sz="2800" dirty="0"/>
              <a:t>] </a:t>
            </a:r>
            <a:endParaRPr lang="bg-BG" sz="2800" dirty="0"/>
          </a:p>
        </p:txBody>
      </p:sp>
      <p:sp>
        <p:nvSpPr>
          <p:cNvPr id="15" name="Текстово поле 14"/>
          <p:cNvSpPr txBox="1"/>
          <p:nvPr/>
        </p:nvSpPr>
        <p:spPr>
          <a:xfrm>
            <a:off x="755576" y="5373216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200" dirty="0">
                <a:latin typeface="Courier New" pitchFamily="49" charset="0"/>
                <a:cs typeface="Courier New" pitchFamily="49" charset="0"/>
              </a:rPr>
              <a:t>А </a:t>
            </a:r>
            <a:r>
              <a:rPr lang="en-US" sz="3200" dirty="0">
                <a:latin typeface="Courier New" pitchFamily="49" charset="0"/>
                <a:cs typeface="Courier New" pitchFamily="49" charset="0"/>
              </a:rPr>
              <a:t> =  A</a:t>
            </a:r>
            <a:endParaRPr lang="bg-BG" sz="32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292080" y="2492896"/>
            <a:ext cx="648072" cy="720080"/>
          </a:xfrm>
          <a:prstGeom prst="ellipse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Овал 17"/>
          <p:cNvSpPr/>
          <p:nvPr/>
        </p:nvSpPr>
        <p:spPr>
          <a:xfrm>
            <a:off x="2051720" y="2492896"/>
            <a:ext cx="648072" cy="720080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0" name="Текстово поле 19"/>
          <p:cNvSpPr txBox="1"/>
          <p:nvPr/>
        </p:nvSpPr>
        <p:spPr>
          <a:xfrm>
            <a:off x="3491880" y="537321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Z[4]=2</a:t>
            </a:r>
          </a:p>
        </p:txBody>
      </p:sp>
      <p:sp>
        <p:nvSpPr>
          <p:cNvPr id="16" name="Стрелка надясно 15"/>
          <p:cNvSpPr/>
          <p:nvPr/>
        </p:nvSpPr>
        <p:spPr>
          <a:xfrm>
            <a:off x="2843808" y="5517232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 поле 2"/>
          <p:cNvSpPr txBox="1"/>
          <p:nvPr/>
        </p:nvSpPr>
        <p:spPr>
          <a:xfrm>
            <a:off x="1331640" y="1425550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0 1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5 6 7 8</a:t>
            </a:r>
            <a:endParaRPr lang="bg-BG" sz="5400" b="1" dirty="0">
              <a:solidFill>
                <a:schemeClr val="tx2">
                  <a:lumMod val="40000"/>
                  <a:lumOff val="6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Текстово поле 3"/>
          <p:cNvSpPr txBox="1"/>
          <p:nvPr/>
        </p:nvSpPr>
        <p:spPr>
          <a:xfrm>
            <a:off x="1259632" y="236165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</a:t>
            </a:r>
            <a:r>
              <a:rPr lang="en-US" sz="5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B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Текстово поле 4"/>
          <p:cNvSpPr txBox="1"/>
          <p:nvPr/>
        </p:nvSpPr>
        <p:spPr>
          <a:xfrm>
            <a:off x="1331640" y="344177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2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0 0 0 0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Текстово поле 5"/>
          <p:cNvSpPr txBox="1"/>
          <p:nvPr/>
        </p:nvSpPr>
        <p:spPr>
          <a:xfrm>
            <a:off x="395536" y="2361654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S=</a:t>
            </a:r>
            <a:endParaRPr lang="bg-BG" sz="5400" dirty="0"/>
          </a:p>
        </p:txBody>
      </p:sp>
      <p:sp>
        <p:nvSpPr>
          <p:cNvPr id="7" name="Текстово поле 6"/>
          <p:cNvSpPr txBox="1"/>
          <p:nvPr/>
        </p:nvSpPr>
        <p:spPr>
          <a:xfrm>
            <a:off x="395536" y="3411970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Z=</a:t>
            </a:r>
            <a:endParaRPr lang="bg-BG" sz="5400" dirty="0"/>
          </a:p>
        </p:txBody>
      </p:sp>
      <p:sp>
        <p:nvSpPr>
          <p:cNvPr id="8" name="Текстово поле 7"/>
          <p:cNvSpPr txBox="1"/>
          <p:nvPr/>
        </p:nvSpPr>
        <p:spPr>
          <a:xfrm>
            <a:off x="539552" y="1425550"/>
            <a:ext cx="6880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err="1"/>
              <a:t>i</a:t>
            </a:r>
            <a:r>
              <a:rPr lang="en-US" sz="5400" dirty="0"/>
              <a:t>=</a:t>
            </a:r>
            <a:endParaRPr lang="bg-BG" sz="5400" dirty="0"/>
          </a:p>
        </p:txBody>
      </p:sp>
      <p:sp>
        <p:nvSpPr>
          <p:cNvPr id="11" name="Текстово поле 10"/>
          <p:cNvSpPr txBox="1"/>
          <p:nvPr/>
        </p:nvSpPr>
        <p:spPr>
          <a:xfrm>
            <a:off x="5652120" y="4221088"/>
            <a:ext cx="29514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>
                <a:solidFill>
                  <a:srgbClr val="FF0000"/>
                </a:solidFill>
              </a:rPr>
              <a:t>While s[z[i]] = s[i+z[i]] </a:t>
            </a:r>
            <a:endParaRPr lang="bg-BG" sz="2400" dirty="0">
              <a:solidFill>
                <a:srgbClr val="FF0000"/>
              </a:solidFill>
            </a:endParaRPr>
          </a:p>
          <a:p>
            <a:pPr algn="ctr"/>
            <a:r>
              <a:rPr lang="pl-P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z[i]</a:t>
            </a:r>
            <a:r>
              <a:rPr lang="bg-BG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++</a:t>
            </a:r>
          </a:p>
        </p:txBody>
      </p:sp>
      <p:sp>
        <p:nvSpPr>
          <p:cNvPr id="12" name="Текстово поле 11"/>
          <p:cNvSpPr txBox="1"/>
          <p:nvPr/>
        </p:nvSpPr>
        <p:spPr>
          <a:xfrm>
            <a:off x="467544" y="4293096"/>
            <a:ext cx="2773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s[z[</a:t>
            </a:r>
            <a:r>
              <a:rPr lang="en-US" sz="2800" dirty="0"/>
              <a:t>4</a:t>
            </a:r>
            <a:r>
              <a:rPr lang="pl-PL" sz="2800" dirty="0"/>
              <a:t>]]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4</a:t>
            </a:r>
            <a:r>
              <a:rPr lang="pl-PL" sz="2800" dirty="0"/>
              <a:t>+z[</a:t>
            </a:r>
            <a:r>
              <a:rPr lang="en-US" sz="2800" dirty="0"/>
              <a:t>4</a:t>
            </a:r>
            <a:r>
              <a:rPr lang="pl-PL" sz="2800" dirty="0"/>
              <a:t>]] </a:t>
            </a:r>
            <a:endParaRPr lang="bg-BG" sz="2800" dirty="0"/>
          </a:p>
        </p:txBody>
      </p:sp>
      <p:sp>
        <p:nvSpPr>
          <p:cNvPr id="13" name="Текстово поле 12"/>
          <p:cNvSpPr txBox="1"/>
          <p:nvPr/>
        </p:nvSpPr>
        <p:spPr>
          <a:xfrm>
            <a:off x="467544" y="4797152"/>
            <a:ext cx="2702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</a:t>
            </a:r>
            <a:r>
              <a:rPr lang="bg-BG" sz="2800" dirty="0"/>
              <a:t>  </a:t>
            </a:r>
            <a:r>
              <a:rPr lang="en-US" sz="2800" dirty="0"/>
              <a:t>2  </a:t>
            </a:r>
            <a:r>
              <a:rPr lang="pl-PL" sz="2800" dirty="0"/>
              <a:t>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4</a:t>
            </a:r>
            <a:r>
              <a:rPr lang="pl-PL" sz="2800" dirty="0"/>
              <a:t>+</a:t>
            </a:r>
            <a:r>
              <a:rPr lang="bg-BG" sz="2800" dirty="0"/>
              <a:t>  </a:t>
            </a:r>
            <a:r>
              <a:rPr lang="en-US" sz="2800" dirty="0"/>
              <a:t>2</a:t>
            </a:r>
            <a:r>
              <a:rPr lang="bg-BG" sz="2800" dirty="0"/>
              <a:t>  </a:t>
            </a:r>
            <a:r>
              <a:rPr lang="pl-PL" sz="2800" dirty="0"/>
              <a:t>] </a:t>
            </a:r>
            <a:endParaRPr lang="bg-BG" sz="2800" dirty="0"/>
          </a:p>
        </p:txBody>
      </p:sp>
      <p:sp>
        <p:nvSpPr>
          <p:cNvPr id="15" name="Текстово поле 14"/>
          <p:cNvSpPr txBox="1"/>
          <p:nvPr/>
        </p:nvSpPr>
        <p:spPr>
          <a:xfrm>
            <a:off x="755576" y="5373216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ourier New" pitchFamily="49" charset="0"/>
                <a:cs typeface="Courier New" pitchFamily="49" charset="0"/>
              </a:rPr>
              <a:t>B</a:t>
            </a:r>
            <a:r>
              <a:rPr lang="bg-BG" sz="3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3200" dirty="0">
                <a:latin typeface="Courier New" pitchFamily="49" charset="0"/>
                <a:cs typeface="Courier New" pitchFamily="49" charset="0"/>
              </a:rPr>
              <a:t> =  B</a:t>
            </a:r>
            <a:endParaRPr lang="bg-BG" sz="32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084168" y="2420888"/>
            <a:ext cx="648072" cy="720080"/>
          </a:xfrm>
          <a:prstGeom prst="ellipse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Овал 17"/>
          <p:cNvSpPr/>
          <p:nvPr/>
        </p:nvSpPr>
        <p:spPr>
          <a:xfrm>
            <a:off x="2843808" y="2420888"/>
            <a:ext cx="648072" cy="720080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0" name="Текстово поле 19"/>
          <p:cNvSpPr txBox="1"/>
          <p:nvPr/>
        </p:nvSpPr>
        <p:spPr>
          <a:xfrm>
            <a:off x="3491880" y="537321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Z[4]=3</a:t>
            </a:r>
          </a:p>
        </p:txBody>
      </p:sp>
      <p:sp>
        <p:nvSpPr>
          <p:cNvPr id="16" name="Стрелка надясно 15"/>
          <p:cNvSpPr/>
          <p:nvPr/>
        </p:nvSpPr>
        <p:spPr>
          <a:xfrm>
            <a:off x="2843808" y="5517232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 поле 2"/>
          <p:cNvSpPr txBox="1"/>
          <p:nvPr/>
        </p:nvSpPr>
        <p:spPr>
          <a:xfrm>
            <a:off x="1331640" y="1425550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0 1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5 6 7 8</a:t>
            </a:r>
            <a:endParaRPr lang="bg-BG" sz="5400" b="1" dirty="0">
              <a:solidFill>
                <a:schemeClr val="tx2">
                  <a:lumMod val="40000"/>
                  <a:lumOff val="6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Текстово поле 3"/>
          <p:cNvSpPr txBox="1"/>
          <p:nvPr/>
        </p:nvSpPr>
        <p:spPr>
          <a:xfrm>
            <a:off x="1259632" y="236165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</a:t>
            </a:r>
            <a:r>
              <a:rPr lang="en-US" sz="5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B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Текстово поле 4"/>
          <p:cNvSpPr txBox="1"/>
          <p:nvPr/>
        </p:nvSpPr>
        <p:spPr>
          <a:xfrm>
            <a:off x="1331640" y="344177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2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0 0 0 0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Текстово поле 5"/>
          <p:cNvSpPr txBox="1"/>
          <p:nvPr/>
        </p:nvSpPr>
        <p:spPr>
          <a:xfrm>
            <a:off x="395536" y="2361654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S=</a:t>
            </a:r>
            <a:endParaRPr lang="bg-BG" sz="5400" dirty="0"/>
          </a:p>
        </p:txBody>
      </p:sp>
      <p:sp>
        <p:nvSpPr>
          <p:cNvPr id="7" name="Текстово поле 6"/>
          <p:cNvSpPr txBox="1"/>
          <p:nvPr/>
        </p:nvSpPr>
        <p:spPr>
          <a:xfrm>
            <a:off x="395536" y="3411970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Z=</a:t>
            </a:r>
            <a:endParaRPr lang="bg-BG" sz="5400" dirty="0"/>
          </a:p>
        </p:txBody>
      </p:sp>
      <p:sp>
        <p:nvSpPr>
          <p:cNvPr id="8" name="Текстово поле 7"/>
          <p:cNvSpPr txBox="1"/>
          <p:nvPr/>
        </p:nvSpPr>
        <p:spPr>
          <a:xfrm>
            <a:off x="539552" y="1425550"/>
            <a:ext cx="6880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err="1"/>
              <a:t>i</a:t>
            </a:r>
            <a:r>
              <a:rPr lang="en-US" sz="5400" dirty="0"/>
              <a:t>=</a:t>
            </a:r>
            <a:endParaRPr lang="bg-BG" sz="5400" dirty="0"/>
          </a:p>
        </p:txBody>
      </p:sp>
      <p:sp>
        <p:nvSpPr>
          <p:cNvPr id="11" name="Текстово поле 10"/>
          <p:cNvSpPr txBox="1"/>
          <p:nvPr/>
        </p:nvSpPr>
        <p:spPr>
          <a:xfrm>
            <a:off x="5652120" y="4221088"/>
            <a:ext cx="29514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>
                <a:solidFill>
                  <a:srgbClr val="FF0000"/>
                </a:solidFill>
              </a:rPr>
              <a:t>While s[z[i]] = s[i+z[i]] </a:t>
            </a:r>
            <a:endParaRPr lang="bg-BG" sz="2400" dirty="0">
              <a:solidFill>
                <a:srgbClr val="FF0000"/>
              </a:solidFill>
            </a:endParaRPr>
          </a:p>
          <a:p>
            <a:pPr algn="ctr"/>
            <a:r>
              <a:rPr lang="pl-P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z[i]</a:t>
            </a:r>
            <a:r>
              <a:rPr lang="bg-BG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++</a:t>
            </a:r>
          </a:p>
        </p:txBody>
      </p:sp>
      <p:sp>
        <p:nvSpPr>
          <p:cNvPr id="12" name="Текстово поле 11"/>
          <p:cNvSpPr txBox="1"/>
          <p:nvPr/>
        </p:nvSpPr>
        <p:spPr>
          <a:xfrm>
            <a:off x="467544" y="4293096"/>
            <a:ext cx="2773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s[z[</a:t>
            </a:r>
            <a:r>
              <a:rPr lang="en-US" sz="2800" dirty="0"/>
              <a:t>4</a:t>
            </a:r>
            <a:r>
              <a:rPr lang="pl-PL" sz="2800" dirty="0"/>
              <a:t>]]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4</a:t>
            </a:r>
            <a:r>
              <a:rPr lang="pl-PL" sz="2800" dirty="0"/>
              <a:t>+z[</a:t>
            </a:r>
            <a:r>
              <a:rPr lang="en-US" sz="2800" dirty="0"/>
              <a:t>3</a:t>
            </a:r>
            <a:r>
              <a:rPr lang="pl-PL" sz="2800" dirty="0"/>
              <a:t>]] </a:t>
            </a:r>
            <a:endParaRPr lang="bg-BG" sz="2800" dirty="0"/>
          </a:p>
        </p:txBody>
      </p:sp>
      <p:sp>
        <p:nvSpPr>
          <p:cNvPr id="13" name="Текстово поле 12"/>
          <p:cNvSpPr txBox="1"/>
          <p:nvPr/>
        </p:nvSpPr>
        <p:spPr>
          <a:xfrm>
            <a:off x="467544" y="4797152"/>
            <a:ext cx="2702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</a:t>
            </a:r>
            <a:r>
              <a:rPr lang="bg-BG" sz="2800" dirty="0"/>
              <a:t>  </a:t>
            </a:r>
            <a:r>
              <a:rPr lang="en-US" sz="2800" dirty="0"/>
              <a:t>3  </a:t>
            </a:r>
            <a:r>
              <a:rPr lang="pl-PL" sz="2800" dirty="0"/>
              <a:t>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4</a:t>
            </a:r>
            <a:r>
              <a:rPr lang="pl-PL" sz="2800" dirty="0"/>
              <a:t>+</a:t>
            </a:r>
            <a:r>
              <a:rPr lang="bg-BG" sz="2800" dirty="0"/>
              <a:t>  </a:t>
            </a:r>
            <a:r>
              <a:rPr lang="en-US" sz="2800" dirty="0"/>
              <a:t>3</a:t>
            </a:r>
            <a:r>
              <a:rPr lang="bg-BG" sz="2800" dirty="0"/>
              <a:t>  </a:t>
            </a:r>
            <a:r>
              <a:rPr lang="pl-PL" sz="2800" dirty="0"/>
              <a:t>] </a:t>
            </a:r>
            <a:endParaRPr lang="bg-BG" sz="2800" dirty="0"/>
          </a:p>
        </p:txBody>
      </p:sp>
      <p:sp>
        <p:nvSpPr>
          <p:cNvPr id="15" name="Текстово поле 14"/>
          <p:cNvSpPr txBox="1"/>
          <p:nvPr/>
        </p:nvSpPr>
        <p:spPr>
          <a:xfrm>
            <a:off x="755576" y="5373216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bg-BG" sz="3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3200" dirty="0">
                <a:latin typeface="Courier New" pitchFamily="49" charset="0"/>
                <a:cs typeface="Courier New" pitchFamily="49" charset="0"/>
              </a:rPr>
              <a:t> =  A</a:t>
            </a:r>
            <a:endParaRPr lang="bg-BG" sz="32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948264" y="2420888"/>
            <a:ext cx="648072" cy="720080"/>
          </a:xfrm>
          <a:prstGeom prst="ellipse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Овал 17"/>
          <p:cNvSpPr/>
          <p:nvPr/>
        </p:nvSpPr>
        <p:spPr>
          <a:xfrm>
            <a:off x="3635896" y="2420888"/>
            <a:ext cx="648072" cy="720080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0" name="Текстово поле 19"/>
          <p:cNvSpPr txBox="1"/>
          <p:nvPr/>
        </p:nvSpPr>
        <p:spPr>
          <a:xfrm>
            <a:off x="3491880" y="537321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Z[4]=4</a:t>
            </a:r>
          </a:p>
        </p:txBody>
      </p:sp>
      <p:sp>
        <p:nvSpPr>
          <p:cNvPr id="16" name="Стрелка надясно 15"/>
          <p:cNvSpPr/>
          <p:nvPr/>
        </p:nvSpPr>
        <p:spPr>
          <a:xfrm>
            <a:off x="2843808" y="5517232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 поле 2"/>
          <p:cNvSpPr txBox="1"/>
          <p:nvPr/>
        </p:nvSpPr>
        <p:spPr>
          <a:xfrm>
            <a:off x="1331640" y="1425550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0 1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5 6 7 8</a:t>
            </a:r>
            <a:endParaRPr lang="bg-BG" sz="5400" b="1" dirty="0">
              <a:solidFill>
                <a:schemeClr val="tx2">
                  <a:lumMod val="40000"/>
                  <a:lumOff val="6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Текстово поле 3"/>
          <p:cNvSpPr txBox="1"/>
          <p:nvPr/>
        </p:nvSpPr>
        <p:spPr>
          <a:xfrm>
            <a:off x="1259632" y="236165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</a:t>
            </a:r>
            <a:r>
              <a:rPr lang="en-US" sz="5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B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Текстово поле 4"/>
          <p:cNvSpPr txBox="1"/>
          <p:nvPr/>
        </p:nvSpPr>
        <p:spPr>
          <a:xfrm>
            <a:off x="1331640" y="344177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2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0 0 0 0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Текстово поле 5"/>
          <p:cNvSpPr txBox="1"/>
          <p:nvPr/>
        </p:nvSpPr>
        <p:spPr>
          <a:xfrm>
            <a:off x="395536" y="2361654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S=</a:t>
            </a:r>
            <a:endParaRPr lang="bg-BG" sz="5400" dirty="0"/>
          </a:p>
        </p:txBody>
      </p:sp>
      <p:sp>
        <p:nvSpPr>
          <p:cNvPr id="7" name="Текстово поле 6"/>
          <p:cNvSpPr txBox="1"/>
          <p:nvPr/>
        </p:nvSpPr>
        <p:spPr>
          <a:xfrm>
            <a:off x="395536" y="3411970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Z=</a:t>
            </a:r>
            <a:endParaRPr lang="bg-BG" sz="5400" dirty="0"/>
          </a:p>
        </p:txBody>
      </p:sp>
      <p:sp>
        <p:nvSpPr>
          <p:cNvPr id="8" name="Текстово поле 7"/>
          <p:cNvSpPr txBox="1"/>
          <p:nvPr/>
        </p:nvSpPr>
        <p:spPr>
          <a:xfrm>
            <a:off x="539552" y="1425550"/>
            <a:ext cx="6880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err="1"/>
              <a:t>i</a:t>
            </a:r>
            <a:r>
              <a:rPr lang="en-US" sz="5400" dirty="0"/>
              <a:t>=</a:t>
            </a:r>
            <a:endParaRPr lang="bg-BG" sz="5400" dirty="0"/>
          </a:p>
        </p:txBody>
      </p:sp>
      <p:sp>
        <p:nvSpPr>
          <p:cNvPr id="11" name="Текстово поле 10"/>
          <p:cNvSpPr txBox="1"/>
          <p:nvPr/>
        </p:nvSpPr>
        <p:spPr>
          <a:xfrm>
            <a:off x="5652120" y="4221088"/>
            <a:ext cx="29514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>
                <a:solidFill>
                  <a:srgbClr val="FF0000"/>
                </a:solidFill>
              </a:rPr>
              <a:t>While s[z[i]] = s[i+z[i]] </a:t>
            </a:r>
            <a:endParaRPr lang="bg-BG" sz="2400" dirty="0">
              <a:solidFill>
                <a:srgbClr val="FF0000"/>
              </a:solidFill>
            </a:endParaRPr>
          </a:p>
          <a:p>
            <a:pPr algn="ctr"/>
            <a:r>
              <a:rPr lang="pl-P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z[i]</a:t>
            </a:r>
            <a:r>
              <a:rPr lang="bg-BG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++</a:t>
            </a:r>
          </a:p>
        </p:txBody>
      </p:sp>
      <p:sp>
        <p:nvSpPr>
          <p:cNvPr id="12" name="Текстово поле 11"/>
          <p:cNvSpPr txBox="1"/>
          <p:nvPr/>
        </p:nvSpPr>
        <p:spPr>
          <a:xfrm>
            <a:off x="467544" y="4293096"/>
            <a:ext cx="2773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s[z[</a:t>
            </a:r>
            <a:r>
              <a:rPr lang="en-US" sz="2800" dirty="0"/>
              <a:t>4</a:t>
            </a:r>
            <a:r>
              <a:rPr lang="pl-PL" sz="2800" dirty="0"/>
              <a:t>]]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4</a:t>
            </a:r>
            <a:r>
              <a:rPr lang="pl-PL" sz="2800" dirty="0"/>
              <a:t>+z[</a:t>
            </a:r>
            <a:r>
              <a:rPr lang="en-US" sz="2800" dirty="0"/>
              <a:t>3</a:t>
            </a:r>
            <a:r>
              <a:rPr lang="pl-PL" sz="2800" dirty="0"/>
              <a:t>]] </a:t>
            </a:r>
            <a:endParaRPr lang="bg-BG" sz="2800" dirty="0"/>
          </a:p>
        </p:txBody>
      </p:sp>
      <p:sp>
        <p:nvSpPr>
          <p:cNvPr id="13" name="Текстово поле 12"/>
          <p:cNvSpPr txBox="1"/>
          <p:nvPr/>
        </p:nvSpPr>
        <p:spPr>
          <a:xfrm>
            <a:off x="467544" y="4797152"/>
            <a:ext cx="2702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</a:t>
            </a:r>
            <a:r>
              <a:rPr lang="bg-BG" sz="2800" dirty="0"/>
              <a:t>  </a:t>
            </a:r>
            <a:r>
              <a:rPr lang="en-US" sz="2800" dirty="0"/>
              <a:t>4  </a:t>
            </a:r>
            <a:r>
              <a:rPr lang="pl-PL" sz="2800" dirty="0"/>
              <a:t>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4</a:t>
            </a:r>
            <a:r>
              <a:rPr lang="pl-PL" sz="2800" dirty="0"/>
              <a:t>+</a:t>
            </a:r>
            <a:r>
              <a:rPr lang="bg-BG" sz="2800" dirty="0"/>
              <a:t>  </a:t>
            </a:r>
            <a:r>
              <a:rPr lang="en-US" sz="2800" dirty="0"/>
              <a:t>4</a:t>
            </a:r>
            <a:r>
              <a:rPr lang="bg-BG" sz="2800" dirty="0"/>
              <a:t>  </a:t>
            </a:r>
            <a:r>
              <a:rPr lang="pl-PL" sz="2800" dirty="0"/>
              <a:t>] </a:t>
            </a:r>
            <a:endParaRPr lang="bg-BG" sz="2800" dirty="0"/>
          </a:p>
        </p:txBody>
      </p:sp>
      <p:sp>
        <p:nvSpPr>
          <p:cNvPr id="14" name="Овал 13"/>
          <p:cNvSpPr/>
          <p:nvPr/>
        </p:nvSpPr>
        <p:spPr>
          <a:xfrm>
            <a:off x="7812360" y="2492896"/>
            <a:ext cx="648072" cy="720080"/>
          </a:xfrm>
          <a:prstGeom prst="ellipse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Овал 17"/>
          <p:cNvSpPr/>
          <p:nvPr/>
        </p:nvSpPr>
        <p:spPr>
          <a:xfrm>
            <a:off x="4499992" y="2420888"/>
            <a:ext cx="648072" cy="720080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Текстово поле 16"/>
          <p:cNvSpPr txBox="1"/>
          <p:nvPr/>
        </p:nvSpPr>
        <p:spPr>
          <a:xfrm>
            <a:off x="755576" y="5373216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200" dirty="0">
                <a:latin typeface="Courier New" pitchFamily="49" charset="0"/>
                <a:cs typeface="Courier New" pitchFamily="49" charset="0"/>
              </a:rPr>
              <a:t>А  </a:t>
            </a:r>
            <a:r>
              <a:rPr lang="en-US" sz="3200" dirty="0">
                <a:latin typeface="Courier New" pitchFamily="49" charset="0"/>
                <a:cs typeface="Courier New" pitchFamily="49" charset="0"/>
              </a:rPr>
              <a:t>≠</a:t>
            </a:r>
            <a:r>
              <a:rPr lang="bg-BG" sz="32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3200" dirty="0" err="1">
                <a:latin typeface="Courier New" pitchFamily="49" charset="0"/>
                <a:cs typeface="Courier New" pitchFamily="49" charset="0"/>
              </a:rPr>
              <a:t>B</a:t>
            </a:r>
            <a:endParaRPr lang="bg-BG" sz="32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Стрелка надясно 18"/>
          <p:cNvSpPr/>
          <p:nvPr/>
        </p:nvSpPr>
        <p:spPr>
          <a:xfrm>
            <a:off x="2843808" y="5517232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1" name="Текстово поле 20"/>
          <p:cNvSpPr txBox="1"/>
          <p:nvPr/>
        </p:nvSpPr>
        <p:spPr>
          <a:xfrm>
            <a:off x="3491880" y="537321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400" dirty="0">
                <a:solidFill>
                  <a:srgbClr val="FF0000"/>
                </a:solidFill>
              </a:rPr>
              <a:t>Излиза</a:t>
            </a:r>
            <a:r>
              <a:rPr lang="bg-BG" sz="2400" dirty="0"/>
              <a:t> от </a:t>
            </a:r>
            <a:r>
              <a:rPr lang="en-US" sz="2400" dirty="0"/>
              <a:t>while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 поле 2"/>
          <p:cNvSpPr txBox="1"/>
          <p:nvPr/>
        </p:nvSpPr>
        <p:spPr>
          <a:xfrm>
            <a:off x="1331640" y="1425550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0 1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6 7 8</a:t>
            </a:r>
            <a:endParaRPr lang="bg-BG" sz="5400" b="1" dirty="0">
              <a:solidFill>
                <a:schemeClr val="tx2">
                  <a:lumMod val="40000"/>
                  <a:lumOff val="6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Текстово поле 3"/>
          <p:cNvSpPr txBox="1"/>
          <p:nvPr/>
        </p:nvSpPr>
        <p:spPr>
          <a:xfrm>
            <a:off x="1259632" y="236165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B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Текстово поле 4"/>
          <p:cNvSpPr txBox="1"/>
          <p:nvPr/>
        </p:nvSpPr>
        <p:spPr>
          <a:xfrm>
            <a:off x="1331640" y="344177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2 4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0 0 0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Текстово поле 5"/>
          <p:cNvSpPr txBox="1"/>
          <p:nvPr/>
        </p:nvSpPr>
        <p:spPr>
          <a:xfrm>
            <a:off x="395536" y="2361654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S=</a:t>
            </a:r>
            <a:endParaRPr lang="bg-BG" sz="5400" dirty="0"/>
          </a:p>
        </p:txBody>
      </p:sp>
      <p:sp>
        <p:nvSpPr>
          <p:cNvPr id="7" name="Текстово поле 6"/>
          <p:cNvSpPr txBox="1"/>
          <p:nvPr/>
        </p:nvSpPr>
        <p:spPr>
          <a:xfrm>
            <a:off x="395536" y="3411970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Z=</a:t>
            </a:r>
            <a:endParaRPr lang="bg-BG" sz="5400" dirty="0"/>
          </a:p>
        </p:txBody>
      </p:sp>
      <p:sp>
        <p:nvSpPr>
          <p:cNvPr id="8" name="Текстово поле 7"/>
          <p:cNvSpPr txBox="1"/>
          <p:nvPr/>
        </p:nvSpPr>
        <p:spPr>
          <a:xfrm>
            <a:off x="539552" y="1425550"/>
            <a:ext cx="6880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err="1"/>
              <a:t>i</a:t>
            </a:r>
            <a:r>
              <a:rPr lang="en-US" sz="5400" dirty="0"/>
              <a:t>=</a:t>
            </a:r>
            <a:endParaRPr lang="bg-BG" sz="5400" dirty="0"/>
          </a:p>
        </p:txBody>
      </p:sp>
      <p:sp>
        <p:nvSpPr>
          <p:cNvPr id="11" name="Текстово поле 10"/>
          <p:cNvSpPr txBox="1"/>
          <p:nvPr/>
        </p:nvSpPr>
        <p:spPr>
          <a:xfrm>
            <a:off x="5652120" y="4221088"/>
            <a:ext cx="29514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>
                <a:solidFill>
                  <a:srgbClr val="FF0000"/>
                </a:solidFill>
              </a:rPr>
              <a:t>While s[z[i]] = s[i+z[i]] </a:t>
            </a:r>
            <a:endParaRPr lang="bg-BG" sz="2400" dirty="0">
              <a:solidFill>
                <a:srgbClr val="FF0000"/>
              </a:solidFill>
            </a:endParaRPr>
          </a:p>
          <a:p>
            <a:pPr algn="ctr"/>
            <a:r>
              <a:rPr lang="pl-P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z[i]</a:t>
            </a:r>
            <a:r>
              <a:rPr lang="bg-BG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++</a:t>
            </a:r>
          </a:p>
        </p:txBody>
      </p:sp>
      <p:sp>
        <p:nvSpPr>
          <p:cNvPr id="12" name="Текстово поле 11"/>
          <p:cNvSpPr txBox="1"/>
          <p:nvPr/>
        </p:nvSpPr>
        <p:spPr>
          <a:xfrm>
            <a:off x="467544" y="4293096"/>
            <a:ext cx="2773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s[z[</a:t>
            </a:r>
            <a:r>
              <a:rPr lang="en-US" sz="2800" dirty="0"/>
              <a:t>5</a:t>
            </a:r>
            <a:r>
              <a:rPr lang="pl-PL" sz="2800" dirty="0"/>
              <a:t>]]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5</a:t>
            </a:r>
            <a:r>
              <a:rPr lang="pl-PL" sz="2800" dirty="0"/>
              <a:t>+z[</a:t>
            </a:r>
            <a:r>
              <a:rPr lang="en-US" sz="2800" dirty="0"/>
              <a:t>5</a:t>
            </a:r>
            <a:r>
              <a:rPr lang="pl-PL" sz="2800" dirty="0"/>
              <a:t>]] </a:t>
            </a:r>
            <a:endParaRPr lang="bg-BG" sz="2800" dirty="0"/>
          </a:p>
        </p:txBody>
      </p:sp>
      <p:sp>
        <p:nvSpPr>
          <p:cNvPr id="13" name="Текстово поле 12"/>
          <p:cNvSpPr txBox="1"/>
          <p:nvPr/>
        </p:nvSpPr>
        <p:spPr>
          <a:xfrm>
            <a:off x="467544" y="4797152"/>
            <a:ext cx="2702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</a:t>
            </a:r>
            <a:r>
              <a:rPr lang="bg-BG" sz="2800" dirty="0"/>
              <a:t>  </a:t>
            </a:r>
            <a:r>
              <a:rPr lang="en-US" sz="2800" dirty="0"/>
              <a:t>0  </a:t>
            </a:r>
            <a:r>
              <a:rPr lang="pl-PL" sz="2800" dirty="0"/>
              <a:t>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5</a:t>
            </a:r>
            <a:r>
              <a:rPr lang="pl-PL" sz="2800" dirty="0"/>
              <a:t>+</a:t>
            </a:r>
            <a:r>
              <a:rPr lang="bg-BG" sz="2800" dirty="0"/>
              <a:t>  </a:t>
            </a:r>
            <a:r>
              <a:rPr lang="en-US" sz="2800" dirty="0"/>
              <a:t>0</a:t>
            </a:r>
            <a:r>
              <a:rPr lang="bg-BG" sz="2800" dirty="0"/>
              <a:t>  </a:t>
            </a:r>
            <a:r>
              <a:rPr lang="pl-PL" sz="2800" dirty="0"/>
              <a:t>] </a:t>
            </a:r>
            <a:endParaRPr lang="bg-BG" sz="2800" dirty="0"/>
          </a:p>
        </p:txBody>
      </p:sp>
      <p:sp>
        <p:nvSpPr>
          <p:cNvPr id="15" name="Текстово поле 14"/>
          <p:cNvSpPr txBox="1"/>
          <p:nvPr/>
        </p:nvSpPr>
        <p:spPr>
          <a:xfrm>
            <a:off x="755576" y="5373216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bg-BG" sz="3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3200" dirty="0">
                <a:latin typeface="Courier New" pitchFamily="49" charset="0"/>
                <a:cs typeface="Courier New" pitchFamily="49" charset="0"/>
              </a:rPr>
              <a:t> =  A</a:t>
            </a:r>
            <a:endParaRPr lang="bg-BG" sz="32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292080" y="2492896"/>
            <a:ext cx="648072" cy="720080"/>
          </a:xfrm>
          <a:prstGeom prst="ellipse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Овал 17"/>
          <p:cNvSpPr/>
          <p:nvPr/>
        </p:nvSpPr>
        <p:spPr>
          <a:xfrm>
            <a:off x="1187624" y="2420888"/>
            <a:ext cx="648072" cy="720080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0" name="Текстово поле 19"/>
          <p:cNvSpPr txBox="1"/>
          <p:nvPr/>
        </p:nvSpPr>
        <p:spPr>
          <a:xfrm>
            <a:off x="3491880" y="5373216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Z[5]=1</a:t>
            </a:r>
          </a:p>
        </p:txBody>
      </p:sp>
      <p:sp>
        <p:nvSpPr>
          <p:cNvPr id="16" name="Стрелка надясно 15"/>
          <p:cNvSpPr/>
          <p:nvPr/>
        </p:nvSpPr>
        <p:spPr>
          <a:xfrm>
            <a:off x="2843808" y="5517232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 поле 2"/>
          <p:cNvSpPr txBox="1"/>
          <p:nvPr/>
        </p:nvSpPr>
        <p:spPr>
          <a:xfrm>
            <a:off x="1331640" y="1425550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0 1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6 7 8</a:t>
            </a:r>
            <a:endParaRPr lang="bg-BG" sz="5400" b="1" dirty="0">
              <a:solidFill>
                <a:schemeClr val="tx2">
                  <a:lumMod val="40000"/>
                  <a:lumOff val="6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Текстово поле 3"/>
          <p:cNvSpPr txBox="1"/>
          <p:nvPr/>
        </p:nvSpPr>
        <p:spPr>
          <a:xfrm>
            <a:off x="1259632" y="236165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B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Текстово поле 4"/>
          <p:cNvSpPr txBox="1"/>
          <p:nvPr/>
        </p:nvSpPr>
        <p:spPr>
          <a:xfrm>
            <a:off x="1331640" y="344177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2 4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0 0 0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Текстово поле 5"/>
          <p:cNvSpPr txBox="1"/>
          <p:nvPr/>
        </p:nvSpPr>
        <p:spPr>
          <a:xfrm>
            <a:off x="395536" y="2361654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S=</a:t>
            </a:r>
            <a:endParaRPr lang="bg-BG" sz="5400" dirty="0"/>
          </a:p>
        </p:txBody>
      </p:sp>
      <p:sp>
        <p:nvSpPr>
          <p:cNvPr id="7" name="Текстово поле 6"/>
          <p:cNvSpPr txBox="1"/>
          <p:nvPr/>
        </p:nvSpPr>
        <p:spPr>
          <a:xfrm>
            <a:off x="395536" y="3411970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Z=</a:t>
            </a:r>
            <a:endParaRPr lang="bg-BG" sz="5400" dirty="0"/>
          </a:p>
        </p:txBody>
      </p:sp>
      <p:sp>
        <p:nvSpPr>
          <p:cNvPr id="8" name="Текстово поле 7"/>
          <p:cNvSpPr txBox="1"/>
          <p:nvPr/>
        </p:nvSpPr>
        <p:spPr>
          <a:xfrm>
            <a:off x="539552" y="1425550"/>
            <a:ext cx="6880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err="1"/>
              <a:t>i</a:t>
            </a:r>
            <a:r>
              <a:rPr lang="en-US" sz="5400" dirty="0"/>
              <a:t>=</a:t>
            </a:r>
            <a:endParaRPr lang="bg-BG" sz="5400" dirty="0"/>
          </a:p>
        </p:txBody>
      </p:sp>
      <p:sp>
        <p:nvSpPr>
          <p:cNvPr id="11" name="Текстово поле 10"/>
          <p:cNvSpPr txBox="1"/>
          <p:nvPr/>
        </p:nvSpPr>
        <p:spPr>
          <a:xfrm>
            <a:off x="5652120" y="4221088"/>
            <a:ext cx="29514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>
                <a:solidFill>
                  <a:srgbClr val="FF0000"/>
                </a:solidFill>
              </a:rPr>
              <a:t>While s[z[i]] = s[i+z[i]] </a:t>
            </a:r>
            <a:endParaRPr lang="bg-BG" sz="2400" dirty="0">
              <a:solidFill>
                <a:srgbClr val="FF0000"/>
              </a:solidFill>
            </a:endParaRPr>
          </a:p>
          <a:p>
            <a:pPr algn="ctr"/>
            <a:r>
              <a:rPr lang="pl-P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z[i]</a:t>
            </a:r>
            <a:r>
              <a:rPr lang="bg-BG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++</a:t>
            </a:r>
          </a:p>
        </p:txBody>
      </p:sp>
      <p:sp>
        <p:nvSpPr>
          <p:cNvPr id="12" name="Текстово поле 11"/>
          <p:cNvSpPr txBox="1"/>
          <p:nvPr/>
        </p:nvSpPr>
        <p:spPr>
          <a:xfrm>
            <a:off x="467544" y="4293096"/>
            <a:ext cx="2773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s[z[</a:t>
            </a:r>
            <a:r>
              <a:rPr lang="en-US" sz="2800" dirty="0"/>
              <a:t>5</a:t>
            </a:r>
            <a:r>
              <a:rPr lang="pl-PL" sz="2800" dirty="0"/>
              <a:t>]]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5</a:t>
            </a:r>
            <a:r>
              <a:rPr lang="pl-PL" sz="2800" dirty="0"/>
              <a:t>+z[</a:t>
            </a:r>
            <a:r>
              <a:rPr lang="en-US" sz="2800" dirty="0"/>
              <a:t>5</a:t>
            </a:r>
            <a:r>
              <a:rPr lang="pl-PL" sz="2800" dirty="0"/>
              <a:t>]] </a:t>
            </a:r>
            <a:endParaRPr lang="bg-BG" sz="2800" dirty="0"/>
          </a:p>
        </p:txBody>
      </p:sp>
      <p:sp>
        <p:nvSpPr>
          <p:cNvPr id="13" name="Текстово поле 12"/>
          <p:cNvSpPr txBox="1"/>
          <p:nvPr/>
        </p:nvSpPr>
        <p:spPr>
          <a:xfrm>
            <a:off x="467544" y="4797152"/>
            <a:ext cx="2702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</a:t>
            </a:r>
            <a:r>
              <a:rPr lang="bg-BG" sz="2800" dirty="0"/>
              <a:t>  </a:t>
            </a:r>
            <a:r>
              <a:rPr lang="en-US" sz="2800" dirty="0"/>
              <a:t>1  </a:t>
            </a:r>
            <a:r>
              <a:rPr lang="pl-PL" sz="2800" dirty="0"/>
              <a:t>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5</a:t>
            </a:r>
            <a:r>
              <a:rPr lang="pl-PL" sz="2800" dirty="0"/>
              <a:t>+</a:t>
            </a:r>
            <a:r>
              <a:rPr lang="bg-BG" sz="2800" dirty="0"/>
              <a:t>  </a:t>
            </a:r>
            <a:r>
              <a:rPr lang="en-US" sz="2800" dirty="0"/>
              <a:t>1</a:t>
            </a:r>
            <a:r>
              <a:rPr lang="bg-BG" sz="2800" dirty="0"/>
              <a:t>  </a:t>
            </a:r>
            <a:r>
              <a:rPr lang="pl-PL" sz="2800" dirty="0"/>
              <a:t>] </a:t>
            </a:r>
            <a:endParaRPr lang="bg-BG" sz="2800" dirty="0"/>
          </a:p>
        </p:txBody>
      </p:sp>
      <p:sp>
        <p:nvSpPr>
          <p:cNvPr id="14" name="Овал 13"/>
          <p:cNvSpPr/>
          <p:nvPr/>
        </p:nvSpPr>
        <p:spPr>
          <a:xfrm>
            <a:off x="6084168" y="2492896"/>
            <a:ext cx="648072" cy="720080"/>
          </a:xfrm>
          <a:prstGeom prst="ellipse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Овал 17"/>
          <p:cNvSpPr/>
          <p:nvPr/>
        </p:nvSpPr>
        <p:spPr>
          <a:xfrm>
            <a:off x="1979712" y="2492896"/>
            <a:ext cx="648072" cy="720080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Текстово поле 16"/>
          <p:cNvSpPr txBox="1"/>
          <p:nvPr/>
        </p:nvSpPr>
        <p:spPr>
          <a:xfrm>
            <a:off x="755576" y="5373216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200" dirty="0">
                <a:latin typeface="Courier New" pitchFamily="49" charset="0"/>
                <a:cs typeface="Courier New" pitchFamily="49" charset="0"/>
              </a:rPr>
              <a:t>А  </a:t>
            </a:r>
            <a:r>
              <a:rPr lang="en-US" sz="3200" dirty="0">
                <a:latin typeface="Courier New" pitchFamily="49" charset="0"/>
                <a:cs typeface="Courier New" pitchFamily="49" charset="0"/>
              </a:rPr>
              <a:t>≠</a:t>
            </a:r>
            <a:r>
              <a:rPr lang="bg-BG" sz="32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3200" dirty="0" err="1">
                <a:latin typeface="Courier New" pitchFamily="49" charset="0"/>
                <a:cs typeface="Courier New" pitchFamily="49" charset="0"/>
              </a:rPr>
              <a:t>B</a:t>
            </a:r>
            <a:endParaRPr lang="bg-BG" sz="32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Стрелка надясно 18"/>
          <p:cNvSpPr/>
          <p:nvPr/>
        </p:nvSpPr>
        <p:spPr>
          <a:xfrm>
            <a:off x="2843808" y="5517232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1" name="Текстово поле 20"/>
          <p:cNvSpPr txBox="1"/>
          <p:nvPr/>
        </p:nvSpPr>
        <p:spPr>
          <a:xfrm>
            <a:off x="3491880" y="537321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400" dirty="0">
                <a:solidFill>
                  <a:srgbClr val="FF0000"/>
                </a:solidFill>
              </a:rPr>
              <a:t>Излиза</a:t>
            </a:r>
            <a:r>
              <a:rPr lang="bg-BG" sz="2400" dirty="0"/>
              <a:t> от </a:t>
            </a:r>
            <a:r>
              <a:rPr lang="en-US" sz="2400" dirty="0"/>
              <a:t>while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 поле 2"/>
          <p:cNvSpPr txBox="1"/>
          <p:nvPr/>
        </p:nvSpPr>
        <p:spPr>
          <a:xfrm>
            <a:off x="1331640" y="1425550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0 1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6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7 8</a:t>
            </a:r>
            <a:endParaRPr lang="bg-BG" sz="5400" b="1" dirty="0">
              <a:solidFill>
                <a:schemeClr val="tx2">
                  <a:lumMod val="40000"/>
                  <a:lumOff val="6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Текстово поле 3"/>
          <p:cNvSpPr txBox="1"/>
          <p:nvPr/>
        </p:nvSpPr>
        <p:spPr>
          <a:xfrm>
            <a:off x="1259632" y="236165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B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A B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Текстово поле 4"/>
          <p:cNvSpPr txBox="1"/>
          <p:nvPr/>
        </p:nvSpPr>
        <p:spPr>
          <a:xfrm>
            <a:off x="1331640" y="344177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2 4 1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0 0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Текстово поле 5"/>
          <p:cNvSpPr txBox="1"/>
          <p:nvPr/>
        </p:nvSpPr>
        <p:spPr>
          <a:xfrm>
            <a:off x="395536" y="2361654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S=</a:t>
            </a:r>
            <a:endParaRPr lang="bg-BG" sz="5400" dirty="0"/>
          </a:p>
        </p:txBody>
      </p:sp>
      <p:sp>
        <p:nvSpPr>
          <p:cNvPr id="7" name="Текстово поле 6"/>
          <p:cNvSpPr txBox="1"/>
          <p:nvPr/>
        </p:nvSpPr>
        <p:spPr>
          <a:xfrm>
            <a:off x="395536" y="3411970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Z=</a:t>
            </a:r>
            <a:endParaRPr lang="bg-BG" sz="5400" dirty="0"/>
          </a:p>
        </p:txBody>
      </p:sp>
      <p:sp>
        <p:nvSpPr>
          <p:cNvPr id="8" name="Текстово поле 7"/>
          <p:cNvSpPr txBox="1"/>
          <p:nvPr/>
        </p:nvSpPr>
        <p:spPr>
          <a:xfrm>
            <a:off x="539552" y="1425550"/>
            <a:ext cx="6880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err="1"/>
              <a:t>i</a:t>
            </a:r>
            <a:r>
              <a:rPr lang="en-US" sz="5400" dirty="0"/>
              <a:t>=</a:t>
            </a:r>
            <a:endParaRPr lang="bg-BG" sz="5400" dirty="0"/>
          </a:p>
        </p:txBody>
      </p:sp>
      <p:sp>
        <p:nvSpPr>
          <p:cNvPr id="11" name="Текстово поле 10"/>
          <p:cNvSpPr txBox="1"/>
          <p:nvPr/>
        </p:nvSpPr>
        <p:spPr>
          <a:xfrm>
            <a:off x="5652120" y="4221088"/>
            <a:ext cx="29514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>
                <a:solidFill>
                  <a:srgbClr val="FF0000"/>
                </a:solidFill>
              </a:rPr>
              <a:t>While s[z[i]] = s[i+z[i]] </a:t>
            </a:r>
            <a:endParaRPr lang="bg-BG" sz="2400" dirty="0">
              <a:solidFill>
                <a:srgbClr val="FF0000"/>
              </a:solidFill>
            </a:endParaRPr>
          </a:p>
          <a:p>
            <a:pPr algn="ctr"/>
            <a:r>
              <a:rPr lang="pl-P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z[i]</a:t>
            </a:r>
            <a:r>
              <a:rPr lang="bg-BG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++</a:t>
            </a:r>
          </a:p>
        </p:txBody>
      </p:sp>
      <p:sp>
        <p:nvSpPr>
          <p:cNvPr id="12" name="Текстово поле 11"/>
          <p:cNvSpPr txBox="1"/>
          <p:nvPr/>
        </p:nvSpPr>
        <p:spPr>
          <a:xfrm>
            <a:off x="467544" y="4293096"/>
            <a:ext cx="2773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s[z[</a:t>
            </a:r>
            <a:r>
              <a:rPr lang="en-US" sz="2800" dirty="0"/>
              <a:t>6</a:t>
            </a:r>
            <a:r>
              <a:rPr lang="pl-PL" sz="2800" dirty="0"/>
              <a:t>]]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6</a:t>
            </a:r>
            <a:r>
              <a:rPr lang="pl-PL" sz="2800" dirty="0"/>
              <a:t>+z[</a:t>
            </a:r>
            <a:r>
              <a:rPr lang="en-US" sz="2800" dirty="0"/>
              <a:t>6</a:t>
            </a:r>
            <a:r>
              <a:rPr lang="pl-PL" sz="2800" dirty="0"/>
              <a:t>]] </a:t>
            </a:r>
            <a:endParaRPr lang="bg-BG" sz="2800" dirty="0"/>
          </a:p>
        </p:txBody>
      </p:sp>
      <p:sp>
        <p:nvSpPr>
          <p:cNvPr id="13" name="Текстово поле 12"/>
          <p:cNvSpPr txBox="1"/>
          <p:nvPr/>
        </p:nvSpPr>
        <p:spPr>
          <a:xfrm>
            <a:off x="467544" y="4797152"/>
            <a:ext cx="2702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</a:t>
            </a:r>
            <a:r>
              <a:rPr lang="bg-BG" sz="2800" dirty="0"/>
              <a:t>  </a:t>
            </a:r>
            <a:r>
              <a:rPr lang="en-US" sz="2800" dirty="0"/>
              <a:t>0  </a:t>
            </a:r>
            <a:r>
              <a:rPr lang="pl-PL" sz="2800" dirty="0"/>
              <a:t>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6</a:t>
            </a:r>
            <a:r>
              <a:rPr lang="pl-PL" sz="2800" dirty="0"/>
              <a:t>+</a:t>
            </a:r>
            <a:r>
              <a:rPr lang="bg-BG" sz="2800" dirty="0"/>
              <a:t>  </a:t>
            </a:r>
            <a:r>
              <a:rPr lang="en-US" sz="2800" dirty="0"/>
              <a:t>0</a:t>
            </a:r>
            <a:r>
              <a:rPr lang="bg-BG" sz="2800" dirty="0"/>
              <a:t>  </a:t>
            </a:r>
            <a:r>
              <a:rPr lang="pl-PL" sz="2800" dirty="0"/>
              <a:t>] </a:t>
            </a:r>
            <a:endParaRPr lang="bg-BG" sz="2800" dirty="0"/>
          </a:p>
        </p:txBody>
      </p:sp>
      <p:sp>
        <p:nvSpPr>
          <p:cNvPr id="14" name="Овал 13"/>
          <p:cNvSpPr/>
          <p:nvPr/>
        </p:nvSpPr>
        <p:spPr>
          <a:xfrm>
            <a:off x="6156176" y="2492896"/>
            <a:ext cx="648072" cy="720080"/>
          </a:xfrm>
          <a:prstGeom prst="ellipse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Овал 17"/>
          <p:cNvSpPr/>
          <p:nvPr/>
        </p:nvSpPr>
        <p:spPr>
          <a:xfrm>
            <a:off x="1187624" y="2492896"/>
            <a:ext cx="648072" cy="720080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Текстово поле 16"/>
          <p:cNvSpPr txBox="1"/>
          <p:nvPr/>
        </p:nvSpPr>
        <p:spPr>
          <a:xfrm>
            <a:off x="755576" y="5373216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200" dirty="0">
                <a:latin typeface="Courier New" pitchFamily="49" charset="0"/>
                <a:cs typeface="Courier New" pitchFamily="49" charset="0"/>
              </a:rPr>
              <a:t>А  </a:t>
            </a:r>
            <a:r>
              <a:rPr lang="en-US" sz="3200" dirty="0">
                <a:latin typeface="Courier New" pitchFamily="49" charset="0"/>
                <a:cs typeface="Courier New" pitchFamily="49" charset="0"/>
              </a:rPr>
              <a:t>≠</a:t>
            </a:r>
            <a:r>
              <a:rPr lang="bg-BG" sz="32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3200" dirty="0" err="1">
                <a:latin typeface="Courier New" pitchFamily="49" charset="0"/>
                <a:cs typeface="Courier New" pitchFamily="49" charset="0"/>
              </a:rPr>
              <a:t>B</a:t>
            </a:r>
            <a:endParaRPr lang="bg-BG" sz="32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Стрелка надясно 18"/>
          <p:cNvSpPr/>
          <p:nvPr/>
        </p:nvSpPr>
        <p:spPr>
          <a:xfrm>
            <a:off x="2843808" y="5517232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1" name="Текстово поле 20"/>
          <p:cNvSpPr txBox="1"/>
          <p:nvPr/>
        </p:nvSpPr>
        <p:spPr>
          <a:xfrm>
            <a:off x="3491880" y="537321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400" dirty="0">
                <a:solidFill>
                  <a:srgbClr val="FF0000"/>
                </a:solidFill>
              </a:rPr>
              <a:t>Излиза</a:t>
            </a:r>
            <a:r>
              <a:rPr lang="bg-BG" sz="2400" dirty="0"/>
              <a:t> от </a:t>
            </a:r>
            <a:r>
              <a:rPr lang="en-US" sz="2400" dirty="0"/>
              <a:t>while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 поле 2"/>
          <p:cNvSpPr txBox="1"/>
          <p:nvPr/>
        </p:nvSpPr>
        <p:spPr>
          <a:xfrm>
            <a:off x="1331640" y="1425550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0 1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6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7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8</a:t>
            </a:r>
            <a:endParaRPr lang="bg-BG" sz="5400" b="1" dirty="0">
              <a:solidFill>
                <a:schemeClr val="tx2">
                  <a:lumMod val="40000"/>
                  <a:lumOff val="6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Текстово поле 3"/>
          <p:cNvSpPr txBox="1"/>
          <p:nvPr/>
        </p:nvSpPr>
        <p:spPr>
          <a:xfrm>
            <a:off x="1259632" y="236165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Текстово поле 4"/>
          <p:cNvSpPr txBox="1"/>
          <p:nvPr/>
        </p:nvSpPr>
        <p:spPr>
          <a:xfrm>
            <a:off x="1331640" y="344177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2 4 1 0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0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Текстово поле 5"/>
          <p:cNvSpPr txBox="1"/>
          <p:nvPr/>
        </p:nvSpPr>
        <p:spPr>
          <a:xfrm>
            <a:off x="395536" y="2361654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S=</a:t>
            </a:r>
            <a:endParaRPr lang="bg-BG" sz="5400" dirty="0"/>
          </a:p>
        </p:txBody>
      </p:sp>
      <p:sp>
        <p:nvSpPr>
          <p:cNvPr id="7" name="Текстово поле 6"/>
          <p:cNvSpPr txBox="1"/>
          <p:nvPr/>
        </p:nvSpPr>
        <p:spPr>
          <a:xfrm>
            <a:off x="395536" y="3411970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Z=</a:t>
            </a:r>
            <a:endParaRPr lang="bg-BG" sz="5400" dirty="0"/>
          </a:p>
        </p:txBody>
      </p:sp>
      <p:sp>
        <p:nvSpPr>
          <p:cNvPr id="8" name="Текстово поле 7"/>
          <p:cNvSpPr txBox="1"/>
          <p:nvPr/>
        </p:nvSpPr>
        <p:spPr>
          <a:xfrm>
            <a:off x="539552" y="1425550"/>
            <a:ext cx="6880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err="1"/>
              <a:t>i</a:t>
            </a:r>
            <a:r>
              <a:rPr lang="en-US" sz="5400" dirty="0"/>
              <a:t>=</a:t>
            </a:r>
            <a:endParaRPr lang="bg-BG" sz="5400" dirty="0"/>
          </a:p>
        </p:txBody>
      </p:sp>
      <p:sp>
        <p:nvSpPr>
          <p:cNvPr id="11" name="Текстово поле 10"/>
          <p:cNvSpPr txBox="1"/>
          <p:nvPr/>
        </p:nvSpPr>
        <p:spPr>
          <a:xfrm>
            <a:off x="5652120" y="4221088"/>
            <a:ext cx="29514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>
                <a:solidFill>
                  <a:srgbClr val="FF0000"/>
                </a:solidFill>
              </a:rPr>
              <a:t>While s[z[i]] = s[i+z[i]] </a:t>
            </a:r>
            <a:endParaRPr lang="bg-BG" sz="2400" dirty="0">
              <a:solidFill>
                <a:srgbClr val="FF0000"/>
              </a:solidFill>
            </a:endParaRPr>
          </a:p>
          <a:p>
            <a:pPr algn="ctr"/>
            <a:r>
              <a:rPr lang="pl-P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z[i]</a:t>
            </a:r>
            <a:r>
              <a:rPr lang="bg-BG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++</a:t>
            </a:r>
          </a:p>
        </p:txBody>
      </p:sp>
      <p:sp>
        <p:nvSpPr>
          <p:cNvPr id="12" name="Текстово поле 11"/>
          <p:cNvSpPr txBox="1"/>
          <p:nvPr/>
        </p:nvSpPr>
        <p:spPr>
          <a:xfrm>
            <a:off x="467544" y="4293096"/>
            <a:ext cx="2773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s[z[</a:t>
            </a:r>
            <a:r>
              <a:rPr lang="en-US" sz="2800" dirty="0"/>
              <a:t>7</a:t>
            </a:r>
            <a:r>
              <a:rPr lang="pl-PL" sz="2800" dirty="0"/>
              <a:t>]]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7</a:t>
            </a:r>
            <a:r>
              <a:rPr lang="pl-PL" sz="2800" dirty="0"/>
              <a:t>+z[</a:t>
            </a:r>
            <a:r>
              <a:rPr lang="en-US" sz="2800" dirty="0"/>
              <a:t>6</a:t>
            </a:r>
            <a:r>
              <a:rPr lang="pl-PL" sz="2800" dirty="0"/>
              <a:t>]] </a:t>
            </a:r>
            <a:endParaRPr lang="bg-BG" sz="2800" dirty="0"/>
          </a:p>
        </p:txBody>
      </p:sp>
      <p:sp>
        <p:nvSpPr>
          <p:cNvPr id="13" name="Текстово поле 12"/>
          <p:cNvSpPr txBox="1"/>
          <p:nvPr/>
        </p:nvSpPr>
        <p:spPr>
          <a:xfrm>
            <a:off x="467544" y="4797152"/>
            <a:ext cx="2702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</a:t>
            </a:r>
            <a:r>
              <a:rPr lang="bg-BG" sz="2800" dirty="0"/>
              <a:t>  </a:t>
            </a:r>
            <a:r>
              <a:rPr lang="en-US" sz="2800" dirty="0"/>
              <a:t>0  </a:t>
            </a:r>
            <a:r>
              <a:rPr lang="pl-PL" sz="2800" dirty="0"/>
              <a:t>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7</a:t>
            </a:r>
            <a:r>
              <a:rPr lang="pl-PL" sz="2800" dirty="0"/>
              <a:t>+</a:t>
            </a:r>
            <a:r>
              <a:rPr lang="bg-BG" sz="2800" dirty="0"/>
              <a:t>  </a:t>
            </a:r>
            <a:r>
              <a:rPr lang="en-US" sz="2800" dirty="0"/>
              <a:t>0</a:t>
            </a:r>
            <a:r>
              <a:rPr lang="bg-BG" sz="2800" dirty="0"/>
              <a:t>  </a:t>
            </a:r>
            <a:r>
              <a:rPr lang="pl-PL" sz="2800" dirty="0"/>
              <a:t>] </a:t>
            </a:r>
            <a:endParaRPr lang="bg-BG" sz="2800" dirty="0"/>
          </a:p>
        </p:txBody>
      </p:sp>
      <p:sp>
        <p:nvSpPr>
          <p:cNvPr id="14" name="Овал 13"/>
          <p:cNvSpPr/>
          <p:nvPr/>
        </p:nvSpPr>
        <p:spPr>
          <a:xfrm>
            <a:off x="6948264" y="2492896"/>
            <a:ext cx="648072" cy="720080"/>
          </a:xfrm>
          <a:prstGeom prst="ellipse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Овал 17"/>
          <p:cNvSpPr/>
          <p:nvPr/>
        </p:nvSpPr>
        <p:spPr>
          <a:xfrm>
            <a:off x="1187624" y="2492896"/>
            <a:ext cx="648072" cy="720080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Текстово поле 15"/>
          <p:cNvSpPr txBox="1"/>
          <p:nvPr/>
        </p:nvSpPr>
        <p:spPr>
          <a:xfrm>
            <a:off x="755576" y="5373216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bg-BG" sz="3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3200" dirty="0">
                <a:latin typeface="Courier New" pitchFamily="49" charset="0"/>
                <a:cs typeface="Courier New" pitchFamily="49" charset="0"/>
              </a:rPr>
              <a:t> =  A</a:t>
            </a:r>
            <a:endParaRPr lang="bg-BG" sz="32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Текстово поле 19"/>
          <p:cNvSpPr txBox="1"/>
          <p:nvPr/>
        </p:nvSpPr>
        <p:spPr>
          <a:xfrm>
            <a:off x="3491880" y="5373216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Z[7]=1</a:t>
            </a:r>
          </a:p>
        </p:txBody>
      </p:sp>
      <p:sp>
        <p:nvSpPr>
          <p:cNvPr id="22" name="Стрелка надясно 21"/>
          <p:cNvSpPr/>
          <p:nvPr/>
        </p:nvSpPr>
        <p:spPr>
          <a:xfrm>
            <a:off x="2843808" y="5517232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 поле 2"/>
          <p:cNvSpPr txBox="1"/>
          <p:nvPr/>
        </p:nvSpPr>
        <p:spPr>
          <a:xfrm>
            <a:off x="1331640" y="1425550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0 1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6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7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8</a:t>
            </a:r>
            <a:endParaRPr lang="bg-BG" sz="5400" b="1" dirty="0">
              <a:solidFill>
                <a:schemeClr val="tx2">
                  <a:lumMod val="40000"/>
                  <a:lumOff val="6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Текстово поле 3"/>
          <p:cNvSpPr txBox="1"/>
          <p:nvPr/>
        </p:nvSpPr>
        <p:spPr>
          <a:xfrm>
            <a:off x="1259632" y="236165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Текстово поле 4"/>
          <p:cNvSpPr txBox="1"/>
          <p:nvPr/>
        </p:nvSpPr>
        <p:spPr>
          <a:xfrm>
            <a:off x="1331640" y="344177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2 4 1 0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0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Текстово поле 5"/>
          <p:cNvSpPr txBox="1"/>
          <p:nvPr/>
        </p:nvSpPr>
        <p:spPr>
          <a:xfrm>
            <a:off x="395536" y="2361654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S=</a:t>
            </a:r>
            <a:endParaRPr lang="bg-BG" sz="5400" dirty="0"/>
          </a:p>
        </p:txBody>
      </p:sp>
      <p:sp>
        <p:nvSpPr>
          <p:cNvPr id="7" name="Текстово поле 6"/>
          <p:cNvSpPr txBox="1"/>
          <p:nvPr/>
        </p:nvSpPr>
        <p:spPr>
          <a:xfrm>
            <a:off x="395536" y="3411970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Z=</a:t>
            </a:r>
            <a:endParaRPr lang="bg-BG" sz="5400" dirty="0"/>
          </a:p>
        </p:txBody>
      </p:sp>
      <p:sp>
        <p:nvSpPr>
          <p:cNvPr id="8" name="Текстово поле 7"/>
          <p:cNvSpPr txBox="1"/>
          <p:nvPr/>
        </p:nvSpPr>
        <p:spPr>
          <a:xfrm>
            <a:off x="539552" y="1425550"/>
            <a:ext cx="6880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err="1"/>
              <a:t>i</a:t>
            </a:r>
            <a:r>
              <a:rPr lang="en-US" sz="5400" dirty="0"/>
              <a:t>=</a:t>
            </a:r>
            <a:endParaRPr lang="bg-BG" sz="5400" dirty="0"/>
          </a:p>
        </p:txBody>
      </p:sp>
      <p:sp>
        <p:nvSpPr>
          <p:cNvPr id="11" name="Текстово поле 10"/>
          <p:cNvSpPr txBox="1"/>
          <p:nvPr/>
        </p:nvSpPr>
        <p:spPr>
          <a:xfrm>
            <a:off x="5652120" y="4221088"/>
            <a:ext cx="29514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>
                <a:solidFill>
                  <a:srgbClr val="FF0000"/>
                </a:solidFill>
              </a:rPr>
              <a:t>While s[z[i]] = s[i+z[i]] </a:t>
            </a:r>
            <a:endParaRPr lang="bg-BG" sz="2400" dirty="0">
              <a:solidFill>
                <a:srgbClr val="FF0000"/>
              </a:solidFill>
            </a:endParaRPr>
          </a:p>
          <a:p>
            <a:pPr algn="ctr"/>
            <a:r>
              <a:rPr lang="pl-P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z[i]</a:t>
            </a:r>
            <a:r>
              <a:rPr lang="bg-BG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++</a:t>
            </a:r>
          </a:p>
        </p:txBody>
      </p:sp>
      <p:sp>
        <p:nvSpPr>
          <p:cNvPr id="12" name="Текстово поле 11"/>
          <p:cNvSpPr txBox="1"/>
          <p:nvPr/>
        </p:nvSpPr>
        <p:spPr>
          <a:xfrm>
            <a:off x="467544" y="4293096"/>
            <a:ext cx="2773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s[z[</a:t>
            </a:r>
            <a:r>
              <a:rPr lang="en-US" sz="2800" dirty="0"/>
              <a:t>7</a:t>
            </a:r>
            <a:r>
              <a:rPr lang="pl-PL" sz="2800" dirty="0"/>
              <a:t>]]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7</a:t>
            </a:r>
            <a:r>
              <a:rPr lang="pl-PL" sz="2800" dirty="0"/>
              <a:t>+z[</a:t>
            </a:r>
            <a:r>
              <a:rPr lang="en-US" sz="2800" dirty="0"/>
              <a:t>7</a:t>
            </a:r>
            <a:r>
              <a:rPr lang="pl-PL" sz="2800" dirty="0"/>
              <a:t>]] </a:t>
            </a:r>
            <a:endParaRPr lang="bg-BG" sz="2800" dirty="0"/>
          </a:p>
        </p:txBody>
      </p:sp>
      <p:sp>
        <p:nvSpPr>
          <p:cNvPr id="13" name="Текстово поле 12"/>
          <p:cNvSpPr txBox="1"/>
          <p:nvPr/>
        </p:nvSpPr>
        <p:spPr>
          <a:xfrm>
            <a:off x="467544" y="4797152"/>
            <a:ext cx="2702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</a:t>
            </a:r>
            <a:r>
              <a:rPr lang="bg-BG" sz="2800" dirty="0"/>
              <a:t>  </a:t>
            </a:r>
            <a:r>
              <a:rPr lang="en-US" sz="2800" dirty="0"/>
              <a:t>0  </a:t>
            </a:r>
            <a:r>
              <a:rPr lang="pl-PL" sz="2800" dirty="0"/>
              <a:t>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7</a:t>
            </a:r>
            <a:r>
              <a:rPr lang="pl-PL" sz="2800" dirty="0"/>
              <a:t>+</a:t>
            </a:r>
            <a:r>
              <a:rPr lang="bg-BG" sz="2800" dirty="0"/>
              <a:t>  </a:t>
            </a:r>
            <a:r>
              <a:rPr lang="en-US" sz="2800" dirty="0"/>
              <a:t>1</a:t>
            </a:r>
            <a:r>
              <a:rPr lang="bg-BG" sz="2800" dirty="0"/>
              <a:t>  </a:t>
            </a:r>
            <a:r>
              <a:rPr lang="pl-PL" sz="2800" dirty="0"/>
              <a:t>] </a:t>
            </a:r>
            <a:endParaRPr lang="bg-BG" sz="2800" dirty="0"/>
          </a:p>
        </p:txBody>
      </p:sp>
      <p:sp>
        <p:nvSpPr>
          <p:cNvPr id="14" name="Овал 13"/>
          <p:cNvSpPr/>
          <p:nvPr/>
        </p:nvSpPr>
        <p:spPr>
          <a:xfrm>
            <a:off x="7740352" y="2492896"/>
            <a:ext cx="648072" cy="720080"/>
          </a:xfrm>
          <a:prstGeom prst="ellipse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Овал 17"/>
          <p:cNvSpPr/>
          <p:nvPr/>
        </p:nvSpPr>
        <p:spPr>
          <a:xfrm>
            <a:off x="1187624" y="2492896"/>
            <a:ext cx="648072" cy="720080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Текстово поле 16"/>
          <p:cNvSpPr txBox="1"/>
          <p:nvPr/>
        </p:nvSpPr>
        <p:spPr>
          <a:xfrm>
            <a:off x="755576" y="5373216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200" dirty="0">
                <a:latin typeface="Courier New" pitchFamily="49" charset="0"/>
                <a:cs typeface="Courier New" pitchFamily="49" charset="0"/>
              </a:rPr>
              <a:t>А  </a:t>
            </a:r>
            <a:r>
              <a:rPr lang="en-US" sz="3200" dirty="0">
                <a:latin typeface="Courier New" pitchFamily="49" charset="0"/>
                <a:cs typeface="Courier New" pitchFamily="49" charset="0"/>
              </a:rPr>
              <a:t>≠</a:t>
            </a:r>
            <a:r>
              <a:rPr lang="bg-BG" sz="32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3200" dirty="0" err="1">
                <a:latin typeface="Courier New" pitchFamily="49" charset="0"/>
                <a:cs typeface="Courier New" pitchFamily="49" charset="0"/>
              </a:rPr>
              <a:t>B</a:t>
            </a:r>
            <a:endParaRPr lang="bg-BG" sz="32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Стрелка надясно 18"/>
          <p:cNvSpPr/>
          <p:nvPr/>
        </p:nvSpPr>
        <p:spPr>
          <a:xfrm>
            <a:off x="2843808" y="5517232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1" name="Текстово поле 20"/>
          <p:cNvSpPr txBox="1"/>
          <p:nvPr/>
        </p:nvSpPr>
        <p:spPr>
          <a:xfrm>
            <a:off x="3491880" y="537321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400" dirty="0">
                <a:solidFill>
                  <a:srgbClr val="FF0000"/>
                </a:solidFill>
              </a:rPr>
              <a:t>Излиза</a:t>
            </a:r>
            <a:r>
              <a:rPr lang="bg-BG" sz="2400" dirty="0"/>
              <a:t> от </a:t>
            </a:r>
            <a:r>
              <a:rPr lang="en-US" sz="2400" dirty="0"/>
              <a:t>while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 поле 2"/>
          <p:cNvSpPr txBox="1"/>
          <p:nvPr/>
        </p:nvSpPr>
        <p:spPr>
          <a:xfrm>
            <a:off x="1331640" y="836712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0 1 2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4 5 6 7 8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Текстово поле 3"/>
          <p:cNvSpPr txBox="1"/>
          <p:nvPr/>
        </p:nvSpPr>
        <p:spPr>
          <a:xfrm>
            <a:off x="1259632" y="1772816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A </a:t>
            </a:r>
            <a:r>
              <a:rPr lang="en-US" sz="5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B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A </a:t>
            </a:r>
            <a:r>
              <a:rPr lang="en-US" sz="5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B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Текстово поле 4"/>
          <p:cNvSpPr txBox="1"/>
          <p:nvPr/>
        </p:nvSpPr>
        <p:spPr>
          <a:xfrm>
            <a:off x="1331640" y="2852936"/>
            <a:ext cx="30909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  2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Текстово поле 5"/>
          <p:cNvSpPr txBox="1"/>
          <p:nvPr/>
        </p:nvSpPr>
        <p:spPr>
          <a:xfrm>
            <a:off x="395536" y="1772816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S=</a:t>
            </a:r>
            <a:endParaRPr lang="bg-BG" sz="5400" dirty="0"/>
          </a:p>
        </p:txBody>
      </p:sp>
      <p:sp>
        <p:nvSpPr>
          <p:cNvPr id="7" name="Текстово поле 6"/>
          <p:cNvSpPr txBox="1"/>
          <p:nvPr/>
        </p:nvSpPr>
        <p:spPr>
          <a:xfrm>
            <a:off x="395536" y="2823132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Z=</a:t>
            </a:r>
            <a:endParaRPr lang="bg-BG" sz="5400" dirty="0"/>
          </a:p>
        </p:txBody>
      </p:sp>
      <p:sp>
        <p:nvSpPr>
          <p:cNvPr id="8" name="Текстово поле 7"/>
          <p:cNvSpPr txBox="1"/>
          <p:nvPr/>
        </p:nvSpPr>
        <p:spPr>
          <a:xfrm>
            <a:off x="539552" y="836712"/>
            <a:ext cx="6880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err="1"/>
              <a:t>i</a:t>
            </a:r>
            <a:r>
              <a:rPr lang="en-US" sz="5400" dirty="0"/>
              <a:t>=</a:t>
            </a:r>
            <a:endParaRPr lang="bg-BG" sz="5400" dirty="0"/>
          </a:p>
        </p:txBody>
      </p:sp>
      <p:sp>
        <p:nvSpPr>
          <p:cNvPr id="10" name="Правоъгълник 9"/>
          <p:cNvSpPr/>
          <p:nvPr/>
        </p:nvSpPr>
        <p:spPr>
          <a:xfrm>
            <a:off x="1259632" y="1844824"/>
            <a:ext cx="2160240" cy="792088"/>
          </a:xfrm>
          <a:prstGeom prst="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Правоъгълник 10"/>
          <p:cNvSpPr/>
          <p:nvPr/>
        </p:nvSpPr>
        <p:spPr>
          <a:xfrm>
            <a:off x="1331640" y="1916832"/>
            <a:ext cx="1296144" cy="648072"/>
          </a:xfrm>
          <a:prstGeom prst="rect">
            <a:avLst/>
          </a:prstGeom>
          <a:solidFill>
            <a:schemeClr val="accent1"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Правоъгълник 11"/>
          <p:cNvSpPr/>
          <p:nvPr/>
        </p:nvSpPr>
        <p:spPr>
          <a:xfrm>
            <a:off x="3779912" y="1916832"/>
            <a:ext cx="1296144" cy="648072"/>
          </a:xfrm>
          <a:prstGeom prst="rect">
            <a:avLst/>
          </a:prstGeom>
          <a:solidFill>
            <a:schemeClr val="accent1"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 поле 2"/>
          <p:cNvSpPr txBox="1"/>
          <p:nvPr/>
        </p:nvSpPr>
        <p:spPr>
          <a:xfrm>
            <a:off x="1331640" y="1425550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0 1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6 7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8</a:t>
            </a:r>
            <a:endParaRPr lang="bg-BG" sz="54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Текстово поле 3"/>
          <p:cNvSpPr txBox="1"/>
          <p:nvPr/>
        </p:nvSpPr>
        <p:spPr>
          <a:xfrm>
            <a:off x="1259632" y="236165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B</a:t>
            </a:r>
            <a:endParaRPr lang="bg-BG" sz="54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Текстово поле 4"/>
          <p:cNvSpPr txBox="1"/>
          <p:nvPr/>
        </p:nvSpPr>
        <p:spPr>
          <a:xfrm>
            <a:off x="1331640" y="344177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2 4 1 0 1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</a:t>
            </a:r>
            <a:endParaRPr lang="bg-BG" sz="54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Текстово поле 5"/>
          <p:cNvSpPr txBox="1"/>
          <p:nvPr/>
        </p:nvSpPr>
        <p:spPr>
          <a:xfrm>
            <a:off x="395536" y="2361654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S=</a:t>
            </a:r>
            <a:endParaRPr lang="bg-BG" sz="5400" dirty="0"/>
          </a:p>
        </p:txBody>
      </p:sp>
      <p:sp>
        <p:nvSpPr>
          <p:cNvPr id="7" name="Текстово поле 6"/>
          <p:cNvSpPr txBox="1"/>
          <p:nvPr/>
        </p:nvSpPr>
        <p:spPr>
          <a:xfrm>
            <a:off x="395536" y="3411970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Z=</a:t>
            </a:r>
            <a:endParaRPr lang="bg-BG" sz="5400" dirty="0"/>
          </a:p>
        </p:txBody>
      </p:sp>
      <p:sp>
        <p:nvSpPr>
          <p:cNvPr id="8" name="Текстово поле 7"/>
          <p:cNvSpPr txBox="1"/>
          <p:nvPr/>
        </p:nvSpPr>
        <p:spPr>
          <a:xfrm>
            <a:off x="539552" y="1425550"/>
            <a:ext cx="6880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err="1"/>
              <a:t>i</a:t>
            </a:r>
            <a:r>
              <a:rPr lang="en-US" sz="5400" dirty="0"/>
              <a:t>=</a:t>
            </a:r>
            <a:endParaRPr lang="bg-BG" sz="5400" dirty="0"/>
          </a:p>
        </p:txBody>
      </p:sp>
      <p:sp>
        <p:nvSpPr>
          <p:cNvPr id="11" name="Текстово поле 10"/>
          <p:cNvSpPr txBox="1"/>
          <p:nvPr/>
        </p:nvSpPr>
        <p:spPr>
          <a:xfrm>
            <a:off x="5652120" y="4221088"/>
            <a:ext cx="29514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>
                <a:solidFill>
                  <a:srgbClr val="FF0000"/>
                </a:solidFill>
              </a:rPr>
              <a:t>While s[z[i]] = s[i+z[i]] </a:t>
            </a:r>
            <a:endParaRPr lang="bg-BG" sz="2400" dirty="0">
              <a:solidFill>
                <a:srgbClr val="FF0000"/>
              </a:solidFill>
            </a:endParaRPr>
          </a:p>
          <a:p>
            <a:pPr algn="ctr"/>
            <a:r>
              <a:rPr lang="pl-P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z[i]</a:t>
            </a:r>
            <a:r>
              <a:rPr lang="bg-BG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++</a:t>
            </a:r>
          </a:p>
        </p:txBody>
      </p:sp>
      <p:sp>
        <p:nvSpPr>
          <p:cNvPr id="12" name="Текстово поле 11"/>
          <p:cNvSpPr txBox="1"/>
          <p:nvPr/>
        </p:nvSpPr>
        <p:spPr>
          <a:xfrm>
            <a:off x="467544" y="4293096"/>
            <a:ext cx="2773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s[z[</a:t>
            </a:r>
            <a:r>
              <a:rPr lang="en-US" sz="2800" dirty="0"/>
              <a:t>8</a:t>
            </a:r>
            <a:r>
              <a:rPr lang="pl-PL" sz="2800" dirty="0"/>
              <a:t>]]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8</a:t>
            </a:r>
            <a:r>
              <a:rPr lang="pl-PL" sz="2800" dirty="0"/>
              <a:t>+z[</a:t>
            </a:r>
            <a:r>
              <a:rPr lang="en-US" sz="2800" dirty="0"/>
              <a:t>8</a:t>
            </a:r>
            <a:r>
              <a:rPr lang="pl-PL" sz="2800" dirty="0"/>
              <a:t>]] </a:t>
            </a:r>
            <a:endParaRPr lang="bg-BG" sz="2800" dirty="0"/>
          </a:p>
        </p:txBody>
      </p:sp>
      <p:sp>
        <p:nvSpPr>
          <p:cNvPr id="13" name="Текстово поле 12"/>
          <p:cNvSpPr txBox="1"/>
          <p:nvPr/>
        </p:nvSpPr>
        <p:spPr>
          <a:xfrm>
            <a:off x="467544" y="4797152"/>
            <a:ext cx="2702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</a:t>
            </a:r>
            <a:r>
              <a:rPr lang="bg-BG" sz="2800" dirty="0"/>
              <a:t>  </a:t>
            </a:r>
            <a:r>
              <a:rPr lang="en-US" sz="2800" dirty="0"/>
              <a:t>0  </a:t>
            </a:r>
            <a:r>
              <a:rPr lang="pl-PL" sz="2800" dirty="0"/>
              <a:t>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8</a:t>
            </a:r>
            <a:r>
              <a:rPr lang="pl-PL" sz="2800" dirty="0"/>
              <a:t>+</a:t>
            </a:r>
            <a:r>
              <a:rPr lang="bg-BG" sz="2800" dirty="0"/>
              <a:t>  </a:t>
            </a:r>
            <a:r>
              <a:rPr lang="en-US" sz="2800" dirty="0"/>
              <a:t>0</a:t>
            </a:r>
            <a:r>
              <a:rPr lang="bg-BG" sz="2800" dirty="0"/>
              <a:t>  </a:t>
            </a:r>
            <a:r>
              <a:rPr lang="pl-PL" sz="2800" dirty="0"/>
              <a:t>] </a:t>
            </a:r>
            <a:endParaRPr lang="bg-BG" sz="2800" dirty="0"/>
          </a:p>
        </p:txBody>
      </p:sp>
      <p:sp>
        <p:nvSpPr>
          <p:cNvPr id="14" name="Овал 13"/>
          <p:cNvSpPr/>
          <p:nvPr/>
        </p:nvSpPr>
        <p:spPr>
          <a:xfrm>
            <a:off x="7812360" y="2492896"/>
            <a:ext cx="648072" cy="720080"/>
          </a:xfrm>
          <a:prstGeom prst="ellipse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Овал 17"/>
          <p:cNvSpPr/>
          <p:nvPr/>
        </p:nvSpPr>
        <p:spPr>
          <a:xfrm>
            <a:off x="1187624" y="2492896"/>
            <a:ext cx="648072" cy="720080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Текстово поле 16"/>
          <p:cNvSpPr txBox="1"/>
          <p:nvPr/>
        </p:nvSpPr>
        <p:spPr>
          <a:xfrm>
            <a:off x="755576" y="5373216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200" dirty="0">
                <a:latin typeface="Courier New" pitchFamily="49" charset="0"/>
                <a:cs typeface="Courier New" pitchFamily="49" charset="0"/>
              </a:rPr>
              <a:t>А  </a:t>
            </a:r>
            <a:r>
              <a:rPr lang="en-US" sz="3200" dirty="0">
                <a:latin typeface="Courier New" pitchFamily="49" charset="0"/>
                <a:cs typeface="Courier New" pitchFamily="49" charset="0"/>
              </a:rPr>
              <a:t>≠</a:t>
            </a:r>
            <a:r>
              <a:rPr lang="bg-BG" sz="32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3200" dirty="0" err="1">
                <a:latin typeface="Courier New" pitchFamily="49" charset="0"/>
                <a:cs typeface="Courier New" pitchFamily="49" charset="0"/>
              </a:rPr>
              <a:t>B</a:t>
            </a:r>
            <a:endParaRPr lang="bg-BG" sz="32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Стрелка надясно 18"/>
          <p:cNvSpPr/>
          <p:nvPr/>
        </p:nvSpPr>
        <p:spPr>
          <a:xfrm>
            <a:off x="2843808" y="5517232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1" name="Текстово поле 20"/>
          <p:cNvSpPr txBox="1"/>
          <p:nvPr/>
        </p:nvSpPr>
        <p:spPr>
          <a:xfrm>
            <a:off x="3491880" y="537321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400" dirty="0">
                <a:solidFill>
                  <a:srgbClr val="FF0000"/>
                </a:solidFill>
              </a:rPr>
              <a:t>Излиза</a:t>
            </a:r>
            <a:r>
              <a:rPr lang="bg-BG" sz="2400" dirty="0"/>
              <a:t> от </a:t>
            </a:r>
            <a:r>
              <a:rPr lang="en-US" sz="2400" dirty="0"/>
              <a:t>while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 поле 2"/>
          <p:cNvSpPr txBox="1"/>
          <p:nvPr/>
        </p:nvSpPr>
        <p:spPr>
          <a:xfrm>
            <a:off x="1331640" y="1425550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0 1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6 7 8</a:t>
            </a:r>
            <a:endParaRPr lang="bg-BG" sz="5400" b="1" dirty="0">
              <a:solidFill>
                <a:schemeClr val="tx2">
                  <a:lumMod val="40000"/>
                  <a:lumOff val="6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Текстово поле 3"/>
          <p:cNvSpPr txBox="1"/>
          <p:nvPr/>
        </p:nvSpPr>
        <p:spPr>
          <a:xfrm>
            <a:off x="1259632" y="236165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B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Текстово поле 4"/>
          <p:cNvSpPr txBox="1"/>
          <p:nvPr/>
        </p:nvSpPr>
        <p:spPr>
          <a:xfrm>
            <a:off x="1331640" y="3441774"/>
            <a:ext cx="7242688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 </a:t>
            </a:r>
            <a:r>
              <a:rPr lang="bg-BG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bg-BG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2 4 1 0 1 0</a:t>
            </a:r>
            <a:endParaRPr lang="bg-BG" sz="54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Текстово поле 5"/>
          <p:cNvSpPr txBox="1"/>
          <p:nvPr/>
        </p:nvSpPr>
        <p:spPr>
          <a:xfrm>
            <a:off x="395536" y="2361654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S=</a:t>
            </a:r>
            <a:endParaRPr lang="bg-BG" sz="5400" dirty="0"/>
          </a:p>
        </p:txBody>
      </p:sp>
      <p:sp>
        <p:nvSpPr>
          <p:cNvPr id="7" name="Текстово поле 6"/>
          <p:cNvSpPr txBox="1"/>
          <p:nvPr/>
        </p:nvSpPr>
        <p:spPr>
          <a:xfrm>
            <a:off x="395536" y="3411970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Z=</a:t>
            </a:r>
            <a:endParaRPr lang="bg-BG" sz="5400" dirty="0"/>
          </a:p>
        </p:txBody>
      </p:sp>
      <p:sp>
        <p:nvSpPr>
          <p:cNvPr id="8" name="Текстово поле 7"/>
          <p:cNvSpPr txBox="1"/>
          <p:nvPr/>
        </p:nvSpPr>
        <p:spPr>
          <a:xfrm>
            <a:off x="539552" y="1425550"/>
            <a:ext cx="6880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err="1"/>
              <a:t>i</a:t>
            </a:r>
            <a:r>
              <a:rPr lang="en-US" sz="5400" dirty="0"/>
              <a:t>=</a:t>
            </a:r>
            <a:endParaRPr lang="bg-BG" sz="5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 поле 1"/>
          <p:cNvSpPr txBox="1"/>
          <p:nvPr/>
        </p:nvSpPr>
        <p:spPr>
          <a:xfrm>
            <a:off x="323528" y="404664"/>
            <a:ext cx="8592417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void </a:t>
            </a:r>
            <a:r>
              <a:rPr lang="en-US" sz="3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z_f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/>
              <a:t>(string s) {</a:t>
            </a:r>
          </a:p>
          <a:p>
            <a:r>
              <a:rPr lang="en-US" sz="3200" dirty="0"/>
              <a:t>	</a:t>
            </a:r>
            <a:r>
              <a:rPr lang="en-US" sz="3200" dirty="0" err="1"/>
              <a:t>int</a:t>
            </a:r>
            <a:r>
              <a:rPr lang="en-US" sz="3200" dirty="0"/>
              <a:t> n = </a:t>
            </a:r>
            <a:r>
              <a:rPr lang="en-US" sz="3200" dirty="0" err="1"/>
              <a:t>s.length</a:t>
            </a:r>
            <a:r>
              <a:rPr lang="en-US" sz="3200" dirty="0"/>
              <a:t>();</a:t>
            </a:r>
          </a:p>
          <a:p>
            <a:r>
              <a:rPr lang="en-US" sz="3200" dirty="0"/>
              <a:t>	for (</a:t>
            </a:r>
            <a:r>
              <a:rPr lang="en-US" sz="3200" dirty="0" err="1"/>
              <a:t>int</a:t>
            </a:r>
            <a:r>
              <a:rPr lang="en-US" sz="3200" dirty="0"/>
              <a:t> </a:t>
            </a:r>
            <a:r>
              <a:rPr lang="en-US" sz="3200" dirty="0" err="1"/>
              <a:t>i</a:t>
            </a:r>
            <a:r>
              <a:rPr lang="en-US" sz="3200" dirty="0"/>
              <a:t>=1; </a:t>
            </a:r>
            <a:r>
              <a:rPr lang="en-US" sz="3200" dirty="0" err="1"/>
              <a:t>i</a:t>
            </a:r>
            <a:r>
              <a:rPr lang="en-US" sz="3200" dirty="0"/>
              <a:t>&lt;n;</a:t>
            </a:r>
            <a:r>
              <a:rPr lang="bg-BG" sz="3200" dirty="0"/>
              <a:t> </a:t>
            </a:r>
            <a:r>
              <a:rPr lang="en-US" sz="3200" dirty="0" err="1"/>
              <a:t>i</a:t>
            </a:r>
            <a:r>
              <a:rPr lang="bg-BG" sz="3200" dirty="0"/>
              <a:t>++</a:t>
            </a:r>
            <a:r>
              <a:rPr lang="en-US" sz="3200" dirty="0"/>
              <a:t>) {</a:t>
            </a:r>
          </a:p>
          <a:p>
            <a:r>
              <a:rPr lang="en-US" sz="3200" dirty="0"/>
              <a:t>		while (</a:t>
            </a:r>
            <a:r>
              <a:rPr lang="en-US" sz="3200" dirty="0" err="1">
                <a:solidFill>
                  <a:srgbClr val="FF0000"/>
                </a:solidFill>
              </a:rPr>
              <a:t>i</a:t>
            </a:r>
            <a:r>
              <a:rPr lang="en-US" sz="3200" dirty="0">
                <a:solidFill>
                  <a:srgbClr val="FF0000"/>
                </a:solidFill>
              </a:rPr>
              <a:t> + z[</a:t>
            </a:r>
            <a:r>
              <a:rPr lang="en-US" sz="3200" dirty="0" err="1">
                <a:solidFill>
                  <a:srgbClr val="FF0000"/>
                </a:solidFill>
              </a:rPr>
              <a:t>i</a:t>
            </a:r>
            <a:r>
              <a:rPr lang="en-US" sz="3200" dirty="0">
                <a:solidFill>
                  <a:srgbClr val="FF0000"/>
                </a:solidFill>
              </a:rPr>
              <a:t>] &lt; n </a:t>
            </a:r>
            <a:r>
              <a:rPr lang="en-US" sz="3200" dirty="0"/>
              <a:t>&amp;&amp; s[z[</a:t>
            </a:r>
            <a:r>
              <a:rPr lang="en-US" sz="3200" dirty="0" err="1"/>
              <a:t>i</a:t>
            </a:r>
            <a:r>
              <a:rPr lang="en-US" sz="3200" dirty="0"/>
              <a:t>]] == s[</a:t>
            </a:r>
            <a:r>
              <a:rPr lang="en-US" sz="3200" dirty="0" err="1"/>
              <a:t>i+z</a:t>
            </a:r>
            <a:r>
              <a:rPr lang="en-US" sz="3200" dirty="0"/>
              <a:t>[</a:t>
            </a:r>
            <a:r>
              <a:rPr lang="en-US" sz="3200" dirty="0" err="1"/>
              <a:t>i</a:t>
            </a:r>
            <a:r>
              <a:rPr lang="en-US" sz="3200" dirty="0"/>
              <a:t>]]) </a:t>
            </a:r>
          </a:p>
          <a:p>
            <a:r>
              <a:rPr lang="en-US" sz="3200" dirty="0"/>
              <a:t>			++z[</a:t>
            </a:r>
            <a:r>
              <a:rPr lang="en-US" sz="3200" dirty="0" err="1"/>
              <a:t>i</a:t>
            </a:r>
            <a:r>
              <a:rPr lang="en-US" sz="3200" dirty="0"/>
              <a:t>];</a:t>
            </a:r>
          </a:p>
          <a:p>
            <a:r>
              <a:rPr lang="en-US" sz="3200" dirty="0"/>
              <a:t>		</a:t>
            </a:r>
          </a:p>
          <a:p>
            <a:r>
              <a:rPr lang="en-US" sz="3200" dirty="0"/>
              <a:t>	}</a:t>
            </a:r>
          </a:p>
          <a:p>
            <a:r>
              <a:rPr lang="en-US" sz="3200" dirty="0"/>
              <a:t>}</a:t>
            </a:r>
            <a:endParaRPr lang="bg-BG" sz="3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 поле 2"/>
          <p:cNvSpPr txBox="1"/>
          <p:nvPr/>
        </p:nvSpPr>
        <p:spPr>
          <a:xfrm>
            <a:off x="1259632" y="1124744"/>
            <a:ext cx="2492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latin typeface="Courier New" pitchFamily="49" charset="0"/>
                <a:cs typeface="Courier New" pitchFamily="49" charset="0"/>
              </a:rPr>
              <a:t>AAAAA</a:t>
            </a:r>
            <a:endParaRPr lang="bg-BG" sz="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Текстово поле 3"/>
          <p:cNvSpPr txBox="1"/>
          <p:nvPr/>
        </p:nvSpPr>
        <p:spPr>
          <a:xfrm>
            <a:off x="1266011" y="1837273"/>
            <a:ext cx="2492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latin typeface="Courier New" pitchFamily="49" charset="0"/>
                <a:cs typeface="Courier New" pitchFamily="49" charset="0"/>
              </a:rPr>
              <a:t>04321</a:t>
            </a:r>
            <a:endParaRPr lang="bg-BG" sz="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Текстово поле 4"/>
          <p:cNvSpPr txBox="1"/>
          <p:nvPr/>
        </p:nvSpPr>
        <p:spPr>
          <a:xfrm>
            <a:off x="1259632" y="3573016"/>
            <a:ext cx="58396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3200" dirty="0"/>
              <a:t>Колко пъти ще се завърти </a:t>
            </a:r>
            <a:r>
              <a:rPr lang="en-US" sz="3200" dirty="0"/>
              <a:t>while?</a:t>
            </a:r>
            <a:endParaRPr lang="bg-BG" sz="3200" dirty="0"/>
          </a:p>
        </p:txBody>
      </p:sp>
      <p:sp>
        <p:nvSpPr>
          <p:cNvPr id="6" name="Текстово поле 5"/>
          <p:cNvSpPr txBox="1"/>
          <p:nvPr/>
        </p:nvSpPr>
        <p:spPr>
          <a:xfrm>
            <a:off x="1331640" y="4221088"/>
            <a:ext cx="27142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4+3+2+1 = 10</a:t>
            </a:r>
            <a:endParaRPr lang="bg-BG" sz="36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 поле 2"/>
          <p:cNvSpPr txBox="1"/>
          <p:nvPr/>
        </p:nvSpPr>
        <p:spPr>
          <a:xfrm>
            <a:off x="971600" y="476672"/>
            <a:ext cx="52629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latin typeface="Courier New" pitchFamily="49" charset="0"/>
                <a:cs typeface="Courier New" pitchFamily="49" charset="0"/>
              </a:rPr>
              <a:t>AAAB</a:t>
            </a:r>
            <a:r>
              <a:rPr lang="en-US" sz="60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6000" dirty="0">
                <a:latin typeface="Courier New" pitchFamily="49" charset="0"/>
                <a:cs typeface="Courier New" pitchFamily="49" charset="0"/>
              </a:rPr>
              <a:t>AABAAA</a:t>
            </a:r>
            <a:endParaRPr lang="bg-BG" sz="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Текстово поле 3"/>
          <p:cNvSpPr txBox="1"/>
          <p:nvPr/>
        </p:nvSpPr>
        <p:spPr>
          <a:xfrm>
            <a:off x="977979" y="1189201"/>
            <a:ext cx="2492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latin typeface="Courier New" pitchFamily="49" charset="0"/>
                <a:cs typeface="Courier New" pitchFamily="49" charset="0"/>
              </a:rPr>
              <a:t>02101</a:t>
            </a:r>
            <a:endParaRPr lang="bg-BG" sz="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Дясна скоба 7"/>
          <p:cNvSpPr/>
          <p:nvPr/>
        </p:nvSpPr>
        <p:spPr>
          <a:xfrm rot="16200000">
            <a:off x="1979712" y="-459432"/>
            <a:ext cx="432048" cy="1872208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Текстово поле 8"/>
          <p:cNvSpPr txBox="1"/>
          <p:nvPr/>
        </p:nvSpPr>
        <p:spPr>
          <a:xfrm>
            <a:off x="1043608" y="2492896"/>
            <a:ext cx="52629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latin typeface="Courier New" pitchFamily="49" charset="0"/>
                <a:cs typeface="Courier New" pitchFamily="49" charset="0"/>
              </a:rPr>
              <a:t>AAAB</a:t>
            </a:r>
            <a:r>
              <a:rPr lang="en-US" sz="60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6000" dirty="0">
                <a:latin typeface="Courier New" pitchFamily="49" charset="0"/>
                <a:cs typeface="Courier New" pitchFamily="49" charset="0"/>
              </a:rPr>
              <a:t>AABAAA</a:t>
            </a:r>
            <a:endParaRPr lang="bg-BG" sz="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Текстово поле 9"/>
          <p:cNvSpPr txBox="1"/>
          <p:nvPr/>
        </p:nvSpPr>
        <p:spPr>
          <a:xfrm>
            <a:off x="1049987" y="3205425"/>
            <a:ext cx="2492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latin typeface="Courier New" pitchFamily="49" charset="0"/>
                <a:cs typeface="Courier New" pitchFamily="49" charset="0"/>
              </a:rPr>
              <a:t>02102</a:t>
            </a:r>
            <a:endParaRPr lang="bg-BG" sz="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Дясна скоба 10"/>
          <p:cNvSpPr/>
          <p:nvPr/>
        </p:nvSpPr>
        <p:spPr>
          <a:xfrm rot="16200000">
            <a:off x="2483768" y="1556792"/>
            <a:ext cx="432048" cy="1872208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Текстово поле 11"/>
          <p:cNvSpPr txBox="1"/>
          <p:nvPr/>
        </p:nvSpPr>
        <p:spPr>
          <a:xfrm>
            <a:off x="1115616" y="4221088"/>
            <a:ext cx="52629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latin typeface="Courier New" pitchFamily="49" charset="0"/>
                <a:cs typeface="Courier New" pitchFamily="49" charset="0"/>
              </a:rPr>
              <a:t>AAAB</a:t>
            </a:r>
            <a:r>
              <a:rPr lang="en-US" sz="60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6000" dirty="0">
                <a:latin typeface="Courier New" pitchFamily="49" charset="0"/>
                <a:cs typeface="Courier New" pitchFamily="49" charset="0"/>
              </a:rPr>
              <a:t>AABAAA</a:t>
            </a:r>
            <a:endParaRPr lang="bg-BG" sz="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Текстово поле 12"/>
          <p:cNvSpPr txBox="1"/>
          <p:nvPr/>
        </p:nvSpPr>
        <p:spPr>
          <a:xfrm>
            <a:off x="1121995" y="4933617"/>
            <a:ext cx="2492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latin typeface="Courier New" pitchFamily="49" charset="0"/>
                <a:cs typeface="Courier New" pitchFamily="49" charset="0"/>
              </a:rPr>
              <a:t>02103</a:t>
            </a:r>
            <a:endParaRPr lang="bg-BG" sz="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Дясна скоба 13"/>
          <p:cNvSpPr/>
          <p:nvPr/>
        </p:nvSpPr>
        <p:spPr>
          <a:xfrm rot="16200000">
            <a:off x="2987824" y="3356992"/>
            <a:ext cx="432048" cy="1728192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 поле 1"/>
          <p:cNvSpPr txBox="1"/>
          <p:nvPr/>
        </p:nvSpPr>
        <p:spPr>
          <a:xfrm>
            <a:off x="971600" y="260649"/>
            <a:ext cx="52629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latin typeface="Courier New" pitchFamily="49" charset="0"/>
                <a:cs typeface="Courier New" pitchFamily="49" charset="0"/>
              </a:rPr>
              <a:t>AAAB</a:t>
            </a:r>
            <a:r>
              <a:rPr lang="en-US" sz="60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6000" dirty="0">
                <a:latin typeface="Courier New" pitchFamily="49" charset="0"/>
                <a:cs typeface="Courier New" pitchFamily="49" charset="0"/>
              </a:rPr>
              <a:t>AABAAA</a:t>
            </a:r>
            <a:endParaRPr lang="bg-BG" sz="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Текстово поле 2"/>
          <p:cNvSpPr txBox="1"/>
          <p:nvPr/>
        </p:nvSpPr>
        <p:spPr>
          <a:xfrm>
            <a:off x="977979" y="973178"/>
            <a:ext cx="2492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latin typeface="Courier New" pitchFamily="49" charset="0"/>
                <a:cs typeface="Courier New" pitchFamily="49" charset="0"/>
              </a:rPr>
              <a:t>02104</a:t>
            </a:r>
            <a:endParaRPr lang="bg-BG" sz="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ясна скоба 3"/>
          <p:cNvSpPr/>
          <p:nvPr/>
        </p:nvSpPr>
        <p:spPr>
          <a:xfrm rot="16200000">
            <a:off x="3419872" y="-603447"/>
            <a:ext cx="288032" cy="1872208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Текстово поле 4"/>
          <p:cNvSpPr txBox="1"/>
          <p:nvPr/>
        </p:nvSpPr>
        <p:spPr>
          <a:xfrm>
            <a:off x="971600" y="1916834"/>
            <a:ext cx="52629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latin typeface="Courier New" pitchFamily="49" charset="0"/>
                <a:cs typeface="Courier New" pitchFamily="49" charset="0"/>
              </a:rPr>
              <a:t>AAAB</a:t>
            </a:r>
            <a:r>
              <a:rPr lang="en-US" sz="60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6000" dirty="0">
                <a:latin typeface="Courier New" pitchFamily="49" charset="0"/>
                <a:cs typeface="Courier New" pitchFamily="49" charset="0"/>
              </a:rPr>
              <a:t>AABAAA</a:t>
            </a:r>
            <a:endParaRPr lang="bg-BG" sz="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Текстово поле 5"/>
          <p:cNvSpPr txBox="1"/>
          <p:nvPr/>
        </p:nvSpPr>
        <p:spPr>
          <a:xfrm>
            <a:off x="977979" y="2636913"/>
            <a:ext cx="2492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latin typeface="Courier New" pitchFamily="49" charset="0"/>
                <a:cs typeface="Courier New" pitchFamily="49" charset="0"/>
              </a:rPr>
              <a:t>02105</a:t>
            </a:r>
            <a:endParaRPr lang="bg-BG" sz="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Дясна скоба 6"/>
          <p:cNvSpPr/>
          <p:nvPr/>
        </p:nvSpPr>
        <p:spPr>
          <a:xfrm rot="16200000">
            <a:off x="3851920" y="1052738"/>
            <a:ext cx="288032" cy="1872208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Текстово поле 7"/>
          <p:cNvSpPr txBox="1"/>
          <p:nvPr/>
        </p:nvSpPr>
        <p:spPr>
          <a:xfrm>
            <a:off x="971600" y="3501009"/>
            <a:ext cx="52629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latin typeface="Courier New" pitchFamily="49" charset="0"/>
                <a:cs typeface="Courier New" pitchFamily="49" charset="0"/>
              </a:rPr>
              <a:t>AAAB</a:t>
            </a:r>
            <a:r>
              <a:rPr lang="en-US" sz="60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6000" dirty="0">
                <a:latin typeface="Courier New" pitchFamily="49" charset="0"/>
                <a:cs typeface="Courier New" pitchFamily="49" charset="0"/>
              </a:rPr>
              <a:t>AABAAA</a:t>
            </a:r>
            <a:endParaRPr lang="bg-BG" sz="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Текстово поле 8"/>
          <p:cNvSpPr txBox="1"/>
          <p:nvPr/>
        </p:nvSpPr>
        <p:spPr>
          <a:xfrm>
            <a:off x="977979" y="4213538"/>
            <a:ext cx="2492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latin typeface="Courier New" pitchFamily="49" charset="0"/>
                <a:cs typeface="Courier New" pitchFamily="49" charset="0"/>
              </a:rPr>
              <a:t>02106</a:t>
            </a:r>
            <a:endParaRPr lang="bg-BG" sz="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Дясна скоба 9"/>
          <p:cNvSpPr/>
          <p:nvPr/>
        </p:nvSpPr>
        <p:spPr>
          <a:xfrm rot="16200000">
            <a:off x="4319972" y="2672917"/>
            <a:ext cx="216024" cy="1872208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Текстово поле 10"/>
          <p:cNvSpPr txBox="1"/>
          <p:nvPr/>
        </p:nvSpPr>
        <p:spPr>
          <a:xfrm>
            <a:off x="971600" y="5085184"/>
            <a:ext cx="52629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latin typeface="Courier New" pitchFamily="49" charset="0"/>
                <a:cs typeface="Courier New" pitchFamily="49" charset="0"/>
              </a:rPr>
              <a:t>AAAB</a:t>
            </a:r>
            <a:r>
              <a:rPr lang="en-US" sz="60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6000" dirty="0">
                <a:latin typeface="Courier New" pitchFamily="49" charset="0"/>
                <a:cs typeface="Courier New" pitchFamily="49" charset="0"/>
              </a:rPr>
              <a:t>AABAAA</a:t>
            </a:r>
            <a:endParaRPr lang="bg-BG" sz="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Текстово поле 11"/>
          <p:cNvSpPr txBox="1"/>
          <p:nvPr/>
        </p:nvSpPr>
        <p:spPr>
          <a:xfrm>
            <a:off x="977979" y="5797713"/>
            <a:ext cx="2492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latin typeface="Courier New" pitchFamily="49" charset="0"/>
                <a:cs typeface="Courier New" pitchFamily="49" charset="0"/>
              </a:rPr>
              <a:t>02107</a:t>
            </a:r>
            <a:endParaRPr lang="bg-BG" sz="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Дясна скоба 12"/>
          <p:cNvSpPr/>
          <p:nvPr/>
        </p:nvSpPr>
        <p:spPr>
          <a:xfrm rot="16200000">
            <a:off x="4752020" y="4257092"/>
            <a:ext cx="216024" cy="1872208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 поле 1"/>
          <p:cNvSpPr txBox="1"/>
          <p:nvPr/>
        </p:nvSpPr>
        <p:spPr>
          <a:xfrm>
            <a:off x="971600" y="620688"/>
            <a:ext cx="52629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latin typeface="Courier New" pitchFamily="49" charset="0"/>
                <a:cs typeface="Courier New" pitchFamily="49" charset="0"/>
              </a:rPr>
              <a:t>AAABAAABAAA</a:t>
            </a:r>
            <a:endParaRPr lang="bg-BG" sz="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Текстово поле 2"/>
          <p:cNvSpPr txBox="1"/>
          <p:nvPr/>
        </p:nvSpPr>
        <p:spPr>
          <a:xfrm>
            <a:off x="971600" y="1772816"/>
            <a:ext cx="2492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latin typeface="Courier New" pitchFamily="49" charset="0"/>
                <a:cs typeface="Courier New" pitchFamily="49" charset="0"/>
              </a:rPr>
              <a:t>02107</a:t>
            </a:r>
            <a:endParaRPr lang="bg-BG" sz="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ясна скоба 3"/>
          <p:cNvSpPr/>
          <p:nvPr/>
        </p:nvSpPr>
        <p:spPr>
          <a:xfrm rot="16200000">
            <a:off x="4355976" y="-675456"/>
            <a:ext cx="216024" cy="2808312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Дясна скоба 4"/>
          <p:cNvSpPr/>
          <p:nvPr/>
        </p:nvSpPr>
        <p:spPr>
          <a:xfrm rot="16200000" flipH="1">
            <a:off x="2483768" y="116632"/>
            <a:ext cx="216024" cy="2808312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Текстово поле 9"/>
          <p:cNvSpPr txBox="1"/>
          <p:nvPr/>
        </p:nvSpPr>
        <p:spPr>
          <a:xfrm>
            <a:off x="2915816" y="18864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4</a:t>
            </a:r>
            <a:endParaRPr lang="bg-BG" sz="2000" dirty="0">
              <a:solidFill>
                <a:srgbClr val="FF0000"/>
              </a:solidFill>
            </a:endParaRPr>
          </a:p>
        </p:txBody>
      </p:sp>
      <p:sp>
        <p:nvSpPr>
          <p:cNvPr id="11" name="Текстово поле 10"/>
          <p:cNvSpPr txBox="1"/>
          <p:nvPr/>
        </p:nvSpPr>
        <p:spPr>
          <a:xfrm>
            <a:off x="5652120" y="18864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000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2" name="Текстово поле 11"/>
          <p:cNvSpPr txBox="1"/>
          <p:nvPr/>
        </p:nvSpPr>
        <p:spPr>
          <a:xfrm>
            <a:off x="611560" y="3140968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sz="2800" dirty="0"/>
              <a:t>Означаваме левия и десния край на покрития интервал с </a:t>
            </a:r>
            <a:r>
              <a:rPr lang="en-US" sz="2800" dirty="0">
                <a:solidFill>
                  <a:srgbClr val="FF0000"/>
                </a:solidFill>
              </a:rPr>
              <a:t>L</a:t>
            </a:r>
            <a:r>
              <a:rPr lang="en-US" sz="2800" dirty="0"/>
              <a:t> </a:t>
            </a:r>
            <a:r>
              <a:rPr lang="bg-BG" sz="2800" dirty="0"/>
              <a:t>и </a:t>
            </a:r>
            <a:r>
              <a:rPr lang="en-US" sz="2800" dirty="0">
                <a:solidFill>
                  <a:srgbClr val="FF0000"/>
                </a:solidFill>
              </a:rPr>
              <a:t>R</a:t>
            </a:r>
            <a:r>
              <a:rPr lang="en-US" sz="2800" dirty="0"/>
              <a:t>, </a:t>
            </a:r>
            <a:r>
              <a:rPr lang="bg-BG" sz="2800" dirty="0"/>
              <a:t>т.е. </a:t>
            </a:r>
            <a:r>
              <a:rPr lang="en-US" sz="2800" dirty="0"/>
              <a:t>L=4 </a:t>
            </a:r>
            <a:r>
              <a:rPr lang="bg-BG" sz="2800" dirty="0"/>
              <a:t>и </a:t>
            </a:r>
            <a:r>
              <a:rPr lang="en-US" sz="2800" dirty="0"/>
              <a:t>R=10.</a:t>
            </a:r>
            <a:endParaRPr lang="bg-BG" sz="2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 поле 1"/>
          <p:cNvSpPr txBox="1"/>
          <p:nvPr/>
        </p:nvSpPr>
        <p:spPr>
          <a:xfrm>
            <a:off x="827584" y="339328"/>
            <a:ext cx="52629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AAAB</a:t>
            </a:r>
            <a:r>
              <a:rPr lang="en-US" sz="60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AAAB</a:t>
            </a:r>
            <a:r>
              <a:rPr lang="en-US" sz="6000" b="1" dirty="0">
                <a:solidFill>
                  <a:schemeClr val="accent5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6000" dirty="0">
                <a:latin typeface="Courier New" pitchFamily="49" charset="0"/>
                <a:cs typeface="Courier New" pitchFamily="49" charset="0"/>
              </a:rPr>
              <a:t>AA</a:t>
            </a:r>
            <a:endParaRPr lang="bg-BG" sz="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Текстово поле 5"/>
          <p:cNvSpPr txBox="1"/>
          <p:nvPr/>
        </p:nvSpPr>
        <p:spPr>
          <a:xfrm>
            <a:off x="2771800" y="15524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4</a:t>
            </a:r>
            <a:endParaRPr lang="bg-BG" sz="2000" dirty="0">
              <a:solidFill>
                <a:srgbClr val="FF0000"/>
              </a:solidFill>
            </a:endParaRPr>
          </a:p>
        </p:txBody>
      </p:sp>
      <p:sp>
        <p:nvSpPr>
          <p:cNvPr id="7" name="Текстово поле 6"/>
          <p:cNvSpPr txBox="1"/>
          <p:nvPr/>
        </p:nvSpPr>
        <p:spPr>
          <a:xfrm>
            <a:off x="5580112" y="155242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10</a:t>
            </a:r>
            <a:endParaRPr lang="bg-BG" sz="2000" dirty="0">
              <a:solidFill>
                <a:srgbClr val="FF0000"/>
              </a:solidFill>
            </a:endParaRPr>
          </a:p>
        </p:txBody>
      </p:sp>
      <p:sp>
        <p:nvSpPr>
          <p:cNvPr id="8" name="Текстово поле 7"/>
          <p:cNvSpPr txBox="1"/>
          <p:nvPr/>
        </p:nvSpPr>
        <p:spPr>
          <a:xfrm>
            <a:off x="395536" y="2204864"/>
            <a:ext cx="80648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S[0;3] = S[4;7]</a:t>
            </a:r>
            <a:r>
              <a:rPr lang="en-US" sz="2800" dirty="0">
                <a:sym typeface="Wingdings 3"/>
              </a:rPr>
              <a:t>Z[5]=Z[2]</a:t>
            </a:r>
          </a:p>
          <a:p>
            <a:r>
              <a:rPr lang="bg-BG" sz="2800" dirty="0">
                <a:sym typeface="Wingdings 3"/>
              </a:rPr>
              <a:t>т.е.  </a:t>
            </a:r>
            <a:r>
              <a:rPr lang="en-US" sz="2800" dirty="0">
                <a:sym typeface="Wingdings 3"/>
              </a:rPr>
              <a:t>Z[</a:t>
            </a:r>
            <a:r>
              <a:rPr lang="en-US" sz="2800" dirty="0" err="1">
                <a:sym typeface="Wingdings 3"/>
              </a:rPr>
              <a:t>i</a:t>
            </a:r>
            <a:r>
              <a:rPr lang="en-US" sz="2800" dirty="0">
                <a:sym typeface="Wingdings 3"/>
              </a:rPr>
              <a:t>]</a:t>
            </a:r>
            <a:r>
              <a:rPr lang="bg-BG" sz="2800" dirty="0">
                <a:sym typeface="Wingdings 3"/>
              </a:rPr>
              <a:t>=</a:t>
            </a:r>
            <a:r>
              <a:rPr lang="en-US" sz="2800" dirty="0">
                <a:sym typeface="Wingdings 3"/>
              </a:rPr>
              <a:t>Z[</a:t>
            </a:r>
            <a:r>
              <a:rPr lang="en-US" sz="2800" dirty="0" err="1">
                <a:sym typeface="Wingdings 3"/>
              </a:rPr>
              <a:t>i</a:t>
            </a:r>
            <a:r>
              <a:rPr lang="en-US" sz="2800" dirty="0">
                <a:sym typeface="Wingdings 3"/>
              </a:rPr>
              <a:t>-L] </a:t>
            </a:r>
            <a:r>
              <a:rPr lang="bg-BG" sz="2800" dirty="0">
                <a:sym typeface="Wingdings 3"/>
              </a:rPr>
              <a:t>за всяко </a:t>
            </a:r>
            <a:r>
              <a:rPr lang="en-US" sz="2800" dirty="0" err="1">
                <a:sym typeface="Wingdings 3"/>
              </a:rPr>
              <a:t>i</a:t>
            </a:r>
            <a:r>
              <a:rPr lang="en-US" sz="2800" dirty="0">
                <a:sym typeface="Wingdings 3"/>
              </a:rPr>
              <a:t> </a:t>
            </a:r>
            <a:r>
              <a:rPr lang="bg-BG" sz="2800" dirty="0">
                <a:sym typeface="Wingdings 3"/>
              </a:rPr>
              <a:t>оцветено в червено.</a:t>
            </a:r>
          </a:p>
          <a:p>
            <a:r>
              <a:rPr lang="bg-BG" sz="2800" dirty="0">
                <a:sym typeface="Wingdings 3"/>
              </a:rPr>
              <a:t>За останалите </a:t>
            </a:r>
            <a:r>
              <a:rPr lang="en-US" sz="2800" dirty="0" err="1">
                <a:sym typeface="Wingdings 3"/>
              </a:rPr>
              <a:t>i</a:t>
            </a:r>
            <a:r>
              <a:rPr lang="en-US" sz="2800" dirty="0">
                <a:sym typeface="Wingdings 3"/>
              </a:rPr>
              <a:t> </a:t>
            </a:r>
            <a:r>
              <a:rPr lang="bg-BG" sz="2800" dirty="0">
                <a:sym typeface="Wingdings 3"/>
              </a:rPr>
              <a:t>е броя на буквите, които остават:</a:t>
            </a:r>
          </a:p>
          <a:p>
            <a:r>
              <a:rPr lang="bg-BG" sz="2800" dirty="0">
                <a:sym typeface="Wingdings 3"/>
              </a:rPr>
              <a:t>Например за 8-та буква-в зелено, отговорът е </a:t>
            </a:r>
            <a:r>
              <a:rPr lang="en-US" sz="2800" dirty="0">
                <a:sym typeface="Wingdings 3"/>
              </a:rPr>
              <a:t>R-i+1=10-8+1=3.</a:t>
            </a:r>
            <a:endParaRPr lang="bg-BG" sz="2800" dirty="0"/>
          </a:p>
        </p:txBody>
      </p:sp>
      <p:sp>
        <p:nvSpPr>
          <p:cNvPr id="9" name="Текстово поле 8"/>
          <p:cNvSpPr txBox="1"/>
          <p:nvPr/>
        </p:nvSpPr>
        <p:spPr>
          <a:xfrm>
            <a:off x="971600" y="15524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0</a:t>
            </a:r>
          </a:p>
        </p:txBody>
      </p:sp>
      <p:sp>
        <p:nvSpPr>
          <p:cNvPr id="10" name="Текстово поле 9"/>
          <p:cNvSpPr txBox="1"/>
          <p:nvPr/>
        </p:nvSpPr>
        <p:spPr>
          <a:xfrm>
            <a:off x="2339752" y="15524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bg-BG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Текстово поле 10"/>
          <p:cNvSpPr txBox="1"/>
          <p:nvPr/>
        </p:nvSpPr>
        <p:spPr>
          <a:xfrm>
            <a:off x="755576" y="1151741"/>
            <a:ext cx="2492990" cy="923330"/>
          </a:xfrm>
          <a:prstGeom prst="rect">
            <a:avLst/>
          </a:prstGeom>
          <a:noFill/>
        </p:spPr>
        <p:txBody>
          <a:bodyPr wrap="none" tIns="0" bIns="0" rtlCol="0" anchor="b">
            <a:spAutoFit/>
          </a:bodyPr>
          <a:lstStyle/>
          <a:p>
            <a:r>
              <a:rPr lang="en-US" sz="6000" dirty="0">
                <a:latin typeface="Courier New" pitchFamily="49" charset="0"/>
                <a:cs typeface="Courier New" pitchFamily="49" charset="0"/>
              </a:rPr>
              <a:t>02106</a:t>
            </a:r>
            <a:endParaRPr lang="bg-BG" sz="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Текстово поле 11"/>
          <p:cNvSpPr txBox="1"/>
          <p:nvPr/>
        </p:nvSpPr>
        <p:spPr>
          <a:xfrm>
            <a:off x="467544" y="4365104"/>
            <a:ext cx="78488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3200" dirty="0"/>
              <a:t>Или</a:t>
            </a:r>
            <a:r>
              <a:rPr lang="en-US" sz="3200" dirty="0"/>
              <a:t>, </a:t>
            </a:r>
            <a:r>
              <a:rPr lang="bg-BG" sz="3200" dirty="0"/>
              <a:t>ако </a:t>
            </a:r>
            <a:r>
              <a:rPr lang="en-US" sz="3200" dirty="0" err="1">
                <a:solidFill>
                  <a:srgbClr val="FF0000"/>
                </a:solidFill>
              </a:rPr>
              <a:t>i</a:t>
            </a:r>
            <a:r>
              <a:rPr lang="en-US" sz="3200" dirty="0">
                <a:solidFill>
                  <a:srgbClr val="FF0000"/>
                </a:solidFill>
              </a:rPr>
              <a:t>&lt;=r</a:t>
            </a:r>
            <a:r>
              <a:rPr lang="en-US" sz="3200" dirty="0"/>
              <a:t>, </a:t>
            </a:r>
            <a:r>
              <a:rPr lang="bg-BG" sz="3200" dirty="0"/>
              <a:t>то:</a:t>
            </a:r>
          </a:p>
          <a:p>
            <a:pPr algn="ctr"/>
            <a:r>
              <a:rPr lang="en-US" sz="3200" b="1" dirty="0">
                <a:solidFill>
                  <a:srgbClr val="FF0000"/>
                </a:solidFill>
              </a:rPr>
              <a:t>Z[</a:t>
            </a:r>
            <a:r>
              <a:rPr lang="en-US" sz="3200" b="1" dirty="0" err="1">
                <a:solidFill>
                  <a:srgbClr val="FF0000"/>
                </a:solidFill>
              </a:rPr>
              <a:t>i</a:t>
            </a:r>
            <a:r>
              <a:rPr lang="en-US" sz="3200" b="1" dirty="0">
                <a:solidFill>
                  <a:srgbClr val="FF0000"/>
                </a:solidFill>
              </a:rPr>
              <a:t>]=min(R-i+1,Z[</a:t>
            </a:r>
            <a:r>
              <a:rPr lang="en-US" sz="3200" b="1" dirty="0" err="1">
                <a:solidFill>
                  <a:srgbClr val="FF0000"/>
                </a:solidFill>
              </a:rPr>
              <a:t>i</a:t>
            </a:r>
            <a:r>
              <a:rPr lang="en-US" sz="3200" b="1" dirty="0">
                <a:solidFill>
                  <a:srgbClr val="FF0000"/>
                </a:solidFill>
              </a:rPr>
              <a:t>-L]).</a:t>
            </a:r>
            <a:endParaRPr lang="bg-BG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 поле 1"/>
          <p:cNvSpPr txBox="1"/>
          <p:nvPr/>
        </p:nvSpPr>
        <p:spPr>
          <a:xfrm>
            <a:off x="827584" y="1412776"/>
            <a:ext cx="52629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latin typeface="Courier New" pitchFamily="49" charset="0"/>
                <a:cs typeface="Courier New" pitchFamily="49" charset="0"/>
              </a:rPr>
              <a:t>AAABA</a:t>
            </a:r>
            <a:r>
              <a:rPr lang="en-US" sz="60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6000" dirty="0">
                <a:latin typeface="Courier New" pitchFamily="49" charset="0"/>
                <a:cs typeface="Courier New" pitchFamily="49" charset="0"/>
              </a:rPr>
              <a:t>ABAAA</a:t>
            </a:r>
            <a:endParaRPr lang="bg-BG" sz="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Текстово поле 2"/>
          <p:cNvSpPr txBox="1"/>
          <p:nvPr/>
        </p:nvSpPr>
        <p:spPr>
          <a:xfrm>
            <a:off x="2771800" y="980728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4</a:t>
            </a:r>
            <a:endParaRPr lang="bg-BG" sz="2000" dirty="0">
              <a:solidFill>
                <a:srgbClr val="FF0000"/>
              </a:solidFill>
            </a:endParaRPr>
          </a:p>
        </p:txBody>
      </p:sp>
      <p:sp>
        <p:nvSpPr>
          <p:cNvPr id="4" name="Текстово поле 3"/>
          <p:cNvSpPr txBox="1"/>
          <p:nvPr/>
        </p:nvSpPr>
        <p:spPr>
          <a:xfrm>
            <a:off x="5580112" y="980728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10</a:t>
            </a:r>
            <a:endParaRPr lang="bg-BG" sz="2000" dirty="0">
              <a:solidFill>
                <a:srgbClr val="FF0000"/>
              </a:solidFill>
            </a:endParaRPr>
          </a:p>
        </p:txBody>
      </p:sp>
      <p:sp>
        <p:nvSpPr>
          <p:cNvPr id="5" name="Текстово поле 4"/>
          <p:cNvSpPr txBox="1"/>
          <p:nvPr/>
        </p:nvSpPr>
        <p:spPr>
          <a:xfrm>
            <a:off x="971600" y="980728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0</a:t>
            </a:r>
          </a:p>
        </p:txBody>
      </p:sp>
      <p:sp>
        <p:nvSpPr>
          <p:cNvPr id="6" name="Текстово поле 5"/>
          <p:cNvSpPr txBox="1"/>
          <p:nvPr/>
        </p:nvSpPr>
        <p:spPr>
          <a:xfrm>
            <a:off x="2339752" y="980728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bg-BG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Текстово поле 6"/>
          <p:cNvSpPr txBox="1"/>
          <p:nvPr/>
        </p:nvSpPr>
        <p:spPr>
          <a:xfrm>
            <a:off x="755576" y="2225189"/>
            <a:ext cx="5268888" cy="923330"/>
          </a:xfrm>
          <a:prstGeom prst="rect">
            <a:avLst/>
          </a:prstGeom>
          <a:noFill/>
        </p:spPr>
        <p:txBody>
          <a:bodyPr wrap="square" tIns="0" bIns="0" rtlCol="0" anchor="b">
            <a:spAutoFit/>
          </a:bodyPr>
          <a:lstStyle/>
          <a:p>
            <a:r>
              <a:rPr lang="en-US" sz="6000" dirty="0">
                <a:latin typeface="Courier New" pitchFamily="49" charset="0"/>
                <a:cs typeface="Courier New" pitchFamily="49" charset="0"/>
              </a:rPr>
              <a:t>02107</a:t>
            </a:r>
            <a:r>
              <a:rPr lang="en-US" sz="60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6000" dirty="0">
                <a:latin typeface="Courier New" pitchFamily="49" charset="0"/>
                <a:cs typeface="Courier New" pitchFamily="49" charset="0"/>
              </a:rPr>
              <a:t> </a:t>
            </a:r>
            <a:endParaRPr lang="bg-BG" sz="6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Текстово поле 7"/>
          <p:cNvSpPr txBox="1"/>
          <p:nvPr/>
        </p:nvSpPr>
        <p:spPr>
          <a:xfrm>
            <a:off x="1043608" y="404664"/>
            <a:ext cx="35735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3600" dirty="0"/>
              <a:t>Какво се печели?</a:t>
            </a:r>
          </a:p>
        </p:txBody>
      </p:sp>
      <p:sp>
        <p:nvSpPr>
          <p:cNvPr id="9" name="Текстово поле 8"/>
          <p:cNvSpPr txBox="1"/>
          <p:nvPr/>
        </p:nvSpPr>
        <p:spPr>
          <a:xfrm>
            <a:off x="179513" y="4437112"/>
            <a:ext cx="873391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     </a:t>
            </a:r>
            <a:r>
              <a:rPr lang="bg-BG" sz="2800" dirty="0"/>
              <a:t>След това:</a:t>
            </a:r>
          </a:p>
          <a:p>
            <a:r>
              <a:rPr lang="bg-BG" sz="2800" dirty="0"/>
              <a:t>     </a:t>
            </a:r>
            <a:r>
              <a:rPr lang="pl-PL" sz="2800" dirty="0" err="1"/>
              <a:t>while</a:t>
            </a:r>
            <a:r>
              <a:rPr lang="pl-PL" sz="2800" dirty="0"/>
              <a:t> (i+z[i] &lt; n &amp;&amp; </a:t>
            </a:r>
            <a:r>
              <a:rPr lang="pl-PL" sz="2800" dirty="0">
                <a:solidFill>
                  <a:srgbClr val="FF0000"/>
                </a:solidFill>
              </a:rPr>
              <a:t>s[z[i]] == s[i+z[i]])</a:t>
            </a:r>
          </a:p>
          <a:p>
            <a:r>
              <a:rPr lang="pl-PL" sz="2800" dirty="0"/>
              <a:t>	++z[i];</a:t>
            </a:r>
            <a:endParaRPr lang="en-US" sz="2800" dirty="0"/>
          </a:p>
          <a:p>
            <a:r>
              <a:rPr lang="bg-BG" sz="2800" dirty="0"/>
              <a:t>Но този </a:t>
            </a:r>
            <a:r>
              <a:rPr lang="en-US" sz="2800" dirty="0"/>
              <a:t>while </a:t>
            </a:r>
            <a:r>
              <a:rPr lang="bg-BG" sz="2800" dirty="0"/>
              <a:t>не прави нищо, защото </a:t>
            </a:r>
            <a:r>
              <a:rPr lang="en-US" sz="2800" dirty="0"/>
              <a:t>s[z[</a:t>
            </a:r>
            <a:r>
              <a:rPr lang="en-US" sz="2800" dirty="0" err="1"/>
              <a:t>i</a:t>
            </a:r>
            <a:r>
              <a:rPr lang="en-US" sz="2800" dirty="0"/>
              <a:t>]]=s[2]=</a:t>
            </a:r>
            <a:r>
              <a:rPr lang="en-US" sz="2800" dirty="0">
                <a:solidFill>
                  <a:srgbClr val="FF0000"/>
                </a:solidFill>
              </a:rPr>
              <a:t>A</a:t>
            </a:r>
            <a:r>
              <a:rPr lang="en-US" sz="2800" dirty="0"/>
              <a:t>, </a:t>
            </a:r>
            <a:r>
              <a:rPr lang="bg-BG" sz="2800" dirty="0"/>
              <a:t>а </a:t>
            </a:r>
            <a:r>
              <a:rPr lang="en-US" sz="2800" dirty="0"/>
              <a:t>s[</a:t>
            </a:r>
            <a:r>
              <a:rPr lang="en-US" sz="2800" dirty="0" err="1"/>
              <a:t>i+z</a:t>
            </a:r>
            <a:r>
              <a:rPr lang="en-US" sz="2800" dirty="0"/>
              <a:t>[</a:t>
            </a:r>
            <a:r>
              <a:rPr lang="en-US" sz="2800" dirty="0" err="1"/>
              <a:t>i</a:t>
            </a:r>
            <a:r>
              <a:rPr lang="en-US" sz="2800" dirty="0"/>
              <a:t>]]=s[5+2]=z[7]=</a:t>
            </a:r>
            <a:r>
              <a:rPr lang="en-US" sz="2800" dirty="0">
                <a:solidFill>
                  <a:srgbClr val="FF0000"/>
                </a:solidFill>
              </a:rPr>
              <a:t>B</a:t>
            </a:r>
            <a:r>
              <a:rPr lang="bg-BG" sz="2800" dirty="0"/>
              <a:t>.</a:t>
            </a:r>
          </a:p>
        </p:txBody>
      </p:sp>
      <p:sp>
        <p:nvSpPr>
          <p:cNvPr id="10" name="Текстово поле 9"/>
          <p:cNvSpPr txBox="1"/>
          <p:nvPr/>
        </p:nvSpPr>
        <p:spPr>
          <a:xfrm>
            <a:off x="179512" y="2860954"/>
            <a:ext cx="7140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i</a:t>
            </a:r>
            <a:r>
              <a:rPr lang="bg-BG" sz="2800" dirty="0"/>
              <a:t>=5</a:t>
            </a:r>
            <a:r>
              <a:rPr lang="en-US" sz="2800" dirty="0"/>
              <a:t>, </a:t>
            </a:r>
            <a:r>
              <a:rPr lang="bg-BG" sz="2800" dirty="0"/>
              <a:t>първо проверяваме дали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bg-BG" sz="2800" dirty="0"/>
              <a:t>е в интервала:</a:t>
            </a:r>
          </a:p>
        </p:txBody>
      </p:sp>
      <p:sp>
        <p:nvSpPr>
          <p:cNvPr id="12" name="Текстово поле 11"/>
          <p:cNvSpPr txBox="1"/>
          <p:nvPr/>
        </p:nvSpPr>
        <p:spPr>
          <a:xfrm>
            <a:off x="4139952" y="980728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000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3" name="Текстово поле 12"/>
          <p:cNvSpPr txBox="1"/>
          <p:nvPr/>
        </p:nvSpPr>
        <p:spPr>
          <a:xfrm>
            <a:off x="3203848" y="980728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000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1560" y="3419415"/>
            <a:ext cx="71401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err="1"/>
              <a:t>if</a:t>
            </a:r>
            <a:r>
              <a:rPr lang="pl-PL" sz="2800" dirty="0"/>
              <a:t> (i &lt;= r)</a:t>
            </a:r>
          </a:p>
          <a:p>
            <a:r>
              <a:rPr lang="en-US" sz="2800" dirty="0"/>
              <a:t>	</a:t>
            </a:r>
            <a:r>
              <a:rPr lang="pl-PL" sz="2800" dirty="0"/>
              <a:t>z[i] = min (r-i+1, z[i-l]);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FF0000"/>
                </a:solidFill>
              </a:rPr>
              <a:t>z[</a:t>
            </a:r>
            <a:r>
              <a:rPr lang="en-US" sz="2800" dirty="0" err="1">
                <a:solidFill>
                  <a:srgbClr val="FF0000"/>
                </a:solidFill>
              </a:rPr>
              <a:t>i</a:t>
            </a:r>
            <a:r>
              <a:rPr lang="en-US" sz="2800" dirty="0">
                <a:solidFill>
                  <a:srgbClr val="FF0000"/>
                </a:solidFill>
              </a:rPr>
              <a:t>] = 2</a:t>
            </a:r>
            <a:endParaRPr lang="bg-BG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 поле 1"/>
          <p:cNvSpPr txBox="1"/>
          <p:nvPr/>
        </p:nvSpPr>
        <p:spPr>
          <a:xfrm>
            <a:off x="1259632" y="1268760"/>
            <a:ext cx="27254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66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6600" dirty="0">
                <a:latin typeface="Courier New" pitchFamily="49" charset="0"/>
                <a:cs typeface="Courier New" pitchFamily="49" charset="0"/>
              </a:rPr>
              <a:t>AAA</a:t>
            </a:r>
            <a:endParaRPr lang="bg-BG" sz="6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Текстово поле 2"/>
          <p:cNvSpPr txBox="1"/>
          <p:nvPr/>
        </p:nvSpPr>
        <p:spPr>
          <a:xfrm>
            <a:off x="1266011" y="1981289"/>
            <a:ext cx="120097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latin typeface="Courier New" pitchFamily="49" charset="0"/>
                <a:cs typeface="Courier New" pitchFamily="49" charset="0"/>
              </a:rPr>
              <a:t>04</a:t>
            </a:r>
            <a:endParaRPr lang="bg-BG" sz="6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Текстово поле 3"/>
          <p:cNvSpPr txBox="1"/>
          <p:nvPr/>
        </p:nvSpPr>
        <p:spPr>
          <a:xfrm>
            <a:off x="1331640" y="332656"/>
            <a:ext cx="36420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400" dirty="0"/>
              <a:t>Да се върнем на примера:</a:t>
            </a:r>
          </a:p>
        </p:txBody>
      </p:sp>
      <p:sp>
        <p:nvSpPr>
          <p:cNvPr id="5" name="Текстово поле 4"/>
          <p:cNvSpPr txBox="1"/>
          <p:nvPr/>
        </p:nvSpPr>
        <p:spPr>
          <a:xfrm>
            <a:off x="1403648" y="1052736"/>
            <a:ext cx="23342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000" dirty="0"/>
              <a:t>0      1       2       3      4</a:t>
            </a:r>
          </a:p>
        </p:txBody>
      </p:sp>
      <p:sp>
        <p:nvSpPr>
          <p:cNvPr id="6" name="Текстово поле 5"/>
          <p:cNvSpPr txBox="1"/>
          <p:nvPr/>
        </p:nvSpPr>
        <p:spPr>
          <a:xfrm>
            <a:off x="1875532" y="764704"/>
            <a:ext cx="292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L</a:t>
            </a:r>
            <a:endParaRPr lang="bg-BG" sz="2000" dirty="0"/>
          </a:p>
        </p:txBody>
      </p:sp>
      <p:sp>
        <p:nvSpPr>
          <p:cNvPr id="7" name="Текстово поле 6"/>
          <p:cNvSpPr txBox="1"/>
          <p:nvPr/>
        </p:nvSpPr>
        <p:spPr>
          <a:xfrm>
            <a:off x="3347864" y="764704"/>
            <a:ext cx="324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R</a:t>
            </a:r>
            <a:endParaRPr lang="bg-BG" sz="2000" dirty="0"/>
          </a:p>
        </p:txBody>
      </p:sp>
      <p:sp>
        <p:nvSpPr>
          <p:cNvPr id="8" name="Текстово поле 7"/>
          <p:cNvSpPr txBox="1"/>
          <p:nvPr/>
        </p:nvSpPr>
        <p:spPr>
          <a:xfrm>
            <a:off x="827584" y="3068960"/>
            <a:ext cx="7473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dirty="0"/>
              <a:t>Следващото </a:t>
            </a:r>
            <a:r>
              <a:rPr lang="en-US" dirty="0" err="1"/>
              <a:t>i</a:t>
            </a:r>
            <a:r>
              <a:rPr lang="en-US" dirty="0"/>
              <a:t>=2&lt;=R  =&gt; Z[2]</a:t>
            </a:r>
            <a:r>
              <a:rPr lang="bg-BG" dirty="0"/>
              <a:t>=</a:t>
            </a:r>
            <a:r>
              <a:rPr lang="en-US" dirty="0"/>
              <a:t>min(R-i+1,Z[</a:t>
            </a:r>
            <a:r>
              <a:rPr lang="en-US" dirty="0" err="1"/>
              <a:t>i</a:t>
            </a:r>
            <a:r>
              <a:rPr lang="en-US" dirty="0"/>
              <a:t>-L]) = min(4-2+1,Z[2-1])=min(3,4)=3.</a:t>
            </a:r>
            <a:endParaRPr lang="bg-BG" dirty="0"/>
          </a:p>
        </p:txBody>
      </p:sp>
      <p:sp>
        <p:nvSpPr>
          <p:cNvPr id="9" name="Текстово поле 8"/>
          <p:cNvSpPr txBox="1"/>
          <p:nvPr/>
        </p:nvSpPr>
        <p:spPr>
          <a:xfrm>
            <a:off x="827584" y="3501008"/>
            <a:ext cx="36407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dirty="0"/>
              <a:t>Следва:</a:t>
            </a:r>
          </a:p>
          <a:p>
            <a:r>
              <a:rPr lang="pl-PL" dirty="0"/>
              <a:t>while (i+z[i] &lt; n &amp;&amp; s[z[i]] == s[i+z[i]])</a:t>
            </a:r>
          </a:p>
          <a:p>
            <a:r>
              <a:rPr lang="pl-PL" dirty="0"/>
              <a:t>	++z[i];</a:t>
            </a:r>
          </a:p>
        </p:txBody>
      </p:sp>
      <p:sp>
        <p:nvSpPr>
          <p:cNvPr id="10" name="Текстово поле 9"/>
          <p:cNvSpPr txBox="1"/>
          <p:nvPr/>
        </p:nvSpPr>
        <p:spPr>
          <a:xfrm>
            <a:off x="467544" y="4941168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/>
              <a:t>2+3&lt;5 не е вярно и не се влиза в </a:t>
            </a:r>
            <a:r>
              <a:rPr lang="en-US" dirty="0"/>
              <a:t>while.</a:t>
            </a:r>
          </a:p>
          <a:p>
            <a:r>
              <a:rPr lang="bg-BG" dirty="0"/>
              <a:t>Аналогично намираме </a:t>
            </a:r>
            <a:r>
              <a:rPr lang="en-US" dirty="0"/>
              <a:t>Z[3]=2 </a:t>
            </a:r>
            <a:r>
              <a:rPr lang="bg-BG" dirty="0"/>
              <a:t>и </a:t>
            </a:r>
            <a:r>
              <a:rPr lang="en-US" dirty="0"/>
              <a:t>Z[4]=1 </a:t>
            </a:r>
            <a:r>
              <a:rPr lang="bg-BG" dirty="0"/>
              <a:t>без да се влиза в </a:t>
            </a:r>
            <a:r>
              <a:rPr lang="en-US" dirty="0"/>
              <a:t>while.</a:t>
            </a:r>
          </a:p>
          <a:p>
            <a:r>
              <a:rPr lang="bg-BG" dirty="0"/>
              <a:t>Във </a:t>
            </a:r>
            <a:r>
              <a:rPr lang="en-US" dirty="0"/>
              <a:t>while  </a:t>
            </a:r>
            <a:r>
              <a:rPr lang="bg-BG" dirty="0"/>
              <a:t>се влезе само при </a:t>
            </a:r>
            <a:r>
              <a:rPr lang="en-US" dirty="0"/>
              <a:t>Z[1] </a:t>
            </a:r>
            <a:r>
              <a:rPr lang="bg-BG" dirty="0"/>
              <a:t>4 пъти.</a:t>
            </a:r>
          </a:p>
          <a:p>
            <a:r>
              <a:rPr lang="bg-BG" dirty="0"/>
              <a:t>В предишния алгоритъм се влизаше 10 пъти.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 поле 2"/>
          <p:cNvSpPr txBox="1"/>
          <p:nvPr/>
        </p:nvSpPr>
        <p:spPr>
          <a:xfrm>
            <a:off x="1331640" y="1785590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0 1 2 3 4 5 6 7 8</a:t>
            </a:r>
            <a:endParaRPr lang="bg-BG" sz="5400" b="1" dirty="0">
              <a:solidFill>
                <a:schemeClr val="tx2">
                  <a:lumMod val="40000"/>
                  <a:lumOff val="6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Текстово поле 3"/>
          <p:cNvSpPr txBox="1"/>
          <p:nvPr/>
        </p:nvSpPr>
        <p:spPr>
          <a:xfrm>
            <a:off x="1259632" y="272169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B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Текстово поле 4"/>
          <p:cNvSpPr txBox="1"/>
          <p:nvPr/>
        </p:nvSpPr>
        <p:spPr>
          <a:xfrm>
            <a:off x="1331640" y="380181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0 0 0 0 0 0 0 0 0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Текстово поле 5"/>
          <p:cNvSpPr txBox="1"/>
          <p:nvPr/>
        </p:nvSpPr>
        <p:spPr>
          <a:xfrm>
            <a:off x="395536" y="2721694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S=</a:t>
            </a:r>
            <a:endParaRPr lang="bg-BG" sz="5400" dirty="0"/>
          </a:p>
        </p:txBody>
      </p:sp>
      <p:sp>
        <p:nvSpPr>
          <p:cNvPr id="7" name="Текстово поле 6"/>
          <p:cNvSpPr txBox="1"/>
          <p:nvPr/>
        </p:nvSpPr>
        <p:spPr>
          <a:xfrm>
            <a:off x="395536" y="3772010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Z=</a:t>
            </a:r>
            <a:endParaRPr lang="bg-BG" sz="5400" dirty="0"/>
          </a:p>
        </p:txBody>
      </p:sp>
      <p:sp>
        <p:nvSpPr>
          <p:cNvPr id="8" name="Текстово поле 7"/>
          <p:cNvSpPr txBox="1"/>
          <p:nvPr/>
        </p:nvSpPr>
        <p:spPr>
          <a:xfrm>
            <a:off x="539552" y="1785590"/>
            <a:ext cx="6880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err="1"/>
              <a:t>i</a:t>
            </a:r>
            <a:r>
              <a:rPr lang="en-US" sz="5400" dirty="0"/>
              <a:t>=</a:t>
            </a:r>
            <a:endParaRPr lang="bg-BG" sz="5400" dirty="0"/>
          </a:p>
        </p:txBody>
      </p:sp>
      <p:sp>
        <p:nvSpPr>
          <p:cNvPr id="9" name="Дясна фигурна скоба 8"/>
          <p:cNvSpPr/>
          <p:nvPr/>
        </p:nvSpPr>
        <p:spPr>
          <a:xfrm rot="16200000">
            <a:off x="4572000" y="-1899592"/>
            <a:ext cx="720080" cy="7056784"/>
          </a:xfrm>
          <a:prstGeom prst="righ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Текстово поле 9"/>
          <p:cNvSpPr txBox="1"/>
          <p:nvPr/>
        </p:nvSpPr>
        <p:spPr>
          <a:xfrm>
            <a:off x="4599262" y="692696"/>
            <a:ext cx="69281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dirty="0"/>
              <a:t>N=9</a:t>
            </a:r>
            <a:endParaRPr lang="bg-BG" sz="24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 поле 1"/>
          <p:cNvSpPr txBox="1"/>
          <p:nvPr/>
        </p:nvSpPr>
        <p:spPr>
          <a:xfrm>
            <a:off x="611560" y="2145045"/>
            <a:ext cx="77048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void z_f1 (string s) {</a:t>
            </a:r>
          </a:p>
          <a:p>
            <a:r>
              <a:rPr lang="en-US" dirty="0"/>
              <a:t>	int n = (int) </a:t>
            </a:r>
            <a:r>
              <a:rPr lang="en-US" dirty="0" err="1"/>
              <a:t>s.length</a:t>
            </a:r>
            <a:r>
              <a:rPr lang="en-US" dirty="0"/>
              <a:t>();</a:t>
            </a:r>
          </a:p>
          <a:p>
            <a:r>
              <a:rPr lang="en-US" dirty="0"/>
              <a:t>	int  l=0, r=0</a:t>
            </a:r>
          </a:p>
          <a:p>
            <a:r>
              <a:rPr lang="en-US" dirty="0"/>
              <a:t>	for(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&lt;n; </a:t>
            </a:r>
            <a:r>
              <a:rPr lang="en-US" dirty="0" err="1"/>
              <a:t>i</a:t>
            </a:r>
            <a:r>
              <a:rPr lang="en-US" dirty="0"/>
              <a:t>++)z[</a:t>
            </a:r>
            <a:r>
              <a:rPr lang="en-US" dirty="0" err="1"/>
              <a:t>i</a:t>
            </a:r>
            <a:r>
              <a:rPr lang="en-US" dirty="0"/>
              <a:t>]=0;</a:t>
            </a:r>
          </a:p>
          <a:p>
            <a:r>
              <a:rPr lang="en-US" dirty="0"/>
              <a:t>	for (int </a:t>
            </a:r>
            <a:r>
              <a:rPr lang="en-US" dirty="0" err="1"/>
              <a:t>i</a:t>
            </a:r>
            <a:r>
              <a:rPr lang="en-US" dirty="0"/>
              <a:t>=1; </a:t>
            </a:r>
            <a:r>
              <a:rPr lang="en-US" dirty="0" err="1"/>
              <a:t>i</a:t>
            </a:r>
            <a:r>
              <a:rPr lang="en-US" dirty="0"/>
              <a:t>&lt;n; ++</a:t>
            </a:r>
            <a:r>
              <a:rPr lang="en-US" dirty="0" err="1"/>
              <a:t>i</a:t>
            </a:r>
            <a:r>
              <a:rPr lang="en-US" dirty="0"/>
              <a:t>) {</a:t>
            </a:r>
          </a:p>
          <a:p>
            <a:r>
              <a:rPr lang="en-US" dirty="0"/>
              <a:t>		if (</a:t>
            </a:r>
            <a:r>
              <a:rPr lang="en-US" dirty="0" err="1"/>
              <a:t>i</a:t>
            </a:r>
            <a:r>
              <a:rPr lang="en-US" dirty="0"/>
              <a:t> &lt;= r)</a:t>
            </a:r>
          </a:p>
          <a:p>
            <a:r>
              <a:rPr lang="en-US" dirty="0"/>
              <a:t>			z[</a:t>
            </a:r>
            <a:r>
              <a:rPr lang="en-US" dirty="0" err="1"/>
              <a:t>i</a:t>
            </a:r>
            <a:r>
              <a:rPr lang="en-US" dirty="0"/>
              <a:t>] = min (r-i+1, z[</a:t>
            </a:r>
            <a:r>
              <a:rPr lang="en-US" dirty="0" err="1"/>
              <a:t>i</a:t>
            </a:r>
            <a:r>
              <a:rPr lang="en-US" dirty="0"/>
              <a:t>-l]);</a:t>
            </a:r>
          </a:p>
          <a:p>
            <a:endParaRPr lang="en-US" dirty="0"/>
          </a:p>
          <a:p>
            <a:r>
              <a:rPr lang="en-US" dirty="0"/>
              <a:t>		while (</a:t>
            </a:r>
            <a:r>
              <a:rPr lang="en-US" dirty="0" err="1"/>
              <a:t>i+z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 &lt; n &amp;&amp; s[z[</a:t>
            </a:r>
            <a:r>
              <a:rPr lang="en-US" dirty="0" err="1"/>
              <a:t>i</a:t>
            </a:r>
            <a:r>
              <a:rPr lang="en-US" dirty="0"/>
              <a:t>]] == s[</a:t>
            </a:r>
            <a:r>
              <a:rPr lang="en-US" dirty="0" err="1"/>
              <a:t>i+z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]])</a:t>
            </a:r>
          </a:p>
          <a:p>
            <a:r>
              <a:rPr lang="en-US" dirty="0"/>
              <a:t>			++z[</a:t>
            </a:r>
            <a:r>
              <a:rPr lang="en-US" dirty="0" err="1"/>
              <a:t>i</a:t>
            </a:r>
            <a:r>
              <a:rPr lang="en-US" dirty="0"/>
              <a:t>];</a:t>
            </a:r>
          </a:p>
          <a:p>
            <a:endParaRPr lang="en-US" dirty="0"/>
          </a:p>
          <a:p>
            <a:r>
              <a:rPr lang="en-US" dirty="0"/>
              <a:t>		if (</a:t>
            </a:r>
            <a:r>
              <a:rPr lang="en-US" dirty="0" err="1"/>
              <a:t>i+z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]-1 &gt; r)</a:t>
            </a:r>
          </a:p>
          <a:p>
            <a:r>
              <a:rPr lang="en-US" dirty="0"/>
              <a:t>			l = </a:t>
            </a:r>
            <a:r>
              <a:rPr lang="en-US" dirty="0" err="1"/>
              <a:t>i</a:t>
            </a:r>
            <a:r>
              <a:rPr lang="en-US" dirty="0"/>
              <a:t>,  r = </a:t>
            </a:r>
            <a:r>
              <a:rPr lang="en-US" dirty="0" err="1"/>
              <a:t>i+z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]-1;</a:t>
            </a:r>
          </a:p>
          <a:p>
            <a:endParaRPr lang="en-US" dirty="0"/>
          </a:p>
          <a:p>
            <a:r>
              <a:rPr lang="en-US" dirty="0"/>
              <a:t>	}</a:t>
            </a:r>
          </a:p>
          <a:p>
            <a:r>
              <a:rPr lang="en-US" dirty="0"/>
              <a:t>}</a:t>
            </a:r>
            <a:endParaRPr lang="bg-BG" dirty="0"/>
          </a:p>
        </p:txBody>
      </p:sp>
      <p:sp>
        <p:nvSpPr>
          <p:cNvPr id="3" name="Текстово поле 2"/>
          <p:cNvSpPr txBox="1"/>
          <p:nvPr/>
        </p:nvSpPr>
        <p:spPr>
          <a:xfrm>
            <a:off x="683569" y="620688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/>
              <a:t>Намирането на </a:t>
            </a:r>
            <a:r>
              <a:rPr lang="en-US" dirty="0"/>
              <a:t>L </a:t>
            </a:r>
            <a:r>
              <a:rPr lang="bg-BG" dirty="0"/>
              <a:t>и </a:t>
            </a:r>
            <a:r>
              <a:rPr lang="en-US" dirty="0"/>
              <a:t>R e </a:t>
            </a:r>
            <a:r>
              <a:rPr lang="bg-BG" dirty="0"/>
              <a:t>очевидно:</a:t>
            </a:r>
          </a:p>
          <a:p>
            <a:r>
              <a:rPr lang="bg-BG" dirty="0"/>
              <a:t>В началото и двете са 0. Промяна има само ако се намери по-голям нов </a:t>
            </a:r>
            <a:r>
              <a:rPr lang="en-US" dirty="0"/>
              <a:t>R, </a:t>
            </a:r>
            <a:r>
              <a:rPr lang="bg-BG" dirty="0"/>
              <a:t>т.е. за някое 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bg-BG" dirty="0"/>
              <a:t>имаме </a:t>
            </a:r>
            <a:r>
              <a:rPr lang="en-US" dirty="0" err="1"/>
              <a:t>i+Z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]-1 &gt; r – </a:t>
            </a:r>
            <a:r>
              <a:rPr lang="bg-BG" dirty="0"/>
              <a:t>тогава променяме </a:t>
            </a:r>
            <a:r>
              <a:rPr lang="en-US" dirty="0"/>
              <a:t>L=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bg-BG" dirty="0"/>
              <a:t>и </a:t>
            </a:r>
            <a:r>
              <a:rPr lang="en-US" dirty="0"/>
              <a:t>R= </a:t>
            </a:r>
            <a:r>
              <a:rPr lang="en-US" dirty="0" err="1"/>
              <a:t>i+Z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]-1.</a:t>
            </a:r>
          </a:p>
          <a:p>
            <a:endParaRPr lang="en-US" dirty="0"/>
          </a:p>
          <a:p>
            <a:r>
              <a:rPr lang="bg-BG" dirty="0"/>
              <a:t>Ето и целия код: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 поле 1"/>
          <p:cNvSpPr txBox="1"/>
          <p:nvPr/>
        </p:nvSpPr>
        <p:spPr>
          <a:xfrm>
            <a:off x="683569" y="3638350"/>
            <a:ext cx="734481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</a:rPr>
              <a:t>i</a:t>
            </a:r>
            <a:r>
              <a:rPr lang="en-US" sz="2400" dirty="0">
                <a:solidFill>
                  <a:srgbClr val="FF0000"/>
                </a:solidFill>
              </a:rPr>
              <a:t>=9</a:t>
            </a:r>
          </a:p>
          <a:p>
            <a:r>
              <a:rPr lang="en-US" sz="2000" dirty="0"/>
              <a:t>	</a:t>
            </a:r>
            <a:r>
              <a:rPr lang="en-US" sz="2000" dirty="0">
                <a:solidFill>
                  <a:srgbClr val="FF0000"/>
                </a:solidFill>
              </a:rPr>
              <a:t>if (</a:t>
            </a:r>
            <a:r>
              <a:rPr lang="en-US" sz="2000" dirty="0" err="1">
                <a:solidFill>
                  <a:srgbClr val="FF0000"/>
                </a:solidFill>
              </a:rPr>
              <a:t>i</a:t>
            </a:r>
            <a:r>
              <a:rPr lang="en-US" sz="2000" dirty="0">
                <a:solidFill>
                  <a:srgbClr val="FF0000"/>
                </a:solidFill>
              </a:rPr>
              <a:t> &lt;= r)		</a:t>
            </a:r>
            <a:r>
              <a:rPr lang="en-US" sz="2400" dirty="0">
                <a:solidFill>
                  <a:srgbClr val="FF0000"/>
                </a:solidFill>
              </a:rPr>
              <a:t>9&lt;=9</a:t>
            </a:r>
          </a:p>
          <a:p>
            <a:r>
              <a:rPr lang="en-US" sz="2000" dirty="0"/>
              <a:t>		z[</a:t>
            </a:r>
            <a:r>
              <a:rPr lang="en-US" sz="2000" dirty="0" err="1"/>
              <a:t>i</a:t>
            </a:r>
            <a:r>
              <a:rPr lang="en-US" sz="2000" dirty="0"/>
              <a:t>] = min (r-i+1, z[</a:t>
            </a:r>
            <a:r>
              <a:rPr lang="en-US" sz="2000" dirty="0" err="1"/>
              <a:t>i</a:t>
            </a:r>
            <a:r>
              <a:rPr lang="en-US" sz="2000" dirty="0"/>
              <a:t>-l]); 	</a:t>
            </a:r>
            <a:r>
              <a:rPr lang="en-US" sz="2400" dirty="0">
                <a:solidFill>
                  <a:srgbClr val="FF0000"/>
                </a:solidFill>
              </a:rPr>
              <a:t>z[9]=min(1,1)=1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2000" dirty="0"/>
              <a:t>	while (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 &lt; n &amp;&amp; s[z[</a:t>
            </a:r>
            <a:r>
              <a:rPr lang="en-US" sz="2000" dirty="0" err="1"/>
              <a:t>i</a:t>
            </a:r>
            <a:r>
              <a:rPr lang="en-US" sz="2000" dirty="0"/>
              <a:t>]] == s[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]])</a:t>
            </a:r>
          </a:p>
          <a:p>
            <a:r>
              <a:rPr lang="en-US" sz="2000" dirty="0"/>
              <a:t>		++z[</a:t>
            </a:r>
            <a:r>
              <a:rPr lang="en-US" sz="2000" dirty="0" err="1"/>
              <a:t>i</a:t>
            </a:r>
            <a:r>
              <a:rPr lang="en-US" sz="2000" dirty="0"/>
              <a:t>];</a:t>
            </a:r>
          </a:p>
          <a:p>
            <a:r>
              <a:rPr lang="en-US" sz="2000" dirty="0"/>
              <a:t>	if (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]-1 &gt; r)</a:t>
            </a:r>
          </a:p>
          <a:p>
            <a:r>
              <a:rPr lang="en-US" sz="2000" dirty="0"/>
              <a:t>		l = </a:t>
            </a:r>
            <a:r>
              <a:rPr lang="en-US" sz="2000" dirty="0" err="1"/>
              <a:t>i</a:t>
            </a:r>
            <a:r>
              <a:rPr lang="en-US" sz="2000" dirty="0"/>
              <a:t>,  r = 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]-1;</a:t>
            </a:r>
          </a:p>
        </p:txBody>
      </p:sp>
      <p:sp>
        <p:nvSpPr>
          <p:cNvPr id="3" name="Текстово поле 2"/>
          <p:cNvSpPr txBox="1"/>
          <p:nvPr/>
        </p:nvSpPr>
        <p:spPr>
          <a:xfrm>
            <a:off x="683569" y="620688"/>
            <a:ext cx="82089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01234567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89</a:t>
            </a:r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0123</a:t>
            </a:r>
          </a:p>
          <a:p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aabaabab</a:t>
            </a:r>
            <a:r>
              <a:rPr lang="en-US" sz="36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aa</a:t>
            </a:r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abba</a:t>
            </a:r>
            <a:endParaRPr lang="en-US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010410102</a:t>
            </a:r>
          </a:p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1 3    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</a:p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1 6    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</a:t>
            </a:r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bg-BG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7371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 поле 1"/>
          <p:cNvSpPr txBox="1"/>
          <p:nvPr/>
        </p:nvSpPr>
        <p:spPr>
          <a:xfrm>
            <a:off x="683569" y="3638350"/>
            <a:ext cx="784887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</a:rPr>
              <a:t>i</a:t>
            </a:r>
            <a:r>
              <a:rPr lang="en-US" sz="2400" dirty="0">
                <a:solidFill>
                  <a:srgbClr val="FF0000"/>
                </a:solidFill>
              </a:rPr>
              <a:t>=9</a:t>
            </a:r>
          </a:p>
          <a:p>
            <a:r>
              <a:rPr lang="en-US" sz="2000" dirty="0"/>
              <a:t>	if (</a:t>
            </a:r>
            <a:r>
              <a:rPr lang="en-US" sz="2000" dirty="0" err="1"/>
              <a:t>i</a:t>
            </a:r>
            <a:r>
              <a:rPr lang="en-US" sz="2000" dirty="0"/>
              <a:t> &lt;= r)</a:t>
            </a:r>
          </a:p>
          <a:p>
            <a:r>
              <a:rPr lang="en-US" sz="2000" dirty="0"/>
              <a:t>		z[</a:t>
            </a:r>
            <a:r>
              <a:rPr lang="en-US" sz="2000" dirty="0" err="1"/>
              <a:t>i</a:t>
            </a:r>
            <a:r>
              <a:rPr lang="en-US" sz="2000" dirty="0"/>
              <a:t>] = min (r-i+1, z[</a:t>
            </a:r>
            <a:r>
              <a:rPr lang="en-US" sz="2000" dirty="0" err="1"/>
              <a:t>i</a:t>
            </a:r>
            <a:r>
              <a:rPr lang="en-US" sz="2000" dirty="0"/>
              <a:t>-l]);</a:t>
            </a:r>
          </a:p>
          <a:p>
            <a:endParaRPr lang="en-US" sz="2000" dirty="0"/>
          </a:p>
          <a:p>
            <a:r>
              <a:rPr lang="en-US" sz="2000" dirty="0"/>
              <a:t>	</a:t>
            </a:r>
            <a:r>
              <a:rPr lang="en-US" sz="2000" dirty="0">
                <a:solidFill>
                  <a:srgbClr val="FF0000"/>
                </a:solidFill>
              </a:rPr>
              <a:t>while (</a:t>
            </a:r>
            <a:r>
              <a:rPr lang="en-US" sz="2000" dirty="0" err="1">
                <a:solidFill>
                  <a:srgbClr val="FF0000"/>
                </a:solidFill>
              </a:rPr>
              <a:t>i+z</a:t>
            </a:r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en-US" sz="2000" dirty="0" err="1">
                <a:solidFill>
                  <a:srgbClr val="FF0000"/>
                </a:solidFill>
              </a:rPr>
              <a:t>i</a:t>
            </a:r>
            <a:r>
              <a:rPr lang="en-US" sz="2000" dirty="0">
                <a:solidFill>
                  <a:srgbClr val="FF0000"/>
                </a:solidFill>
              </a:rPr>
              <a:t>] &lt; n &amp;&amp; s[z[</a:t>
            </a:r>
            <a:r>
              <a:rPr lang="en-US" sz="2000" dirty="0" err="1">
                <a:solidFill>
                  <a:srgbClr val="FF0000"/>
                </a:solidFill>
              </a:rPr>
              <a:t>i</a:t>
            </a:r>
            <a:r>
              <a:rPr lang="en-US" sz="2000" dirty="0">
                <a:solidFill>
                  <a:srgbClr val="FF0000"/>
                </a:solidFill>
              </a:rPr>
              <a:t>]] == s[</a:t>
            </a:r>
            <a:r>
              <a:rPr lang="en-US" sz="2000" dirty="0" err="1">
                <a:solidFill>
                  <a:srgbClr val="FF0000"/>
                </a:solidFill>
              </a:rPr>
              <a:t>i+z</a:t>
            </a:r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en-US" sz="2000" dirty="0" err="1">
                <a:solidFill>
                  <a:srgbClr val="FF0000"/>
                </a:solidFill>
              </a:rPr>
              <a:t>i</a:t>
            </a:r>
            <a:r>
              <a:rPr lang="en-US" sz="2000" dirty="0">
                <a:solidFill>
                  <a:srgbClr val="FF0000"/>
                </a:solidFill>
              </a:rPr>
              <a:t>]])  </a:t>
            </a:r>
            <a:r>
              <a:rPr lang="en-US" sz="2400" dirty="0">
                <a:solidFill>
                  <a:srgbClr val="FF0000"/>
                </a:solidFill>
              </a:rPr>
              <a:t>9+1&lt;14 </a:t>
            </a:r>
            <a:r>
              <a:rPr lang="bg-BG" sz="2400" dirty="0">
                <a:solidFill>
                  <a:srgbClr val="FF0000"/>
                </a:solidFill>
              </a:rPr>
              <a:t>И </a:t>
            </a:r>
            <a:r>
              <a:rPr lang="en-US" sz="2400" dirty="0">
                <a:solidFill>
                  <a:srgbClr val="FF0000"/>
                </a:solidFill>
              </a:rPr>
              <a:t>s[1]=s[10]</a:t>
            </a:r>
          </a:p>
          <a:p>
            <a:r>
              <a:rPr lang="en-US" sz="2000" dirty="0"/>
              <a:t>		++z[</a:t>
            </a:r>
            <a:r>
              <a:rPr lang="en-US" sz="2000" dirty="0" err="1"/>
              <a:t>i</a:t>
            </a:r>
            <a:r>
              <a:rPr lang="en-US" sz="2000" dirty="0"/>
              <a:t>];</a:t>
            </a:r>
          </a:p>
          <a:p>
            <a:r>
              <a:rPr lang="en-US" sz="2000" dirty="0"/>
              <a:t>	if (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]-1 &gt; r)</a:t>
            </a:r>
          </a:p>
          <a:p>
            <a:r>
              <a:rPr lang="en-US" sz="2000" dirty="0"/>
              <a:t>		l = </a:t>
            </a:r>
            <a:r>
              <a:rPr lang="en-US" sz="2000" dirty="0" err="1"/>
              <a:t>i</a:t>
            </a:r>
            <a:r>
              <a:rPr lang="en-US" sz="2000" dirty="0"/>
              <a:t>,  r = 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]-1;</a:t>
            </a:r>
          </a:p>
        </p:txBody>
      </p:sp>
      <p:sp>
        <p:nvSpPr>
          <p:cNvPr id="3" name="Текстово поле 2"/>
          <p:cNvSpPr txBox="1"/>
          <p:nvPr/>
        </p:nvSpPr>
        <p:spPr>
          <a:xfrm>
            <a:off x="683569" y="620688"/>
            <a:ext cx="82089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01234567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89</a:t>
            </a:r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0123</a:t>
            </a:r>
          </a:p>
          <a:p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36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baabab</a:t>
            </a:r>
            <a:r>
              <a:rPr lang="en-US" sz="36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aa</a:t>
            </a:r>
            <a:r>
              <a:rPr lang="en-US" sz="36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bba</a:t>
            </a:r>
            <a:endParaRPr lang="en-US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010410102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1 3    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</a:p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1 6    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</a:t>
            </a:r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bg-BG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3067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 поле 1"/>
          <p:cNvSpPr txBox="1"/>
          <p:nvPr/>
        </p:nvSpPr>
        <p:spPr>
          <a:xfrm>
            <a:off x="683569" y="3638350"/>
            <a:ext cx="784887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</a:rPr>
              <a:t>i</a:t>
            </a:r>
            <a:r>
              <a:rPr lang="en-US" sz="2400" dirty="0">
                <a:solidFill>
                  <a:srgbClr val="FF0000"/>
                </a:solidFill>
              </a:rPr>
              <a:t>=9</a:t>
            </a:r>
          </a:p>
          <a:p>
            <a:r>
              <a:rPr lang="en-US" sz="2000" dirty="0"/>
              <a:t>	if (</a:t>
            </a:r>
            <a:r>
              <a:rPr lang="en-US" sz="2000" dirty="0" err="1"/>
              <a:t>i</a:t>
            </a:r>
            <a:r>
              <a:rPr lang="en-US" sz="2000" dirty="0"/>
              <a:t> &lt;= r)</a:t>
            </a:r>
          </a:p>
          <a:p>
            <a:r>
              <a:rPr lang="en-US" sz="2000" dirty="0"/>
              <a:t>		z[</a:t>
            </a:r>
            <a:r>
              <a:rPr lang="en-US" sz="2000" dirty="0" err="1"/>
              <a:t>i</a:t>
            </a:r>
            <a:r>
              <a:rPr lang="en-US" sz="2000" dirty="0"/>
              <a:t>] = min (r-i+1, z[</a:t>
            </a:r>
            <a:r>
              <a:rPr lang="en-US" sz="2000" dirty="0" err="1"/>
              <a:t>i</a:t>
            </a:r>
            <a:r>
              <a:rPr lang="en-US" sz="2000" dirty="0"/>
              <a:t>-l]);</a:t>
            </a:r>
          </a:p>
          <a:p>
            <a:endParaRPr lang="en-US" sz="2000" dirty="0"/>
          </a:p>
          <a:p>
            <a:r>
              <a:rPr lang="en-US" sz="2000" dirty="0"/>
              <a:t>	while (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 &lt; n &amp;&amp; s[z[</a:t>
            </a:r>
            <a:r>
              <a:rPr lang="en-US" sz="2000" dirty="0" err="1"/>
              <a:t>i</a:t>
            </a:r>
            <a:r>
              <a:rPr lang="en-US" sz="2000" dirty="0"/>
              <a:t>]] == s[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]])</a:t>
            </a:r>
          </a:p>
          <a:p>
            <a:r>
              <a:rPr lang="en-US" sz="2000" dirty="0">
                <a:solidFill>
                  <a:srgbClr val="FF0000"/>
                </a:solidFill>
              </a:rPr>
              <a:t>		++z[</a:t>
            </a:r>
            <a:r>
              <a:rPr lang="en-US" sz="2000" dirty="0" err="1">
                <a:solidFill>
                  <a:srgbClr val="FF0000"/>
                </a:solidFill>
              </a:rPr>
              <a:t>i</a:t>
            </a:r>
            <a:r>
              <a:rPr lang="en-US" sz="2000" dirty="0">
                <a:solidFill>
                  <a:srgbClr val="FF0000"/>
                </a:solidFill>
              </a:rPr>
              <a:t>];		</a:t>
            </a:r>
            <a:r>
              <a:rPr lang="en-US" sz="2400" dirty="0">
                <a:solidFill>
                  <a:srgbClr val="FF0000"/>
                </a:solidFill>
              </a:rPr>
              <a:t>z[9]=2;</a:t>
            </a:r>
          </a:p>
          <a:p>
            <a:r>
              <a:rPr lang="en-US" sz="2000" dirty="0"/>
              <a:t>	if (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]-1 &gt; r)</a:t>
            </a:r>
          </a:p>
          <a:p>
            <a:r>
              <a:rPr lang="en-US" sz="2000" dirty="0"/>
              <a:t>		l = </a:t>
            </a:r>
            <a:r>
              <a:rPr lang="en-US" sz="2000" dirty="0" err="1"/>
              <a:t>i</a:t>
            </a:r>
            <a:r>
              <a:rPr lang="en-US" sz="2000" dirty="0"/>
              <a:t>,  r = 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]-1;</a:t>
            </a:r>
          </a:p>
        </p:txBody>
      </p:sp>
      <p:sp>
        <p:nvSpPr>
          <p:cNvPr id="3" name="Текстово поле 2"/>
          <p:cNvSpPr txBox="1"/>
          <p:nvPr/>
        </p:nvSpPr>
        <p:spPr>
          <a:xfrm>
            <a:off x="683569" y="620688"/>
            <a:ext cx="82089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01234567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89</a:t>
            </a:r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0123</a:t>
            </a:r>
          </a:p>
          <a:p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36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baabab</a:t>
            </a:r>
            <a:r>
              <a:rPr lang="en-US" sz="36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aa</a:t>
            </a:r>
            <a:r>
              <a:rPr lang="en-US" sz="36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bba</a:t>
            </a:r>
            <a:endParaRPr lang="en-US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010410102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1 3    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</a:p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1 6    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</a:t>
            </a:r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bg-BG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084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 поле 1"/>
          <p:cNvSpPr txBox="1"/>
          <p:nvPr/>
        </p:nvSpPr>
        <p:spPr>
          <a:xfrm>
            <a:off x="683569" y="3638350"/>
            <a:ext cx="806489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</a:rPr>
              <a:t>i</a:t>
            </a:r>
            <a:r>
              <a:rPr lang="en-US" sz="2400" dirty="0">
                <a:solidFill>
                  <a:srgbClr val="FF0000"/>
                </a:solidFill>
              </a:rPr>
              <a:t>=9</a:t>
            </a:r>
          </a:p>
          <a:p>
            <a:r>
              <a:rPr lang="en-US" sz="2000" dirty="0"/>
              <a:t>	if (</a:t>
            </a:r>
            <a:r>
              <a:rPr lang="en-US" sz="2000" dirty="0" err="1"/>
              <a:t>i</a:t>
            </a:r>
            <a:r>
              <a:rPr lang="en-US" sz="2000" dirty="0"/>
              <a:t> &lt;= r)</a:t>
            </a:r>
          </a:p>
          <a:p>
            <a:r>
              <a:rPr lang="en-US" sz="2000" dirty="0"/>
              <a:t>		z[</a:t>
            </a:r>
            <a:r>
              <a:rPr lang="en-US" sz="2000" dirty="0" err="1"/>
              <a:t>i</a:t>
            </a:r>
            <a:r>
              <a:rPr lang="en-US" sz="2000" dirty="0"/>
              <a:t>] = min (r-i+1, z[</a:t>
            </a:r>
            <a:r>
              <a:rPr lang="en-US" sz="2000" dirty="0" err="1"/>
              <a:t>i</a:t>
            </a:r>
            <a:r>
              <a:rPr lang="en-US" sz="2000" dirty="0"/>
              <a:t>-l]);</a:t>
            </a:r>
          </a:p>
          <a:p>
            <a:endParaRPr lang="en-US" sz="2000" dirty="0"/>
          </a:p>
          <a:p>
            <a:r>
              <a:rPr lang="en-US" sz="2000" dirty="0"/>
              <a:t>	</a:t>
            </a:r>
            <a:r>
              <a:rPr lang="en-US" sz="2000" dirty="0">
                <a:solidFill>
                  <a:srgbClr val="FF0000"/>
                </a:solidFill>
              </a:rPr>
              <a:t>while (</a:t>
            </a:r>
            <a:r>
              <a:rPr lang="en-US" sz="2000" dirty="0" err="1">
                <a:solidFill>
                  <a:srgbClr val="FF0000"/>
                </a:solidFill>
              </a:rPr>
              <a:t>i+z</a:t>
            </a:r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en-US" sz="2000" dirty="0" err="1">
                <a:solidFill>
                  <a:srgbClr val="FF0000"/>
                </a:solidFill>
              </a:rPr>
              <a:t>i</a:t>
            </a:r>
            <a:r>
              <a:rPr lang="en-US" sz="2000" dirty="0">
                <a:solidFill>
                  <a:srgbClr val="FF0000"/>
                </a:solidFill>
              </a:rPr>
              <a:t>] &lt; n &amp;&amp; s[z[</a:t>
            </a:r>
            <a:r>
              <a:rPr lang="en-US" sz="2000" dirty="0" err="1">
                <a:solidFill>
                  <a:srgbClr val="FF0000"/>
                </a:solidFill>
              </a:rPr>
              <a:t>i</a:t>
            </a:r>
            <a:r>
              <a:rPr lang="en-US" sz="2000" dirty="0">
                <a:solidFill>
                  <a:srgbClr val="FF0000"/>
                </a:solidFill>
              </a:rPr>
              <a:t>]] == s[</a:t>
            </a:r>
            <a:r>
              <a:rPr lang="en-US" sz="2000" dirty="0" err="1">
                <a:solidFill>
                  <a:srgbClr val="FF0000"/>
                </a:solidFill>
              </a:rPr>
              <a:t>i+z</a:t>
            </a:r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en-US" sz="2000" dirty="0" err="1">
                <a:solidFill>
                  <a:srgbClr val="FF0000"/>
                </a:solidFill>
              </a:rPr>
              <a:t>i</a:t>
            </a:r>
            <a:r>
              <a:rPr lang="en-US" sz="2000" dirty="0">
                <a:solidFill>
                  <a:srgbClr val="FF0000"/>
                </a:solidFill>
              </a:rPr>
              <a:t>]])   </a:t>
            </a:r>
            <a:r>
              <a:rPr lang="en-US" sz="2400" dirty="0">
                <a:solidFill>
                  <a:srgbClr val="FF0000"/>
                </a:solidFill>
              </a:rPr>
              <a:t>9+2&lt;14 </a:t>
            </a:r>
            <a:r>
              <a:rPr lang="bg-BG" sz="2400" dirty="0">
                <a:solidFill>
                  <a:srgbClr val="FF0000"/>
                </a:solidFill>
              </a:rPr>
              <a:t>И </a:t>
            </a:r>
            <a:r>
              <a:rPr lang="en-US" sz="2400" dirty="0">
                <a:solidFill>
                  <a:srgbClr val="FF0000"/>
                </a:solidFill>
              </a:rPr>
              <a:t>s[2]=s[11]</a:t>
            </a:r>
            <a:r>
              <a:rPr lang="en-US" sz="2000" dirty="0">
                <a:solidFill>
                  <a:srgbClr val="FF0000"/>
                </a:solidFill>
              </a:rPr>
              <a:t>	</a:t>
            </a:r>
            <a:r>
              <a:rPr lang="en-US" sz="2000" dirty="0"/>
              <a:t>	++z[</a:t>
            </a:r>
            <a:r>
              <a:rPr lang="en-US" sz="2000" dirty="0" err="1"/>
              <a:t>i</a:t>
            </a:r>
            <a:r>
              <a:rPr lang="en-US" sz="2000" dirty="0"/>
              <a:t>];		</a:t>
            </a:r>
          </a:p>
          <a:p>
            <a:r>
              <a:rPr lang="en-US" sz="2000" dirty="0"/>
              <a:t>	if (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]-1 &gt; r)</a:t>
            </a:r>
          </a:p>
          <a:p>
            <a:r>
              <a:rPr lang="en-US" sz="2000" dirty="0"/>
              <a:t>		l = </a:t>
            </a:r>
            <a:r>
              <a:rPr lang="en-US" sz="2000" dirty="0" err="1"/>
              <a:t>i</a:t>
            </a:r>
            <a:r>
              <a:rPr lang="en-US" sz="2000" dirty="0"/>
              <a:t>,  r = 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]-1;</a:t>
            </a:r>
          </a:p>
        </p:txBody>
      </p:sp>
      <p:sp>
        <p:nvSpPr>
          <p:cNvPr id="3" name="Текстово поле 2"/>
          <p:cNvSpPr txBox="1"/>
          <p:nvPr/>
        </p:nvSpPr>
        <p:spPr>
          <a:xfrm>
            <a:off x="683569" y="620688"/>
            <a:ext cx="82089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01234567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89</a:t>
            </a:r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0123</a:t>
            </a:r>
          </a:p>
          <a:p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aa</a:t>
            </a:r>
            <a:r>
              <a:rPr lang="en-US" sz="36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aabab</a:t>
            </a:r>
            <a:r>
              <a:rPr lang="en-US" sz="36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aa</a:t>
            </a:r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36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</a:t>
            </a:r>
            <a:endParaRPr lang="en-US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010410102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1 3    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</a:p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1 6    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</a:t>
            </a:r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bg-BG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5004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 поле 1"/>
          <p:cNvSpPr txBox="1"/>
          <p:nvPr/>
        </p:nvSpPr>
        <p:spPr>
          <a:xfrm>
            <a:off x="683569" y="3638350"/>
            <a:ext cx="784887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</a:rPr>
              <a:t>i</a:t>
            </a:r>
            <a:r>
              <a:rPr lang="en-US" sz="2400" dirty="0">
                <a:solidFill>
                  <a:srgbClr val="FF0000"/>
                </a:solidFill>
              </a:rPr>
              <a:t>=9</a:t>
            </a:r>
          </a:p>
          <a:p>
            <a:r>
              <a:rPr lang="en-US" sz="2000" dirty="0"/>
              <a:t>	if (</a:t>
            </a:r>
            <a:r>
              <a:rPr lang="en-US" sz="2000" dirty="0" err="1"/>
              <a:t>i</a:t>
            </a:r>
            <a:r>
              <a:rPr lang="en-US" sz="2000" dirty="0"/>
              <a:t> &lt;= r)</a:t>
            </a:r>
          </a:p>
          <a:p>
            <a:r>
              <a:rPr lang="en-US" sz="2000" dirty="0"/>
              <a:t>		z[</a:t>
            </a:r>
            <a:r>
              <a:rPr lang="en-US" sz="2000" dirty="0" err="1"/>
              <a:t>i</a:t>
            </a:r>
            <a:r>
              <a:rPr lang="en-US" sz="2000" dirty="0"/>
              <a:t>] = min (r-i+1, z[</a:t>
            </a:r>
            <a:r>
              <a:rPr lang="en-US" sz="2000" dirty="0" err="1"/>
              <a:t>i</a:t>
            </a:r>
            <a:r>
              <a:rPr lang="en-US" sz="2000" dirty="0"/>
              <a:t>-l]);</a:t>
            </a:r>
          </a:p>
          <a:p>
            <a:endParaRPr lang="en-US" sz="2000" dirty="0"/>
          </a:p>
          <a:p>
            <a:r>
              <a:rPr lang="en-US" sz="2000" dirty="0"/>
              <a:t>	while (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 &lt; n &amp;&amp; s[z[</a:t>
            </a:r>
            <a:r>
              <a:rPr lang="en-US" sz="2000" dirty="0" err="1"/>
              <a:t>i</a:t>
            </a:r>
            <a:r>
              <a:rPr lang="en-US" sz="2000" dirty="0"/>
              <a:t>]] == s[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]]) </a:t>
            </a:r>
            <a:r>
              <a:rPr lang="en-US" sz="2000" dirty="0">
                <a:solidFill>
                  <a:srgbClr val="FF0000"/>
                </a:solidFill>
              </a:rPr>
              <a:t>	</a:t>
            </a:r>
          </a:p>
          <a:p>
            <a:r>
              <a:rPr lang="en-US" sz="2000" dirty="0">
                <a:solidFill>
                  <a:srgbClr val="FF0000"/>
                </a:solidFill>
              </a:rPr>
              <a:t>		++z[</a:t>
            </a:r>
            <a:r>
              <a:rPr lang="en-US" sz="2000" dirty="0" err="1">
                <a:solidFill>
                  <a:srgbClr val="FF0000"/>
                </a:solidFill>
              </a:rPr>
              <a:t>i</a:t>
            </a:r>
            <a:r>
              <a:rPr lang="en-US" sz="2000" dirty="0">
                <a:solidFill>
                  <a:srgbClr val="FF0000"/>
                </a:solidFill>
              </a:rPr>
              <a:t>];	</a:t>
            </a:r>
            <a:r>
              <a:rPr lang="en-US" sz="2400" dirty="0">
                <a:solidFill>
                  <a:srgbClr val="FF0000"/>
                </a:solidFill>
              </a:rPr>
              <a:t>z[9]=3</a:t>
            </a:r>
            <a:r>
              <a:rPr lang="en-US" sz="2000" dirty="0">
                <a:solidFill>
                  <a:srgbClr val="FF0000"/>
                </a:solidFill>
              </a:rPr>
              <a:t>	</a:t>
            </a:r>
          </a:p>
          <a:p>
            <a:r>
              <a:rPr lang="en-US" sz="2000" dirty="0"/>
              <a:t>	if (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]-1 &gt; r)</a:t>
            </a:r>
          </a:p>
          <a:p>
            <a:r>
              <a:rPr lang="en-US" sz="2000" dirty="0"/>
              <a:t>		l = </a:t>
            </a:r>
            <a:r>
              <a:rPr lang="en-US" sz="2000" dirty="0" err="1"/>
              <a:t>i</a:t>
            </a:r>
            <a:r>
              <a:rPr lang="en-US" sz="2000" dirty="0"/>
              <a:t>,  r = 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]-1;</a:t>
            </a:r>
          </a:p>
        </p:txBody>
      </p:sp>
      <p:sp>
        <p:nvSpPr>
          <p:cNvPr id="3" name="Текстово поле 2"/>
          <p:cNvSpPr txBox="1"/>
          <p:nvPr/>
        </p:nvSpPr>
        <p:spPr>
          <a:xfrm>
            <a:off x="683569" y="620688"/>
            <a:ext cx="82089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01234567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89</a:t>
            </a:r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0123</a:t>
            </a:r>
          </a:p>
          <a:p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aa</a:t>
            </a:r>
            <a:r>
              <a:rPr lang="en-US" sz="36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aabab</a:t>
            </a:r>
            <a:r>
              <a:rPr lang="en-US" sz="36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aa</a:t>
            </a:r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36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</a:t>
            </a:r>
            <a:endParaRPr lang="en-US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010410102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1 3    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</a:p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1 6    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</a:t>
            </a:r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bg-BG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7601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 поле 1"/>
          <p:cNvSpPr txBox="1"/>
          <p:nvPr/>
        </p:nvSpPr>
        <p:spPr>
          <a:xfrm>
            <a:off x="683569" y="3638350"/>
            <a:ext cx="82089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</a:rPr>
              <a:t>i</a:t>
            </a:r>
            <a:r>
              <a:rPr lang="en-US" sz="2400" dirty="0">
                <a:solidFill>
                  <a:srgbClr val="FF0000"/>
                </a:solidFill>
              </a:rPr>
              <a:t>=9</a:t>
            </a:r>
          </a:p>
          <a:p>
            <a:r>
              <a:rPr lang="en-US" sz="2000" dirty="0"/>
              <a:t>	if (</a:t>
            </a:r>
            <a:r>
              <a:rPr lang="en-US" sz="2000" dirty="0" err="1"/>
              <a:t>i</a:t>
            </a:r>
            <a:r>
              <a:rPr lang="en-US" sz="2000" dirty="0"/>
              <a:t> &lt;= r)</a:t>
            </a:r>
          </a:p>
          <a:p>
            <a:r>
              <a:rPr lang="en-US" sz="2000" dirty="0"/>
              <a:t>		z[</a:t>
            </a:r>
            <a:r>
              <a:rPr lang="en-US" sz="2000" dirty="0" err="1"/>
              <a:t>i</a:t>
            </a:r>
            <a:r>
              <a:rPr lang="en-US" sz="2000" dirty="0"/>
              <a:t>] = min (r-i+1, z[</a:t>
            </a:r>
            <a:r>
              <a:rPr lang="en-US" sz="2000" dirty="0" err="1"/>
              <a:t>i</a:t>
            </a:r>
            <a:r>
              <a:rPr lang="en-US" sz="2000" dirty="0"/>
              <a:t>-l]);</a:t>
            </a:r>
          </a:p>
          <a:p>
            <a:endParaRPr lang="en-US" sz="2000" dirty="0"/>
          </a:p>
          <a:p>
            <a:r>
              <a:rPr lang="en-US" sz="2000" dirty="0"/>
              <a:t>	</a:t>
            </a:r>
            <a:r>
              <a:rPr lang="en-US" sz="2000" dirty="0">
                <a:solidFill>
                  <a:srgbClr val="FF0000"/>
                </a:solidFill>
              </a:rPr>
              <a:t>while (</a:t>
            </a:r>
            <a:r>
              <a:rPr lang="en-US" sz="2000" dirty="0" err="1">
                <a:solidFill>
                  <a:srgbClr val="FF0000"/>
                </a:solidFill>
              </a:rPr>
              <a:t>i+z</a:t>
            </a:r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en-US" sz="2000" dirty="0" err="1">
                <a:solidFill>
                  <a:srgbClr val="FF0000"/>
                </a:solidFill>
              </a:rPr>
              <a:t>i</a:t>
            </a:r>
            <a:r>
              <a:rPr lang="en-US" sz="2000" dirty="0">
                <a:solidFill>
                  <a:srgbClr val="FF0000"/>
                </a:solidFill>
              </a:rPr>
              <a:t>] &lt; n &amp;&amp; s[z[</a:t>
            </a:r>
            <a:r>
              <a:rPr lang="en-US" sz="2000" dirty="0" err="1">
                <a:solidFill>
                  <a:srgbClr val="FF0000"/>
                </a:solidFill>
              </a:rPr>
              <a:t>i</a:t>
            </a:r>
            <a:r>
              <a:rPr lang="en-US" sz="2000" dirty="0">
                <a:solidFill>
                  <a:srgbClr val="FF0000"/>
                </a:solidFill>
              </a:rPr>
              <a:t>]] == s[</a:t>
            </a:r>
            <a:r>
              <a:rPr lang="en-US" sz="2000" dirty="0" err="1">
                <a:solidFill>
                  <a:srgbClr val="FF0000"/>
                </a:solidFill>
              </a:rPr>
              <a:t>i+z</a:t>
            </a:r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en-US" sz="2000" dirty="0" err="1">
                <a:solidFill>
                  <a:srgbClr val="FF0000"/>
                </a:solidFill>
              </a:rPr>
              <a:t>i</a:t>
            </a:r>
            <a:r>
              <a:rPr lang="en-US" sz="2000" dirty="0">
                <a:solidFill>
                  <a:srgbClr val="FF0000"/>
                </a:solidFill>
              </a:rPr>
              <a:t>]])</a:t>
            </a:r>
            <a:r>
              <a:rPr lang="en-US" sz="2000" dirty="0"/>
              <a:t>    </a:t>
            </a:r>
            <a:r>
              <a:rPr lang="en-US" sz="2400" dirty="0">
                <a:solidFill>
                  <a:srgbClr val="FF0000"/>
                </a:solidFill>
              </a:rPr>
              <a:t>3+9&lt;14 </a:t>
            </a:r>
            <a:r>
              <a:rPr lang="bg-BG" sz="2400" dirty="0">
                <a:solidFill>
                  <a:srgbClr val="FF0000"/>
                </a:solidFill>
              </a:rPr>
              <a:t>И </a:t>
            </a:r>
            <a:r>
              <a:rPr lang="en-US" sz="2400" dirty="0">
                <a:solidFill>
                  <a:srgbClr val="FF0000"/>
                </a:solidFill>
              </a:rPr>
              <a:t>s[3]&lt;&gt;s[12]</a:t>
            </a:r>
            <a:endParaRPr lang="en-US" sz="2000" dirty="0">
              <a:solidFill>
                <a:srgbClr val="FF0000"/>
              </a:solidFill>
            </a:endParaRPr>
          </a:p>
          <a:p>
            <a:r>
              <a:rPr lang="en-US" sz="2000" dirty="0"/>
              <a:t>		++z[</a:t>
            </a:r>
            <a:r>
              <a:rPr lang="en-US" sz="2000" dirty="0" err="1"/>
              <a:t>i</a:t>
            </a:r>
            <a:r>
              <a:rPr lang="en-US" sz="2000" dirty="0"/>
              <a:t>];</a:t>
            </a:r>
          </a:p>
          <a:p>
            <a:r>
              <a:rPr lang="en-US" sz="2000" dirty="0"/>
              <a:t>	if (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]-1 &gt; r)</a:t>
            </a:r>
          </a:p>
          <a:p>
            <a:r>
              <a:rPr lang="en-US" sz="2000" dirty="0"/>
              <a:t>		l = </a:t>
            </a:r>
            <a:r>
              <a:rPr lang="en-US" sz="2000" dirty="0" err="1"/>
              <a:t>i</a:t>
            </a:r>
            <a:r>
              <a:rPr lang="en-US" sz="2000" dirty="0"/>
              <a:t>,  r = 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]-1;</a:t>
            </a:r>
          </a:p>
        </p:txBody>
      </p:sp>
      <p:sp>
        <p:nvSpPr>
          <p:cNvPr id="3" name="Текстово поле 2"/>
          <p:cNvSpPr txBox="1"/>
          <p:nvPr/>
        </p:nvSpPr>
        <p:spPr>
          <a:xfrm>
            <a:off x="683569" y="620688"/>
            <a:ext cx="82089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01234567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89</a:t>
            </a:r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0123</a:t>
            </a:r>
          </a:p>
          <a:p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aab</a:t>
            </a:r>
            <a:r>
              <a:rPr lang="en-US" sz="36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abab</a:t>
            </a:r>
            <a:r>
              <a:rPr lang="en-US" sz="36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aa</a:t>
            </a:r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ab</a:t>
            </a:r>
            <a:r>
              <a:rPr lang="en-US" sz="36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endParaRPr lang="en-US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010410102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1 3    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</a:p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1 6    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</a:t>
            </a:r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bg-BG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7539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 поле 1"/>
          <p:cNvSpPr txBox="1"/>
          <p:nvPr/>
        </p:nvSpPr>
        <p:spPr>
          <a:xfrm>
            <a:off x="683569" y="3638350"/>
            <a:ext cx="784887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</a:rPr>
              <a:t>i</a:t>
            </a:r>
            <a:r>
              <a:rPr lang="en-US" sz="2400" dirty="0">
                <a:solidFill>
                  <a:srgbClr val="FF0000"/>
                </a:solidFill>
              </a:rPr>
              <a:t>=9</a:t>
            </a:r>
          </a:p>
          <a:p>
            <a:r>
              <a:rPr lang="en-US" sz="2000" dirty="0"/>
              <a:t>	if (</a:t>
            </a:r>
            <a:r>
              <a:rPr lang="en-US" sz="2000" dirty="0" err="1"/>
              <a:t>i</a:t>
            </a:r>
            <a:r>
              <a:rPr lang="en-US" sz="2000" dirty="0"/>
              <a:t> &lt;= r)</a:t>
            </a:r>
          </a:p>
          <a:p>
            <a:r>
              <a:rPr lang="en-US" sz="2000" dirty="0"/>
              <a:t>		z[</a:t>
            </a:r>
            <a:r>
              <a:rPr lang="en-US" sz="2000" dirty="0" err="1"/>
              <a:t>i</a:t>
            </a:r>
            <a:r>
              <a:rPr lang="en-US" sz="2000" dirty="0"/>
              <a:t>] = min (r-i+1, z[</a:t>
            </a:r>
            <a:r>
              <a:rPr lang="en-US" sz="2000" dirty="0" err="1"/>
              <a:t>i</a:t>
            </a:r>
            <a:r>
              <a:rPr lang="en-US" sz="2000" dirty="0"/>
              <a:t>-l]);</a:t>
            </a:r>
          </a:p>
          <a:p>
            <a:endParaRPr lang="en-US" sz="2000" dirty="0"/>
          </a:p>
          <a:p>
            <a:r>
              <a:rPr lang="en-US" sz="2000" dirty="0"/>
              <a:t>	while (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 &lt; n &amp;&amp; s[z[</a:t>
            </a:r>
            <a:r>
              <a:rPr lang="en-US" sz="2000" dirty="0" err="1"/>
              <a:t>i</a:t>
            </a:r>
            <a:r>
              <a:rPr lang="en-US" sz="2000" dirty="0"/>
              <a:t>]] == s[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]]) </a:t>
            </a:r>
            <a:r>
              <a:rPr lang="en-US" sz="2000" dirty="0">
                <a:solidFill>
                  <a:srgbClr val="FF0000"/>
                </a:solidFill>
              </a:rPr>
              <a:t>	</a:t>
            </a:r>
          </a:p>
          <a:p>
            <a:r>
              <a:rPr lang="en-US" sz="2000" dirty="0"/>
              <a:t>		++z[</a:t>
            </a:r>
            <a:r>
              <a:rPr lang="en-US" sz="2000" dirty="0" err="1"/>
              <a:t>i</a:t>
            </a:r>
            <a:r>
              <a:rPr lang="en-US" sz="2000" dirty="0"/>
              <a:t>];</a:t>
            </a:r>
          </a:p>
          <a:p>
            <a:r>
              <a:rPr lang="en-US" sz="2000" dirty="0"/>
              <a:t>	</a:t>
            </a:r>
            <a:r>
              <a:rPr lang="en-US" sz="2000" dirty="0">
                <a:solidFill>
                  <a:srgbClr val="FF0000"/>
                </a:solidFill>
              </a:rPr>
              <a:t>if (</a:t>
            </a:r>
            <a:r>
              <a:rPr lang="en-US" sz="2000" dirty="0" err="1">
                <a:solidFill>
                  <a:srgbClr val="FF0000"/>
                </a:solidFill>
              </a:rPr>
              <a:t>i+z</a:t>
            </a:r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en-US" sz="2000" dirty="0" err="1">
                <a:solidFill>
                  <a:srgbClr val="FF0000"/>
                </a:solidFill>
              </a:rPr>
              <a:t>i</a:t>
            </a:r>
            <a:r>
              <a:rPr lang="en-US" sz="2000" dirty="0">
                <a:solidFill>
                  <a:srgbClr val="FF0000"/>
                </a:solidFill>
              </a:rPr>
              <a:t>]-1 &gt; r)	</a:t>
            </a:r>
            <a:r>
              <a:rPr lang="en-US" sz="2400" dirty="0">
                <a:solidFill>
                  <a:srgbClr val="FF0000"/>
                </a:solidFill>
              </a:rPr>
              <a:t>9+3-1&gt;9</a:t>
            </a:r>
          </a:p>
          <a:p>
            <a:r>
              <a:rPr lang="en-US" sz="2000" dirty="0"/>
              <a:t>		l = </a:t>
            </a:r>
            <a:r>
              <a:rPr lang="en-US" sz="2000" dirty="0" err="1"/>
              <a:t>i</a:t>
            </a:r>
            <a:r>
              <a:rPr lang="en-US" sz="2000" dirty="0"/>
              <a:t>,  r = 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]-1;</a:t>
            </a:r>
          </a:p>
        </p:txBody>
      </p:sp>
      <p:sp>
        <p:nvSpPr>
          <p:cNvPr id="3" name="Текстово поле 2"/>
          <p:cNvSpPr txBox="1"/>
          <p:nvPr/>
        </p:nvSpPr>
        <p:spPr>
          <a:xfrm>
            <a:off x="683569" y="620688"/>
            <a:ext cx="82089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01234567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89</a:t>
            </a:r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0123</a:t>
            </a:r>
          </a:p>
          <a:p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aab</a:t>
            </a:r>
            <a:r>
              <a:rPr lang="en-US" sz="36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abab</a:t>
            </a:r>
            <a:r>
              <a:rPr lang="en-US" sz="36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aa</a:t>
            </a:r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ab</a:t>
            </a:r>
            <a:r>
              <a:rPr lang="en-US" sz="36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endParaRPr lang="en-US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010410102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1 3    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</a:p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1 6    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</a:t>
            </a:r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bg-BG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5642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 поле 1"/>
          <p:cNvSpPr txBox="1"/>
          <p:nvPr/>
        </p:nvSpPr>
        <p:spPr>
          <a:xfrm>
            <a:off x="683569" y="3638350"/>
            <a:ext cx="784887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</a:rPr>
              <a:t>i</a:t>
            </a:r>
            <a:r>
              <a:rPr lang="en-US" sz="2400" dirty="0">
                <a:solidFill>
                  <a:srgbClr val="FF0000"/>
                </a:solidFill>
              </a:rPr>
              <a:t>=9</a:t>
            </a:r>
          </a:p>
          <a:p>
            <a:r>
              <a:rPr lang="en-US" sz="2000" dirty="0"/>
              <a:t>	if (</a:t>
            </a:r>
            <a:r>
              <a:rPr lang="en-US" sz="2000" dirty="0" err="1"/>
              <a:t>i</a:t>
            </a:r>
            <a:r>
              <a:rPr lang="en-US" sz="2000" dirty="0"/>
              <a:t> &lt;= r)</a:t>
            </a:r>
          </a:p>
          <a:p>
            <a:r>
              <a:rPr lang="en-US" sz="2000" dirty="0"/>
              <a:t>		z[</a:t>
            </a:r>
            <a:r>
              <a:rPr lang="en-US" sz="2000" dirty="0" err="1"/>
              <a:t>i</a:t>
            </a:r>
            <a:r>
              <a:rPr lang="en-US" sz="2000" dirty="0"/>
              <a:t>] = min (r-i+1, z[</a:t>
            </a:r>
            <a:r>
              <a:rPr lang="en-US" sz="2000" dirty="0" err="1"/>
              <a:t>i</a:t>
            </a:r>
            <a:r>
              <a:rPr lang="en-US" sz="2000" dirty="0"/>
              <a:t>-l]);</a:t>
            </a:r>
          </a:p>
          <a:p>
            <a:endParaRPr lang="en-US" sz="2000" dirty="0"/>
          </a:p>
          <a:p>
            <a:r>
              <a:rPr lang="en-US" sz="2000" dirty="0"/>
              <a:t>	while (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 &lt; n &amp;&amp; s[z[</a:t>
            </a:r>
            <a:r>
              <a:rPr lang="en-US" sz="2000" dirty="0" err="1"/>
              <a:t>i</a:t>
            </a:r>
            <a:r>
              <a:rPr lang="en-US" sz="2000" dirty="0"/>
              <a:t>]] == s[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]]) </a:t>
            </a:r>
            <a:r>
              <a:rPr lang="en-US" sz="2000" dirty="0">
                <a:solidFill>
                  <a:srgbClr val="FF0000"/>
                </a:solidFill>
              </a:rPr>
              <a:t>	</a:t>
            </a:r>
          </a:p>
          <a:p>
            <a:r>
              <a:rPr lang="en-US" sz="2000" dirty="0"/>
              <a:t>		++z[</a:t>
            </a:r>
            <a:r>
              <a:rPr lang="en-US" sz="2000" dirty="0" err="1"/>
              <a:t>i</a:t>
            </a:r>
            <a:r>
              <a:rPr lang="en-US" sz="2000" dirty="0"/>
              <a:t>];</a:t>
            </a:r>
          </a:p>
          <a:p>
            <a:r>
              <a:rPr lang="en-US" sz="2000" dirty="0"/>
              <a:t>	</a:t>
            </a:r>
            <a:r>
              <a:rPr lang="en-US" sz="2000" dirty="0">
                <a:solidFill>
                  <a:srgbClr val="FF0000"/>
                </a:solidFill>
              </a:rPr>
              <a:t>if (</a:t>
            </a:r>
            <a:r>
              <a:rPr lang="en-US" sz="2000" dirty="0" err="1">
                <a:solidFill>
                  <a:srgbClr val="FF0000"/>
                </a:solidFill>
              </a:rPr>
              <a:t>i+z</a:t>
            </a:r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en-US" sz="2000" dirty="0" err="1">
                <a:solidFill>
                  <a:srgbClr val="FF0000"/>
                </a:solidFill>
              </a:rPr>
              <a:t>i</a:t>
            </a:r>
            <a:r>
              <a:rPr lang="en-US" sz="2000" dirty="0">
                <a:solidFill>
                  <a:srgbClr val="FF0000"/>
                </a:solidFill>
              </a:rPr>
              <a:t>]-1 &gt; r)	</a:t>
            </a:r>
          </a:p>
          <a:p>
            <a:r>
              <a:rPr lang="en-US" sz="2000" dirty="0"/>
              <a:t>		l = </a:t>
            </a:r>
            <a:r>
              <a:rPr lang="en-US" sz="2000" dirty="0" err="1"/>
              <a:t>i</a:t>
            </a:r>
            <a:r>
              <a:rPr lang="en-US" sz="2000" dirty="0"/>
              <a:t>,  r = 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]-1; </a:t>
            </a:r>
            <a:r>
              <a:rPr lang="en-US" sz="2400" dirty="0">
                <a:solidFill>
                  <a:srgbClr val="FF0000"/>
                </a:solidFill>
              </a:rPr>
              <a:t>l=9; r=11</a:t>
            </a:r>
          </a:p>
        </p:txBody>
      </p:sp>
      <p:sp>
        <p:nvSpPr>
          <p:cNvPr id="3" name="Текстово поле 2"/>
          <p:cNvSpPr txBox="1"/>
          <p:nvPr/>
        </p:nvSpPr>
        <p:spPr>
          <a:xfrm>
            <a:off x="683569" y="620688"/>
            <a:ext cx="82089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01234567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89</a:t>
            </a:r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0123</a:t>
            </a:r>
          </a:p>
          <a:p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aab</a:t>
            </a:r>
            <a:r>
              <a:rPr lang="en-US" sz="36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abab</a:t>
            </a:r>
            <a:r>
              <a:rPr lang="en-US" sz="36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aa</a:t>
            </a:r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ab</a:t>
            </a:r>
            <a:r>
              <a:rPr lang="en-US" sz="36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endParaRPr lang="en-US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010410102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1 3    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</a:p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1 6    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</a:t>
            </a:r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bg-BG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10005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 поле 1"/>
          <p:cNvSpPr txBox="1"/>
          <p:nvPr/>
        </p:nvSpPr>
        <p:spPr>
          <a:xfrm>
            <a:off x="683569" y="3638350"/>
            <a:ext cx="784887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</a:rPr>
              <a:t>i</a:t>
            </a:r>
            <a:r>
              <a:rPr lang="en-US" sz="2400" dirty="0">
                <a:solidFill>
                  <a:srgbClr val="FF0000"/>
                </a:solidFill>
              </a:rPr>
              <a:t>=9</a:t>
            </a:r>
          </a:p>
          <a:p>
            <a:r>
              <a:rPr lang="en-US" sz="2000" dirty="0"/>
              <a:t>	if (</a:t>
            </a:r>
            <a:r>
              <a:rPr lang="en-US" sz="2000" dirty="0" err="1"/>
              <a:t>i</a:t>
            </a:r>
            <a:r>
              <a:rPr lang="en-US" sz="2000" dirty="0"/>
              <a:t> &lt;= r)</a:t>
            </a:r>
          </a:p>
          <a:p>
            <a:r>
              <a:rPr lang="en-US" sz="2000" dirty="0"/>
              <a:t>		z[</a:t>
            </a:r>
            <a:r>
              <a:rPr lang="en-US" sz="2000" dirty="0" err="1"/>
              <a:t>i</a:t>
            </a:r>
            <a:r>
              <a:rPr lang="en-US" sz="2000" dirty="0"/>
              <a:t>] = min (r-i+1, z[</a:t>
            </a:r>
            <a:r>
              <a:rPr lang="en-US" sz="2000" dirty="0" err="1"/>
              <a:t>i</a:t>
            </a:r>
            <a:r>
              <a:rPr lang="en-US" sz="2000" dirty="0"/>
              <a:t>-l]);</a:t>
            </a:r>
          </a:p>
          <a:p>
            <a:endParaRPr lang="en-US" sz="2000" dirty="0"/>
          </a:p>
          <a:p>
            <a:r>
              <a:rPr lang="en-US" sz="2000" dirty="0"/>
              <a:t>	while (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 &lt; n &amp;&amp; s[z[</a:t>
            </a:r>
            <a:r>
              <a:rPr lang="en-US" sz="2000" dirty="0" err="1"/>
              <a:t>i</a:t>
            </a:r>
            <a:r>
              <a:rPr lang="en-US" sz="2000" dirty="0"/>
              <a:t>]] == s[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]]) </a:t>
            </a:r>
            <a:r>
              <a:rPr lang="en-US" sz="2000" dirty="0">
                <a:solidFill>
                  <a:srgbClr val="FF0000"/>
                </a:solidFill>
              </a:rPr>
              <a:t>	</a:t>
            </a:r>
          </a:p>
          <a:p>
            <a:r>
              <a:rPr lang="en-US" sz="2000" dirty="0"/>
              <a:t>		++z[</a:t>
            </a:r>
            <a:r>
              <a:rPr lang="en-US" sz="2000" dirty="0" err="1"/>
              <a:t>i</a:t>
            </a:r>
            <a:r>
              <a:rPr lang="en-US" sz="2000" dirty="0"/>
              <a:t>];</a:t>
            </a:r>
          </a:p>
          <a:p>
            <a:r>
              <a:rPr lang="en-US" sz="2000" dirty="0"/>
              <a:t>	if (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]-1 &gt; r)	</a:t>
            </a:r>
          </a:p>
          <a:p>
            <a:r>
              <a:rPr lang="en-US" sz="2000" dirty="0"/>
              <a:t>		l = </a:t>
            </a:r>
            <a:r>
              <a:rPr lang="en-US" sz="2000" dirty="0" err="1"/>
              <a:t>i</a:t>
            </a:r>
            <a:r>
              <a:rPr lang="en-US" sz="2000" dirty="0"/>
              <a:t>,  r = </a:t>
            </a:r>
            <a:r>
              <a:rPr lang="en-US" sz="2000" dirty="0" err="1"/>
              <a:t>i+z</a:t>
            </a:r>
            <a:r>
              <a:rPr lang="en-US" sz="2000" dirty="0"/>
              <a:t>[</a:t>
            </a:r>
            <a:r>
              <a:rPr lang="en-US" sz="2000" dirty="0" err="1"/>
              <a:t>i</a:t>
            </a:r>
            <a:r>
              <a:rPr lang="en-US" sz="2000" dirty="0"/>
              <a:t>]-1; </a:t>
            </a:r>
            <a:endParaRPr lang="en-US" sz="2400" dirty="0"/>
          </a:p>
        </p:txBody>
      </p:sp>
      <p:sp>
        <p:nvSpPr>
          <p:cNvPr id="3" name="Текстово поле 2"/>
          <p:cNvSpPr txBox="1"/>
          <p:nvPr/>
        </p:nvSpPr>
        <p:spPr>
          <a:xfrm>
            <a:off x="683569" y="620688"/>
            <a:ext cx="82089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01234567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89</a:t>
            </a:r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0123</a:t>
            </a:r>
          </a:p>
          <a:p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aab</a:t>
            </a:r>
            <a:r>
              <a:rPr lang="en-US" sz="36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abab</a:t>
            </a:r>
            <a:r>
              <a:rPr lang="en-US" sz="36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aa</a:t>
            </a:r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ab</a:t>
            </a:r>
            <a:r>
              <a:rPr lang="en-US" sz="36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sz="3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endParaRPr lang="en-US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010410102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</a:t>
            </a:r>
          </a:p>
          <a:p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3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11</a:t>
            </a:r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bg-BG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56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 поле 2"/>
          <p:cNvSpPr txBox="1"/>
          <p:nvPr/>
        </p:nvSpPr>
        <p:spPr>
          <a:xfrm>
            <a:off x="1331640" y="1425550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0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2 3 4 5 6 7 8</a:t>
            </a:r>
            <a:endParaRPr lang="bg-BG" sz="5400" b="1" dirty="0">
              <a:solidFill>
                <a:schemeClr val="tx2">
                  <a:lumMod val="40000"/>
                  <a:lumOff val="6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Текстово поле 3"/>
          <p:cNvSpPr txBox="1"/>
          <p:nvPr/>
        </p:nvSpPr>
        <p:spPr>
          <a:xfrm>
            <a:off x="1259632" y="236165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A </a:t>
            </a:r>
            <a:r>
              <a:rPr lang="en-US" sz="5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B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Текстово поле 4"/>
          <p:cNvSpPr txBox="1"/>
          <p:nvPr/>
        </p:nvSpPr>
        <p:spPr>
          <a:xfrm>
            <a:off x="1331640" y="344177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0 0 0 0 0 0 0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Текстово поле 5"/>
          <p:cNvSpPr txBox="1"/>
          <p:nvPr/>
        </p:nvSpPr>
        <p:spPr>
          <a:xfrm>
            <a:off x="395536" y="2361654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S=</a:t>
            </a:r>
            <a:endParaRPr lang="bg-BG" sz="5400" dirty="0"/>
          </a:p>
        </p:txBody>
      </p:sp>
      <p:sp>
        <p:nvSpPr>
          <p:cNvPr id="7" name="Текстово поле 6"/>
          <p:cNvSpPr txBox="1"/>
          <p:nvPr/>
        </p:nvSpPr>
        <p:spPr>
          <a:xfrm>
            <a:off x="395536" y="3411970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Z=</a:t>
            </a:r>
            <a:endParaRPr lang="bg-BG" sz="5400" dirty="0"/>
          </a:p>
        </p:txBody>
      </p:sp>
      <p:sp>
        <p:nvSpPr>
          <p:cNvPr id="8" name="Текстово поле 7"/>
          <p:cNvSpPr txBox="1"/>
          <p:nvPr/>
        </p:nvSpPr>
        <p:spPr>
          <a:xfrm>
            <a:off x="539552" y="1425550"/>
            <a:ext cx="6880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err="1"/>
              <a:t>i</a:t>
            </a:r>
            <a:r>
              <a:rPr lang="en-US" sz="5400" dirty="0"/>
              <a:t>=</a:t>
            </a:r>
            <a:endParaRPr lang="bg-BG" sz="5400" dirty="0"/>
          </a:p>
        </p:txBody>
      </p:sp>
      <p:sp>
        <p:nvSpPr>
          <p:cNvPr id="11" name="Текстово поле 10"/>
          <p:cNvSpPr txBox="1"/>
          <p:nvPr/>
        </p:nvSpPr>
        <p:spPr>
          <a:xfrm>
            <a:off x="5652120" y="4221088"/>
            <a:ext cx="29514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>
                <a:solidFill>
                  <a:srgbClr val="FF0000"/>
                </a:solidFill>
              </a:rPr>
              <a:t>While s[z[i]] = s[i+z[i]] </a:t>
            </a:r>
            <a:endParaRPr lang="bg-BG" sz="2400" dirty="0">
              <a:solidFill>
                <a:srgbClr val="FF0000"/>
              </a:solidFill>
            </a:endParaRPr>
          </a:p>
          <a:p>
            <a:pPr algn="ctr"/>
            <a:r>
              <a:rPr lang="pl-P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z[i]</a:t>
            </a:r>
            <a:r>
              <a:rPr lang="bg-BG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++</a:t>
            </a:r>
          </a:p>
        </p:txBody>
      </p:sp>
      <p:sp>
        <p:nvSpPr>
          <p:cNvPr id="12" name="Текстово поле 11"/>
          <p:cNvSpPr txBox="1"/>
          <p:nvPr/>
        </p:nvSpPr>
        <p:spPr>
          <a:xfrm>
            <a:off x="467544" y="4293096"/>
            <a:ext cx="27478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s[z[</a:t>
            </a:r>
            <a:r>
              <a:rPr lang="bg-BG" sz="2800" dirty="0"/>
              <a:t>1</a:t>
            </a:r>
            <a:r>
              <a:rPr lang="pl-PL" sz="2800" dirty="0"/>
              <a:t>]]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bg-BG" sz="2800" dirty="0"/>
              <a:t>1</a:t>
            </a:r>
            <a:r>
              <a:rPr lang="pl-PL" sz="2800" dirty="0"/>
              <a:t>+z[</a:t>
            </a:r>
            <a:r>
              <a:rPr lang="bg-BG" sz="2800" dirty="0"/>
              <a:t>1</a:t>
            </a:r>
            <a:r>
              <a:rPr lang="pl-PL" sz="2800" dirty="0"/>
              <a:t>]] </a:t>
            </a:r>
            <a:endParaRPr lang="bg-BG" sz="2800" dirty="0"/>
          </a:p>
        </p:txBody>
      </p:sp>
      <p:sp>
        <p:nvSpPr>
          <p:cNvPr id="13" name="Текстово поле 12"/>
          <p:cNvSpPr txBox="1"/>
          <p:nvPr/>
        </p:nvSpPr>
        <p:spPr>
          <a:xfrm>
            <a:off x="467544" y="4797152"/>
            <a:ext cx="2702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</a:t>
            </a:r>
            <a:r>
              <a:rPr lang="bg-BG" sz="2800" dirty="0"/>
              <a:t>  0  </a:t>
            </a:r>
            <a:r>
              <a:rPr lang="pl-PL" sz="2800" dirty="0"/>
              <a:t>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bg-BG" sz="2800" dirty="0"/>
              <a:t>1</a:t>
            </a:r>
            <a:r>
              <a:rPr lang="pl-PL" sz="2800" dirty="0"/>
              <a:t>+</a:t>
            </a:r>
            <a:r>
              <a:rPr lang="bg-BG" sz="2800" dirty="0"/>
              <a:t>  0  </a:t>
            </a:r>
            <a:r>
              <a:rPr lang="pl-PL" sz="2800" dirty="0"/>
              <a:t>] </a:t>
            </a:r>
            <a:endParaRPr lang="bg-BG" sz="2800" dirty="0"/>
          </a:p>
        </p:txBody>
      </p:sp>
      <p:sp>
        <p:nvSpPr>
          <p:cNvPr id="14" name="Текстово поле 13"/>
          <p:cNvSpPr txBox="1"/>
          <p:nvPr/>
        </p:nvSpPr>
        <p:spPr>
          <a:xfrm>
            <a:off x="755576" y="5373216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200" dirty="0"/>
              <a:t>А     </a:t>
            </a:r>
            <a:r>
              <a:rPr lang="en-US" sz="3200" dirty="0"/>
              <a:t>=</a:t>
            </a:r>
            <a:r>
              <a:rPr lang="bg-BG" sz="3200" dirty="0"/>
              <a:t>      А</a:t>
            </a:r>
          </a:p>
        </p:txBody>
      </p:sp>
      <p:sp>
        <p:nvSpPr>
          <p:cNvPr id="15" name="Стрелка надясно 14"/>
          <p:cNvSpPr/>
          <p:nvPr/>
        </p:nvSpPr>
        <p:spPr>
          <a:xfrm>
            <a:off x="2843808" y="5517232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Текстово поле 15"/>
          <p:cNvSpPr txBox="1"/>
          <p:nvPr/>
        </p:nvSpPr>
        <p:spPr>
          <a:xfrm>
            <a:off x="3491880" y="5373216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Z[1] = 1</a:t>
            </a:r>
          </a:p>
        </p:txBody>
      </p:sp>
      <p:sp>
        <p:nvSpPr>
          <p:cNvPr id="17" name="Овал 16"/>
          <p:cNvSpPr/>
          <p:nvPr/>
        </p:nvSpPr>
        <p:spPr>
          <a:xfrm>
            <a:off x="2051720" y="2492896"/>
            <a:ext cx="648072" cy="720080"/>
          </a:xfrm>
          <a:prstGeom prst="ellipse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Овал 17"/>
          <p:cNvSpPr/>
          <p:nvPr/>
        </p:nvSpPr>
        <p:spPr>
          <a:xfrm>
            <a:off x="1187624" y="2492896"/>
            <a:ext cx="648072" cy="720080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Овал 18"/>
          <p:cNvSpPr/>
          <p:nvPr/>
        </p:nvSpPr>
        <p:spPr>
          <a:xfrm>
            <a:off x="395536" y="4149080"/>
            <a:ext cx="1152128" cy="1728192"/>
          </a:xfrm>
          <a:prstGeom prst="ellipse">
            <a:avLst/>
          </a:prstGeom>
          <a:solidFill>
            <a:srgbClr val="FFFF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0" name="Стрелка нагоре 19"/>
          <p:cNvSpPr/>
          <p:nvPr/>
        </p:nvSpPr>
        <p:spPr>
          <a:xfrm rot="1074652">
            <a:off x="1024965" y="3207871"/>
            <a:ext cx="377236" cy="1111846"/>
          </a:xfrm>
          <a:prstGeom prst="up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1" name="Овал 20"/>
          <p:cNvSpPr/>
          <p:nvPr/>
        </p:nvSpPr>
        <p:spPr>
          <a:xfrm>
            <a:off x="1691680" y="4077072"/>
            <a:ext cx="1440160" cy="1944216"/>
          </a:xfrm>
          <a:prstGeom prst="ellipse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2" name="Стрелка нагоре 21"/>
          <p:cNvSpPr/>
          <p:nvPr/>
        </p:nvSpPr>
        <p:spPr>
          <a:xfrm rot="579145">
            <a:off x="1926985" y="3128624"/>
            <a:ext cx="437143" cy="1175077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 поле 2"/>
          <p:cNvSpPr txBox="1"/>
          <p:nvPr/>
        </p:nvSpPr>
        <p:spPr>
          <a:xfrm>
            <a:off x="1331640" y="1425550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0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2 3 4 5 6 7 8</a:t>
            </a:r>
            <a:endParaRPr lang="bg-BG" sz="5400" b="1" dirty="0">
              <a:solidFill>
                <a:schemeClr val="tx2">
                  <a:lumMod val="40000"/>
                  <a:lumOff val="6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Текстово поле 3"/>
          <p:cNvSpPr txBox="1"/>
          <p:nvPr/>
        </p:nvSpPr>
        <p:spPr>
          <a:xfrm>
            <a:off x="1259632" y="236165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A </a:t>
            </a:r>
            <a:r>
              <a:rPr lang="en-US" sz="5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B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Текстово поле 4"/>
          <p:cNvSpPr txBox="1"/>
          <p:nvPr/>
        </p:nvSpPr>
        <p:spPr>
          <a:xfrm>
            <a:off x="1331640" y="344177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bg-BG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0 0 0 0 0 0 0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Текстово поле 5"/>
          <p:cNvSpPr txBox="1"/>
          <p:nvPr/>
        </p:nvSpPr>
        <p:spPr>
          <a:xfrm>
            <a:off x="395536" y="2361654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S=</a:t>
            </a:r>
            <a:endParaRPr lang="bg-BG" sz="5400" dirty="0"/>
          </a:p>
        </p:txBody>
      </p:sp>
      <p:sp>
        <p:nvSpPr>
          <p:cNvPr id="7" name="Текстово поле 6"/>
          <p:cNvSpPr txBox="1"/>
          <p:nvPr/>
        </p:nvSpPr>
        <p:spPr>
          <a:xfrm>
            <a:off x="395536" y="3411970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Z=</a:t>
            </a:r>
            <a:endParaRPr lang="bg-BG" sz="5400" dirty="0"/>
          </a:p>
        </p:txBody>
      </p:sp>
      <p:sp>
        <p:nvSpPr>
          <p:cNvPr id="8" name="Текстово поле 7"/>
          <p:cNvSpPr txBox="1"/>
          <p:nvPr/>
        </p:nvSpPr>
        <p:spPr>
          <a:xfrm>
            <a:off x="539552" y="1425550"/>
            <a:ext cx="6880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err="1"/>
              <a:t>i</a:t>
            </a:r>
            <a:r>
              <a:rPr lang="en-US" sz="5400" dirty="0"/>
              <a:t>=</a:t>
            </a:r>
            <a:endParaRPr lang="bg-BG" sz="5400" dirty="0"/>
          </a:p>
        </p:txBody>
      </p:sp>
      <p:sp>
        <p:nvSpPr>
          <p:cNvPr id="11" name="Текстово поле 10"/>
          <p:cNvSpPr txBox="1"/>
          <p:nvPr/>
        </p:nvSpPr>
        <p:spPr>
          <a:xfrm>
            <a:off x="5652120" y="4221088"/>
            <a:ext cx="29514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>
                <a:solidFill>
                  <a:srgbClr val="FF0000"/>
                </a:solidFill>
              </a:rPr>
              <a:t>While s[z[i]] = s[i+z[i]] </a:t>
            </a:r>
            <a:endParaRPr lang="bg-BG" sz="2400" dirty="0">
              <a:solidFill>
                <a:srgbClr val="FF0000"/>
              </a:solidFill>
            </a:endParaRPr>
          </a:p>
          <a:p>
            <a:pPr algn="ctr"/>
            <a:r>
              <a:rPr lang="pl-P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z[i]</a:t>
            </a:r>
            <a:r>
              <a:rPr lang="bg-BG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++</a:t>
            </a:r>
          </a:p>
        </p:txBody>
      </p:sp>
      <p:sp>
        <p:nvSpPr>
          <p:cNvPr id="12" name="Текстово поле 11"/>
          <p:cNvSpPr txBox="1"/>
          <p:nvPr/>
        </p:nvSpPr>
        <p:spPr>
          <a:xfrm>
            <a:off x="467544" y="4293096"/>
            <a:ext cx="27478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s[z[</a:t>
            </a:r>
            <a:r>
              <a:rPr lang="bg-BG" sz="2800" dirty="0"/>
              <a:t>1</a:t>
            </a:r>
            <a:r>
              <a:rPr lang="pl-PL" sz="2800" dirty="0"/>
              <a:t>]]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bg-BG" sz="2800" dirty="0"/>
              <a:t>1</a:t>
            </a:r>
            <a:r>
              <a:rPr lang="pl-PL" sz="2800" dirty="0"/>
              <a:t>+z[</a:t>
            </a:r>
            <a:r>
              <a:rPr lang="bg-BG" sz="2800" dirty="0"/>
              <a:t>1</a:t>
            </a:r>
            <a:r>
              <a:rPr lang="pl-PL" sz="2800" dirty="0"/>
              <a:t>]] </a:t>
            </a:r>
            <a:endParaRPr lang="bg-BG" sz="2800" dirty="0"/>
          </a:p>
        </p:txBody>
      </p:sp>
      <p:sp>
        <p:nvSpPr>
          <p:cNvPr id="13" name="Текстово поле 12"/>
          <p:cNvSpPr txBox="1"/>
          <p:nvPr/>
        </p:nvSpPr>
        <p:spPr>
          <a:xfrm>
            <a:off x="467544" y="4797152"/>
            <a:ext cx="2702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</a:t>
            </a:r>
            <a:r>
              <a:rPr lang="bg-BG" sz="2800" dirty="0"/>
              <a:t>  </a:t>
            </a:r>
            <a:r>
              <a:rPr lang="en-US" sz="2800" dirty="0"/>
              <a:t>1</a:t>
            </a:r>
            <a:r>
              <a:rPr lang="bg-BG" sz="2800" dirty="0"/>
              <a:t>  </a:t>
            </a:r>
            <a:r>
              <a:rPr lang="pl-PL" sz="2800" dirty="0"/>
              <a:t>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bg-BG" sz="2800" dirty="0"/>
              <a:t>1</a:t>
            </a:r>
            <a:r>
              <a:rPr lang="pl-PL" sz="2800" dirty="0"/>
              <a:t>+</a:t>
            </a:r>
            <a:r>
              <a:rPr lang="bg-BG" sz="2800" dirty="0"/>
              <a:t>  1  </a:t>
            </a:r>
            <a:r>
              <a:rPr lang="pl-PL" sz="2800" dirty="0"/>
              <a:t>] </a:t>
            </a:r>
            <a:endParaRPr lang="bg-BG" sz="2800" dirty="0"/>
          </a:p>
        </p:txBody>
      </p:sp>
      <p:sp>
        <p:nvSpPr>
          <p:cNvPr id="14" name="Текстово поле 13"/>
          <p:cNvSpPr txBox="1"/>
          <p:nvPr/>
        </p:nvSpPr>
        <p:spPr>
          <a:xfrm>
            <a:off x="755576" y="5373216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200" dirty="0">
                <a:latin typeface="Courier New" pitchFamily="49" charset="0"/>
                <a:cs typeface="Courier New" pitchFamily="49" charset="0"/>
              </a:rPr>
              <a:t>А  ≠  </a:t>
            </a:r>
            <a:r>
              <a:rPr lang="en-US" sz="3200" dirty="0" err="1">
                <a:latin typeface="Courier New" pitchFamily="49" charset="0"/>
                <a:cs typeface="Courier New" pitchFamily="49" charset="0"/>
              </a:rPr>
              <a:t>B</a:t>
            </a:r>
            <a:endParaRPr lang="bg-BG" sz="32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Стрелка надясно 14"/>
          <p:cNvSpPr/>
          <p:nvPr/>
        </p:nvSpPr>
        <p:spPr>
          <a:xfrm>
            <a:off x="2843808" y="5517232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Текстово поле 15"/>
          <p:cNvSpPr txBox="1"/>
          <p:nvPr/>
        </p:nvSpPr>
        <p:spPr>
          <a:xfrm>
            <a:off x="3491880" y="537321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400" dirty="0">
                <a:solidFill>
                  <a:srgbClr val="FF0000"/>
                </a:solidFill>
              </a:rPr>
              <a:t>Излиза</a:t>
            </a:r>
            <a:r>
              <a:rPr lang="bg-BG" sz="2400" dirty="0"/>
              <a:t> от </a:t>
            </a:r>
            <a:r>
              <a:rPr lang="en-US" sz="2400" dirty="0"/>
              <a:t>while</a:t>
            </a:r>
          </a:p>
        </p:txBody>
      </p:sp>
      <p:sp>
        <p:nvSpPr>
          <p:cNvPr id="17" name="Овал 16"/>
          <p:cNvSpPr/>
          <p:nvPr/>
        </p:nvSpPr>
        <p:spPr>
          <a:xfrm>
            <a:off x="2843808" y="2420888"/>
            <a:ext cx="648072" cy="720080"/>
          </a:xfrm>
          <a:prstGeom prst="ellipse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Овал 17"/>
          <p:cNvSpPr/>
          <p:nvPr/>
        </p:nvSpPr>
        <p:spPr>
          <a:xfrm>
            <a:off x="1187624" y="2492896"/>
            <a:ext cx="648072" cy="720080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 поле 2"/>
          <p:cNvSpPr txBox="1"/>
          <p:nvPr/>
        </p:nvSpPr>
        <p:spPr>
          <a:xfrm>
            <a:off x="1331640" y="1425550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0 1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3 4 5 6 7 8</a:t>
            </a:r>
            <a:endParaRPr lang="bg-BG" sz="5400" b="1" dirty="0">
              <a:solidFill>
                <a:schemeClr val="tx2">
                  <a:lumMod val="40000"/>
                  <a:lumOff val="6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Текстово поле 3"/>
          <p:cNvSpPr txBox="1"/>
          <p:nvPr/>
        </p:nvSpPr>
        <p:spPr>
          <a:xfrm>
            <a:off x="1259632" y="236165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B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B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Текстово поле 4"/>
          <p:cNvSpPr txBox="1"/>
          <p:nvPr/>
        </p:nvSpPr>
        <p:spPr>
          <a:xfrm>
            <a:off x="1331640" y="344177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0 0 0 0 0 0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Текстово поле 5"/>
          <p:cNvSpPr txBox="1"/>
          <p:nvPr/>
        </p:nvSpPr>
        <p:spPr>
          <a:xfrm>
            <a:off x="395536" y="2361654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S=</a:t>
            </a:r>
            <a:endParaRPr lang="bg-BG" sz="5400" dirty="0"/>
          </a:p>
        </p:txBody>
      </p:sp>
      <p:sp>
        <p:nvSpPr>
          <p:cNvPr id="7" name="Текстово поле 6"/>
          <p:cNvSpPr txBox="1"/>
          <p:nvPr/>
        </p:nvSpPr>
        <p:spPr>
          <a:xfrm>
            <a:off x="395536" y="3411970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Z=</a:t>
            </a:r>
            <a:endParaRPr lang="bg-BG" sz="5400" dirty="0"/>
          </a:p>
        </p:txBody>
      </p:sp>
      <p:sp>
        <p:nvSpPr>
          <p:cNvPr id="8" name="Текстово поле 7"/>
          <p:cNvSpPr txBox="1"/>
          <p:nvPr/>
        </p:nvSpPr>
        <p:spPr>
          <a:xfrm>
            <a:off x="539552" y="1425550"/>
            <a:ext cx="6880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err="1"/>
              <a:t>i</a:t>
            </a:r>
            <a:r>
              <a:rPr lang="en-US" sz="5400" dirty="0"/>
              <a:t>=</a:t>
            </a:r>
            <a:endParaRPr lang="bg-BG" sz="5400" dirty="0"/>
          </a:p>
        </p:txBody>
      </p:sp>
      <p:sp>
        <p:nvSpPr>
          <p:cNvPr id="11" name="Текстово поле 10"/>
          <p:cNvSpPr txBox="1"/>
          <p:nvPr/>
        </p:nvSpPr>
        <p:spPr>
          <a:xfrm>
            <a:off x="5652120" y="4221088"/>
            <a:ext cx="29514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>
                <a:solidFill>
                  <a:srgbClr val="FF0000"/>
                </a:solidFill>
              </a:rPr>
              <a:t>While s[z[i]] = s[i+z[i]] </a:t>
            </a:r>
            <a:endParaRPr lang="bg-BG" sz="2400" dirty="0">
              <a:solidFill>
                <a:srgbClr val="FF0000"/>
              </a:solidFill>
            </a:endParaRPr>
          </a:p>
          <a:p>
            <a:pPr algn="ctr"/>
            <a:r>
              <a:rPr lang="pl-P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z[i]</a:t>
            </a:r>
            <a:r>
              <a:rPr lang="bg-BG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++</a:t>
            </a:r>
          </a:p>
        </p:txBody>
      </p:sp>
      <p:sp>
        <p:nvSpPr>
          <p:cNvPr id="12" name="Текстово поле 11"/>
          <p:cNvSpPr txBox="1"/>
          <p:nvPr/>
        </p:nvSpPr>
        <p:spPr>
          <a:xfrm>
            <a:off x="467544" y="4293096"/>
            <a:ext cx="2773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s[z[</a:t>
            </a:r>
            <a:r>
              <a:rPr lang="en-US" sz="2800" dirty="0"/>
              <a:t>2</a:t>
            </a:r>
            <a:r>
              <a:rPr lang="pl-PL" sz="2800" dirty="0"/>
              <a:t>]]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2</a:t>
            </a:r>
            <a:r>
              <a:rPr lang="pl-PL" sz="2800" dirty="0"/>
              <a:t>+z[</a:t>
            </a:r>
            <a:r>
              <a:rPr lang="en-US" sz="2800" dirty="0"/>
              <a:t>2</a:t>
            </a:r>
            <a:r>
              <a:rPr lang="pl-PL" sz="2800" dirty="0"/>
              <a:t>]] </a:t>
            </a:r>
            <a:endParaRPr lang="bg-BG" sz="2800" dirty="0"/>
          </a:p>
        </p:txBody>
      </p:sp>
      <p:sp>
        <p:nvSpPr>
          <p:cNvPr id="13" name="Текстово поле 12"/>
          <p:cNvSpPr txBox="1"/>
          <p:nvPr/>
        </p:nvSpPr>
        <p:spPr>
          <a:xfrm>
            <a:off x="467544" y="4797152"/>
            <a:ext cx="2702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</a:t>
            </a:r>
            <a:r>
              <a:rPr lang="bg-BG" sz="2800" dirty="0"/>
              <a:t>  0  </a:t>
            </a:r>
            <a:r>
              <a:rPr lang="pl-PL" sz="2800" dirty="0"/>
              <a:t>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2</a:t>
            </a:r>
            <a:r>
              <a:rPr lang="pl-PL" sz="2800" dirty="0"/>
              <a:t>+</a:t>
            </a:r>
            <a:r>
              <a:rPr lang="bg-BG" sz="2800" dirty="0"/>
              <a:t>  0  </a:t>
            </a:r>
            <a:r>
              <a:rPr lang="pl-PL" sz="2800" dirty="0"/>
              <a:t>] </a:t>
            </a:r>
            <a:endParaRPr lang="bg-BG" sz="2800" dirty="0"/>
          </a:p>
        </p:txBody>
      </p:sp>
      <p:sp>
        <p:nvSpPr>
          <p:cNvPr id="15" name="Текстово поле 14"/>
          <p:cNvSpPr txBox="1"/>
          <p:nvPr/>
        </p:nvSpPr>
        <p:spPr>
          <a:xfrm>
            <a:off x="755576" y="5373216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200" dirty="0">
                <a:latin typeface="Courier New" pitchFamily="49" charset="0"/>
                <a:cs typeface="Courier New" pitchFamily="49" charset="0"/>
              </a:rPr>
              <a:t>А  ≠  </a:t>
            </a:r>
            <a:r>
              <a:rPr lang="en-US" sz="3200" dirty="0" err="1">
                <a:latin typeface="Courier New" pitchFamily="49" charset="0"/>
                <a:cs typeface="Courier New" pitchFamily="49" charset="0"/>
              </a:rPr>
              <a:t>B</a:t>
            </a:r>
            <a:endParaRPr lang="bg-BG" sz="32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Стрелка надясно 15"/>
          <p:cNvSpPr/>
          <p:nvPr/>
        </p:nvSpPr>
        <p:spPr>
          <a:xfrm>
            <a:off x="2843808" y="5517232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Текстово поле 16"/>
          <p:cNvSpPr txBox="1"/>
          <p:nvPr/>
        </p:nvSpPr>
        <p:spPr>
          <a:xfrm>
            <a:off x="3491880" y="537321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400" dirty="0">
                <a:solidFill>
                  <a:srgbClr val="FF0000"/>
                </a:solidFill>
              </a:rPr>
              <a:t>Излиза</a:t>
            </a:r>
            <a:r>
              <a:rPr lang="bg-BG" sz="2400" dirty="0"/>
              <a:t> от </a:t>
            </a:r>
            <a:r>
              <a:rPr lang="en-US" sz="2400" dirty="0"/>
              <a:t>while</a:t>
            </a:r>
          </a:p>
        </p:txBody>
      </p:sp>
      <p:sp>
        <p:nvSpPr>
          <p:cNvPr id="18" name="Овал 17"/>
          <p:cNvSpPr/>
          <p:nvPr/>
        </p:nvSpPr>
        <p:spPr>
          <a:xfrm>
            <a:off x="2843808" y="2492896"/>
            <a:ext cx="648072" cy="720080"/>
          </a:xfrm>
          <a:prstGeom prst="ellipse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Овал 18"/>
          <p:cNvSpPr/>
          <p:nvPr/>
        </p:nvSpPr>
        <p:spPr>
          <a:xfrm>
            <a:off x="1187624" y="2492896"/>
            <a:ext cx="648072" cy="720080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 поле 2"/>
          <p:cNvSpPr txBox="1"/>
          <p:nvPr/>
        </p:nvSpPr>
        <p:spPr>
          <a:xfrm>
            <a:off x="1331640" y="1425550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0 1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4 5 6 7 8</a:t>
            </a:r>
            <a:endParaRPr lang="bg-BG" sz="5400" b="1" dirty="0">
              <a:solidFill>
                <a:schemeClr val="tx2">
                  <a:lumMod val="40000"/>
                  <a:lumOff val="6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Текстово поле 3"/>
          <p:cNvSpPr txBox="1"/>
          <p:nvPr/>
        </p:nvSpPr>
        <p:spPr>
          <a:xfrm>
            <a:off x="1259632" y="236165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B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Текстово поле 4"/>
          <p:cNvSpPr txBox="1"/>
          <p:nvPr/>
        </p:nvSpPr>
        <p:spPr>
          <a:xfrm>
            <a:off x="1331640" y="344177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0 0 0 0 0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Текстово поле 5"/>
          <p:cNvSpPr txBox="1"/>
          <p:nvPr/>
        </p:nvSpPr>
        <p:spPr>
          <a:xfrm>
            <a:off x="395536" y="2361654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S=</a:t>
            </a:r>
            <a:endParaRPr lang="bg-BG" sz="5400" dirty="0"/>
          </a:p>
        </p:txBody>
      </p:sp>
      <p:sp>
        <p:nvSpPr>
          <p:cNvPr id="7" name="Текстово поле 6"/>
          <p:cNvSpPr txBox="1"/>
          <p:nvPr/>
        </p:nvSpPr>
        <p:spPr>
          <a:xfrm>
            <a:off x="395536" y="3411970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Z=</a:t>
            </a:r>
            <a:endParaRPr lang="bg-BG" sz="5400" dirty="0"/>
          </a:p>
        </p:txBody>
      </p:sp>
      <p:sp>
        <p:nvSpPr>
          <p:cNvPr id="8" name="Текстово поле 7"/>
          <p:cNvSpPr txBox="1"/>
          <p:nvPr/>
        </p:nvSpPr>
        <p:spPr>
          <a:xfrm>
            <a:off x="539552" y="1425550"/>
            <a:ext cx="6880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err="1"/>
              <a:t>i</a:t>
            </a:r>
            <a:r>
              <a:rPr lang="en-US" sz="5400" dirty="0"/>
              <a:t>=</a:t>
            </a:r>
            <a:endParaRPr lang="bg-BG" sz="5400" dirty="0"/>
          </a:p>
        </p:txBody>
      </p:sp>
      <p:sp>
        <p:nvSpPr>
          <p:cNvPr id="11" name="Текстово поле 10"/>
          <p:cNvSpPr txBox="1"/>
          <p:nvPr/>
        </p:nvSpPr>
        <p:spPr>
          <a:xfrm>
            <a:off x="5652120" y="4221088"/>
            <a:ext cx="29514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>
                <a:solidFill>
                  <a:srgbClr val="FF0000"/>
                </a:solidFill>
              </a:rPr>
              <a:t>While s[z[i]] = s[i+z[i]] </a:t>
            </a:r>
            <a:endParaRPr lang="bg-BG" sz="2400" dirty="0">
              <a:solidFill>
                <a:srgbClr val="FF0000"/>
              </a:solidFill>
            </a:endParaRPr>
          </a:p>
          <a:p>
            <a:pPr algn="ctr"/>
            <a:r>
              <a:rPr lang="pl-P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z[i]</a:t>
            </a:r>
            <a:r>
              <a:rPr lang="bg-BG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++</a:t>
            </a:r>
          </a:p>
        </p:txBody>
      </p:sp>
      <p:sp>
        <p:nvSpPr>
          <p:cNvPr id="12" name="Текстово поле 11"/>
          <p:cNvSpPr txBox="1"/>
          <p:nvPr/>
        </p:nvSpPr>
        <p:spPr>
          <a:xfrm>
            <a:off x="467544" y="4293096"/>
            <a:ext cx="2773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s[z[</a:t>
            </a:r>
            <a:r>
              <a:rPr lang="en-US" sz="2800" dirty="0"/>
              <a:t>3</a:t>
            </a:r>
            <a:r>
              <a:rPr lang="pl-PL" sz="2800" dirty="0"/>
              <a:t>]]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3</a:t>
            </a:r>
            <a:r>
              <a:rPr lang="pl-PL" sz="2800" dirty="0"/>
              <a:t>+z[</a:t>
            </a:r>
            <a:r>
              <a:rPr lang="en-US" sz="2800" dirty="0"/>
              <a:t>3</a:t>
            </a:r>
            <a:r>
              <a:rPr lang="pl-PL" sz="2800" dirty="0"/>
              <a:t>]] </a:t>
            </a:r>
            <a:endParaRPr lang="bg-BG" sz="2800" dirty="0"/>
          </a:p>
        </p:txBody>
      </p:sp>
      <p:sp>
        <p:nvSpPr>
          <p:cNvPr id="13" name="Текстово поле 12"/>
          <p:cNvSpPr txBox="1"/>
          <p:nvPr/>
        </p:nvSpPr>
        <p:spPr>
          <a:xfrm>
            <a:off x="467544" y="4797152"/>
            <a:ext cx="2702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</a:t>
            </a:r>
            <a:r>
              <a:rPr lang="bg-BG" sz="2800" dirty="0"/>
              <a:t>  0  </a:t>
            </a:r>
            <a:r>
              <a:rPr lang="pl-PL" sz="2800" dirty="0"/>
              <a:t>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3</a:t>
            </a:r>
            <a:r>
              <a:rPr lang="pl-PL" sz="2800" dirty="0"/>
              <a:t>+</a:t>
            </a:r>
            <a:r>
              <a:rPr lang="bg-BG" sz="2800" dirty="0"/>
              <a:t>  0  </a:t>
            </a:r>
            <a:r>
              <a:rPr lang="pl-PL" sz="2800" dirty="0"/>
              <a:t>] </a:t>
            </a:r>
            <a:endParaRPr lang="bg-BG" sz="2800" dirty="0"/>
          </a:p>
        </p:txBody>
      </p:sp>
      <p:sp>
        <p:nvSpPr>
          <p:cNvPr id="15" name="Текстово поле 14"/>
          <p:cNvSpPr txBox="1"/>
          <p:nvPr/>
        </p:nvSpPr>
        <p:spPr>
          <a:xfrm>
            <a:off x="755576" y="5373216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200" dirty="0">
                <a:latin typeface="Courier New" pitchFamily="49" charset="0"/>
                <a:cs typeface="Courier New" pitchFamily="49" charset="0"/>
              </a:rPr>
              <a:t>А  </a:t>
            </a:r>
            <a:r>
              <a:rPr lang="en-US" sz="3200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bg-BG" sz="32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3200" dirty="0" err="1">
                <a:latin typeface="Courier New" pitchFamily="49" charset="0"/>
                <a:cs typeface="Courier New" pitchFamily="49" charset="0"/>
              </a:rPr>
              <a:t>A</a:t>
            </a:r>
            <a:endParaRPr lang="bg-BG" sz="32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Стрелка надясно 15"/>
          <p:cNvSpPr/>
          <p:nvPr/>
        </p:nvSpPr>
        <p:spPr>
          <a:xfrm>
            <a:off x="2843808" y="5517232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Текстово поле 16"/>
          <p:cNvSpPr txBox="1"/>
          <p:nvPr/>
        </p:nvSpPr>
        <p:spPr>
          <a:xfrm>
            <a:off x="3491880" y="537321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Z[3]=1</a:t>
            </a:r>
          </a:p>
        </p:txBody>
      </p:sp>
      <p:sp>
        <p:nvSpPr>
          <p:cNvPr id="14" name="Овал 13"/>
          <p:cNvSpPr/>
          <p:nvPr/>
        </p:nvSpPr>
        <p:spPr>
          <a:xfrm>
            <a:off x="3707904" y="2492896"/>
            <a:ext cx="648072" cy="720080"/>
          </a:xfrm>
          <a:prstGeom prst="ellipse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Овал 17"/>
          <p:cNvSpPr/>
          <p:nvPr/>
        </p:nvSpPr>
        <p:spPr>
          <a:xfrm>
            <a:off x="1187624" y="2492896"/>
            <a:ext cx="648072" cy="720080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 поле 2"/>
          <p:cNvSpPr txBox="1"/>
          <p:nvPr/>
        </p:nvSpPr>
        <p:spPr>
          <a:xfrm>
            <a:off x="1331640" y="1425550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0 1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4 5 6 7 8</a:t>
            </a:r>
            <a:endParaRPr lang="bg-BG" sz="5400" b="1" dirty="0">
              <a:solidFill>
                <a:schemeClr val="tx2">
                  <a:lumMod val="40000"/>
                  <a:lumOff val="6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Текстово поле 3"/>
          <p:cNvSpPr txBox="1"/>
          <p:nvPr/>
        </p:nvSpPr>
        <p:spPr>
          <a:xfrm>
            <a:off x="1259632" y="236165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B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Текстово поле 4"/>
          <p:cNvSpPr txBox="1"/>
          <p:nvPr/>
        </p:nvSpPr>
        <p:spPr>
          <a:xfrm>
            <a:off x="1331640" y="344177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0 0 0 0 0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Текстово поле 5"/>
          <p:cNvSpPr txBox="1"/>
          <p:nvPr/>
        </p:nvSpPr>
        <p:spPr>
          <a:xfrm>
            <a:off x="395536" y="2361654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S=</a:t>
            </a:r>
            <a:endParaRPr lang="bg-BG" sz="5400" dirty="0"/>
          </a:p>
        </p:txBody>
      </p:sp>
      <p:sp>
        <p:nvSpPr>
          <p:cNvPr id="7" name="Текстово поле 6"/>
          <p:cNvSpPr txBox="1"/>
          <p:nvPr/>
        </p:nvSpPr>
        <p:spPr>
          <a:xfrm>
            <a:off x="395536" y="3411970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Z=</a:t>
            </a:r>
            <a:endParaRPr lang="bg-BG" sz="5400" dirty="0"/>
          </a:p>
        </p:txBody>
      </p:sp>
      <p:sp>
        <p:nvSpPr>
          <p:cNvPr id="8" name="Текстово поле 7"/>
          <p:cNvSpPr txBox="1"/>
          <p:nvPr/>
        </p:nvSpPr>
        <p:spPr>
          <a:xfrm>
            <a:off x="539552" y="1425550"/>
            <a:ext cx="6880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err="1"/>
              <a:t>i</a:t>
            </a:r>
            <a:r>
              <a:rPr lang="en-US" sz="5400" dirty="0"/>
              <a:t>=</a:t>
            </a:r>
            <a:endParaRPr lang="bg-BG" sz="5400" dirty="0"/>
          </a:p>
        </p:txBody>
      </p:sp>
      <p:sp>
        <p:nvSpPr>
          <p:cNvPr id="11" name="Текстово поле 10"/>
          <p:cNvSpPr txBox="1"/>
          <p:nvPr/>
        </p:nvSpPr>
        <p:spPr>
          <a:xfrm>
            <a:off x="5652120" y="4221088"/>
            <a:ext cx="29514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>
                <a:solidFill>
                  <a:srgbClr val="FF0000"/>
                </a:solidFill>
              </a:rPr>
              <a:t>While s[z[i]] = s[i+z[i]] </a:t>
            </a:r>
            <a:endParaRPr lang="bg-BG" sz="2400" dirty="0">
              <a:solidFill>
                <a:srgbClr val="FF0000"/>
              </a:solidFill>
            </a:endParaRPr>
          </a:p>
          <a:p>
            <a:pPr algn="ctr"/>
            <a:r>
              <a:rPr lang="pl-P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z[i]</a:t>
            </a:r>
            <a:r>
              <a:rPr lang="bg-BG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++</a:t>
            </a:r>
          </a:p>
        </p:txBody>
      </p:sp>
      <p:sp>
        <p:nvSpPr>
          <p:cNvPr id="12" name="Текстово поле 11"/>
          <p:cNvSpPr txBox="1"/>
          <p:nvPr/>
        </p:nvSpPr>
        <p:spPr>
          <a:xfrm>
            <a:off x="467544" y="4293096"/>
            <a:ext cx="2773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s[z[</a:t>
            </a:r>
            <a:r>
              <a:rPr lang="en-US" sz="2800" dirty="0"/>
              <a:t>3</a:t>
            </a:r>
            <a:r>
              <a:rPr lang="pl-PL" sz="2800" dirty="0"/>
              <a:t>]]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3</a:t>
            </a:r>
            <a:r>
              <a:rPr lang="pl-PL" sz="2800" dirty="0"/>
              <a:t>+z[</a:t>
            </a:r>
            <a:r>
              <a:rPr lang="en-US" sz="2800" dirty="0"/>
              <a:t>3</a:t>
            </a:r>
            <a:r>
              <a:rPr lang="pl-PL" sz="2800" dirty="0"/>
              <a:t>]] </a:t>
            </a:r>
            <a:endParaRPr lang="bg-BG" sz="2800" dirty="0"/>
          </a:p>
        </p:txBody>
      </p:sp>
      <p:sp>
        <p:nvSpPr>
          <p:cNvPr id="13" name="Текстово поле 12"/>
          <p:cNvSpPr txBox="1"/>
          <p:nvPr/>
        </p:nvSpPr>
        <p:spPr>
          <a:xfrm>
            <a:off x="467544" y="4797152"/>
            <a:ext cx="2702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</a:t>
            </a:r>
            <a:r>
              <a:rPr lang="bg-BG" sz="2800" dirty="0"/>
              <a:t>  </a:t>
            </a:r>
            <a:r>
              <a:rPr lang="en-US" sz="2800" dirty="0"/>
              <a:t>1</a:t>
            </a:r>
            <a:r>
              <a:rPr lang="bg-BG" sz="2800" dirty="0"/>
              <a:t>  </a:t>
            </a:r>
            <a:r>
              <a:rPr lang="pl-PL" sz="2800" dirty="0"/>
              <a:t>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3</a:t>
            </a:r>
            <a:r>
              <a:rPr lang="pl-PL" sz="2800" dirty="0"/>
              <a:t>+</a:t>
            </a:r>
            <a:r>
              <a:rPr lang="bg-BG" sz="2800" dirty="0"/>
              <a:t>  </a:t>
            </a:r>
            <a:r>
              <a:rPr lang="en-US" sz="2800" dirty="0"/>
              <a:t>1</a:t>
            </a:r>
            <a:r>
              <a:rPr lang="bg-BG" sz="2800" dirty="0"/>
              <a:t>  </a:t>
            </a:r>
            <a:r>
              <a:rPr lang="pl-PL" sz="2800" dirty="0"/>
              <a:t>] </a:t>
            </a:r>
            <a:endParaRPr lang="bg-BG" sz="2800" dirty="0"/>
          </a:p>
        </p:txBody>
      </p:sp>
      <p:sp>
        <p:nvSpPr>
          <p:cNvPr id="15" name="Текстово поле 14"/>
          <p:cNvSpPr txBox="1"/>
          <p:nvPr/>
        </p:nvSpPr>
        <p:spPr>
          <a:xfrm>
            <a:off x="755576" y="5373216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200" dirty="0">
                <a:latin typeface="Courier New" pitchFamily="49" charset="0"/>
                <a:cs typeface="Courier New" pitchFamily="49" charset="0"/>
              </a:rPr>
              <a:t>А  </a:t>
            </a:r>
            <a:r>
              <a:rPr lang="en-US" sz="3200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bg-BG" sz="32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3200" dirty="0" err="1">
                <a:latin typeface="Courier New" pitchFamily="49" charset="0"/>
                <a:cs typeface="Courier New" pitchFamily="49" charset="0"/>
              </a:rPr>
              <a:t>A</a:t>
            </a:r>
            <a:endParaRPr lang="bg-BG" sz="32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Стрелка надясно 15"/>
          <p:cNvSpPr/>
          <p:nvPr/>
        </p:nvSpPr>
        <p:spPr>
          <a:xfrm>
            <a:off x="2843808" y="5517232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Текстово поле 16"/>
          <p:cNvSpPr txBox="1"/>
          <p:nvPr/>
        </p:nvSpPr>
        <p:spPr>
          <a:xfrm>
            <a:off x="3491880" y="537321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Z[3]=2</a:t>
            </a:r>
          </a:p>
        </p:txBody>
      </p:sp>
      <p:sp>
        <p:nvSpPr>
          <p:cNvPr id="14" name="Овал 13"/>
          <p:cNvSpPr/>
          <p:nvPr/>
        </p:nvSpPr>
        <p:spPr>
          <a:xfrm>
            <a:off x="4572000" y="2492896"/>
            <a:ext cx="648072" cy="720080"/>
          </a:xfrm>
          <a:prstGeom prst="ellipse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Овал 17"/>
          <p:cNvSpPr/>
          <p:nvPr/>
        </p:nvSpPr>
        <p:spPr>
          <a:xfrm>
            <a:off x="2051720" y="2492896"/>
            <a:ext cx="648072" cy="720080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 поле 2"/>
          <p:cNvSpPr txBox="1"/>
          <p:nvPr/>
        </p:nvSpPr>
        <p:spPr>
          <a:xfrm>
            <a:off x="1331640" y="1425550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0 1 </a:t>
            </a:r>
            <a:r>
              <a:rPr lang="en-US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urier New" pitchFamily="49" charset="0"/>
                <a:cs typeface="Courier New" pitchFamily="49" charset="0"/>
              </a:rPr>
              <a:t> 4 5 6 7 8</a:t>
            </a:r>
            <a:endParaRPr lang="bg-BG" sz="5400" b="1" dirty="0">
              <a:solidFill>
                <a:schemeClr val="tx2">
                  <a:lumMod val="40000"/>
                  <a:lumOff val="6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Текстово поле 3"/>
          <p:cNvSpPr txBox="1"/>
          <p:nvPr/>
        </p:nvSpPr>
        <p:spPr>
          <a:xfrm>
            <a:off x="1259632" y="236165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A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5400" b="1" dirty="0" err="1"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B A B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Текстово поле 4"/>
          <p:cNvSpPr txBox="1"/>
          <p:nvPr/>
        </p:nvSpPr>
        <p:spPr>
          <a:xfrm>
            <a:off x="1331640" y="3441774"/>
            <a:ext cx="7242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bg-BG" sz="5400" b="1" dirty="0">
                <a:latin typeface="Courier New" pitchFamily="49" charset="0"/>
                <a:cs typeface="Courier New" pitchFamily="49" charset="0"/>
              </a:rPr>
              <a:t>0 </a:t>
            </a:r>
            <a:r>
              <a:rPr lang="en-US" sz="5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5400" b="1" dirty="0">
                <a:latin typeface="Courier New" pitchFamily="49" charset="0"/>
                <a:cs typeface="Courier New" pitchFamily="49" charset="0"/>
              </a:rPr>
              <a:t> 0 0 0 0 0</a:t>
            </a:r>
            <a:endParaRPr lang="bg-BG" sz="5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Текстово поле 5"/>
          <p:cNvSpPr txBox="1"/>
          <p:nvPr/>
        </p:nvSpPr>
        <p:spPr>
          <a:xfrm>
            <a:off x="395536" y="2361654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S=</a:t>
            </a:r>
            <a:endParaRPr lang="bg-BG" sz="5400" dirty="0"/>
          </a:p>
        </p:txBody>
      </p:sp>
      <p:sp>
        <p:nvSpPr>
          <p:cNvPr id="7" name="Текстово поле 6"/>
          <p:cNvSpPr txBox="1"/>
          <p:nvPr/>
        </p:nvSpPr>
        <p:spPr>
          <a:xfrm>
            <a:off x="395536" y="3411970"/>
            <a:ext cx="846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Z=</a:t>
            </a:r>
            <a:endParaRPr lang="bg-BG" sz="5400" dirty="0"/>
          </a:p>
        </p:txBody>
      </p:sp>
      <p:sp>
        <p:nvSpPr>
          <p:cNvPr id="8" name="Текстово поле 7"/>
          <p:cNvSpPr txBox="1"/>
          <p:nvPr/>
        </p:nvSpPr>
        <p:spPr>
          <a:xfrm>
            <a:off x="539552" y="1425550"/>
            <a:ext cx="6880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err="1"/>
              <a:t>i</a:t>
            </a:r>
            <a:r>
              <a:rPr lang="en-US" sz="5400" dirty="0"/>
              <a:t>=</a:t>
            </a:r>
            <a:endParaRPr lang="bg-BG" sz="5400" dirty="0"/>
          </a:p>
        </p:txBody>
      </p:sp>
      <p:sp>
        <p:nvSpPr>
          <p:cNvPr id="11" name="Текстово поле 10"/>
          <p:cNvSpPr txBox="1"/>
          <p:nvPr/>
        </p:nvSpPr>
        <p:spPr>
          <a:xfrm>
            <a:off x="5652120" y="4221088"/>
            <a:ext cx="29514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>
                <a:solidFill>
                  <a:srgbClr val="FF0000"/>
                </a:solidFill>
              </a:rPr>
              <a:t>While s[z[i]] = s[i+z[i]] </a:t>
            </a:r>
            <a:endParaRPr lang="bg-BG" sz="2400" dirty="0">
              <a:solidFill>
                <a:srgbClr val="FF0000"/>
              </a:solidFill>
            </a:endParaRPr>
          </a:p>
          <a:p>
            <a:pPr algn="ctr"/>
            <a:r>
              <a:rPr lang="pl-P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z[i]</a:t>
            </a:r>
            <a:r>
              <a:rPr lang="bg-BG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++</a:t>
            </a:r>
          </a:p>
        </p:txBody>
      </p:sp>
      <p:sp>
        <p:nvSpPr>
          <p:cNvPr id="12" name="Текстово поле 11"/>
          <p:cNvSpPr txBox="1"/>
          <p:nvPr/>
        </p:nvSpPr>
        <p:spPr>
          <a:xfrm>
            <a:off x="467544" y="4293096"/>
            <a:ext cx="2773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s[z[</a:t>
            </a:r>
            <a:r>
              <a:rPr lang="en-US" sz="2800" dirty="0"/>
              <a:t>3</a:t>
            </a:r>
            <a:r>
              <a:rPr lang="pl-PL" sz="2800" dirty="0"/>
              <a:t>]]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3</a:t>
            </a:r>
            <a:r>
              <a:rPr lang="pl-PL" sz="2800" dirty="0"/>
              <a:t>+z[</a:t>
            </a:r>
            <a:r>
              <a:rPr lang="en-US" sz="2800" dirty="0"/>
              <a:t>3</a:t>
            </a:r>
            <a:r>
              <a:rPr lang="pl-PL" sz="2800" dirty="0"/>
              <a:t>]] </a:t>
            </a:r>
            <a:endParaRPr lang="bg-BG" sz="2800" dirty="0"/>
          </a:p>
        </p:txBody>
      </p:sp>
      <p:sp>
        <p:nvSpPr>
          <p:cNvPr id="13" name="Текстово поле 12"/>
          <p:cNvSpPr txBox="1"/>
          <p:nvPr/>
        </p:nvSpPr>
        <p:spPr>
          <a:xfrm>
            <a:off x="467544" y="4797152"/>
            <a:ext cx="2702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s[</a:t>
            </a:r>
            <a:r>
              <a:rPr lang="bg-BG" sz="2800" dirty="0"/>
              <a:t>  </a:t>
            </a:r>
            <a:r>
              <a:rPr lang="en-US" sz="2800" dirty="0"/>
              <a:t>2</a:t>
            </a:r>
            <a:r>
              <a:rPr lang="bg-BG" sz="2800" dirty="0"/>
              <a:t>  </a:t>
            </a:r>
            <a:r>
              <a:rPr lang="pl-PL" sz="2800" dirty="0"/>
              <a:t>] =</a:t>
            </a:r>
            <a:r>
              <a:rPr lang="pl-PL" sz="2400" dirty="0"/>
              <a:t> </a:t>
            </a:r>
            <a:r>
              <a:rPr lang="pl-PL" sz="2800" dirty="0"/>
              <a:t>s[</a:t>
            </a:r>
            <a:r>
              <a:rPr lang="en-US" sz="2800" dirty="0"/>
              <a:t>3</a:t>
            </a:r>
            <a:r>
              <a:rPr lang="pl-PL" sz="2800" dirty="0"/>
              <a:t>+</a:t>
            </a:r>
            <a:r>
              <a:rPr lang="bg-BG" sz="2800" dirty="0"/>
              <a:t>  </a:t>
            </a:r>
            <a:r>
              <a:rPr lang="en-US" sz="2800" dirty="0"/>
              <a:t>2</a:t>
            </a:r>
            <a:r>
              <a:rPr lang="bg-BG" sz="2800" dirty="0"/>
              <a:t>  </a:t>
            </a:r>
            <a:r>
              <a:rPr lang="pl-PL" sz="2800" dirty="0"/>
              <a:t>] </a:t>
            </a:r>
            <a:endParaRPr lang="bg-BG" sz="2800" dirty="0"/>
          </a:p>
        </p:txBody>
      </p:sp>
      <p:sp>
        <p:nvSpPr>
          <p:cNvPr id="15" name="Текстово поле 14"/>
          <p:cNvSpPr txBox="1"/>
          <p:nvPr/>
        </p:nvSpPr>
        <p:spPr>
          <a:xfrm>
            <a:off x="755576" y="5373216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3200" dirty="0">
                <a:latin typeface="Courier New" pitchFamily="49" charset="0"/>
                <a:cs typeface="Courier New" pitchFamily="49" charset="0"/>
              </a:rPr>
              <a:t>А  </a:t>
            </a:r>
            <a:r>
              <a:rPr lang="en-US" sz="3200" dirty="0">
                <a:latin typeface="Courier New" pitchFamily="49" charset="0"/>
                <a:cs typeface="Courier New" pitchFamily="49" charset="0"/>
              </a:rPr>
              <a:t>≠</a:t>
            </a:r>
            <a:r>
              <a:rPr lang="bg-BG" sz="32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3200" dirty="0" err="1">
                <a:latin typeface="Courier New" pitchFamily="49" charset="0"/>
                <a:cs typeface="Courier New" pitchFamily="49" charset="0"/>
              </a:rPr>
              <a:t>B</a:t>
            </a:r>
            <a:endParaRPr lang="bg-BG" sz="32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292080" y="2492896"/>
            <a:ext cx="648072" cy="720080"/>
          </a:xfrm>
          <a:prstGeom prst="ellipse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Овал 17"/>
          <p:cNvSpPr/>
          <p:nvPr/>
        </p:nvSpPr>
        <p:spPr>
          <a:xfrm>
            <a:off x="2843808" y="2492896"/>
            <a:ext cx="648072" cy="720080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Стрелка надясно 18"/>
          <p:cNvSpPr/>
          <p:nvPr/>
        </p:nvSpPr>
        <p:spPr>
          <a:xfrm>
            <a:off x="2843808" y="5517232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0" name="Текстово поле 19"/>
          <p:cNvSpPr txBox="1"/>
          <p:nvPr/>
        </p:nvSpPr>
        <p:spPr>
          <a:xfrm>
            <a:off x="3491880" y="537321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400" dirty="0">
                <a:solidFill>
                  <a:srgbClr val="FF0000"/>
                </a:solidFill>
              </a:rPr>
              <a:t>Излиза</a:t>
            </a:r>
            <a:r>
              <a:rPr lang="bg-BG" sz="2400" dirty="0"/>
              <a:t> от </a:t>
            </a:r>
            <a:r>
              <a:rPr lang="en-US" sz="2400" dirty="0"/>
              <a:t>while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О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</TotalTime>
  <Words>3271</Words>
  <Application>Microsoft Office PowerPoint</Application>
  <PresentationFormat>Презентация на цял екран (4:3)</PresentationFormat>
  <Paragraphs>433</Paragraphs>
  <Slides>39</Slides>
  <Notes>0</Notes>
  <HiddenSlides>0</HiddenSlides>
  <MMClips>0</MMClips>
  <ScaleCrop>false</ScaleCrop>
  <HeadingPairs>
    <vt:vector size="6" baseType="variant">
      <vt:variant>
        <vt:lpstr>Използвани шрифтове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39</vt:i4>
      </vt:variant>
    </vt:vector>
  </HeadingPairs>
  <TitlesOfParts>
    <vt:vector size="43" baseType="lpstr">
      <vt:lpstr>Arial</vt:lpstr>
      <vt:lpstr>Calibri</vt:lpstr>
      <vt:lpstr>Courier New</vt:lpstr>
      <vt:lpstr>Office тема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Dell</dc:creator>
  <cp:lastModifiedBy>Павел Петров (РУО - Плевен)</cp:lastModifiedBy>
  <cp:revision>20</cp:revision>
  <dcterms:created xsi:type="dcterms:W3CDTF">2018-02-05T22:05:28Z</dcterms:created>
  <dcterms:modified xsi:type="dcterms:W3CDTF">2022-07-20T06:23:10Z</dcterms:modified>
</cp:coreProperties>
</file>