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2"/>
  </p:sldMasterIdLst>
  <p:notesMasterIdLst>
    <p:notesMasterId r:id="rId70"/>
  </p:notesMasterIdLst>
  <p:handoutMasterIdLst>
    <p:handoutMasterId r:id="rId71"/>
  </p:handoutMasterIdLst>
  <p:sldIdLst>
    <p:sldId id="394" r:id="rId3"/>
    <p:sldId id="395" r:id="rId4"/>
    <p:sldId id="472" r:id="rId5"/>
    <p:sldId id="473" r:id="rId6"/>
    <p:sldId id="474" r:id="rId7"/>
    <p:sldId id="475" r:id="rId8"/>
    <p:sldId id="476" r:id="rId9"/>
    <p:sldId id="477" r:id="rId10"/>
    <p:sldId id="478" r:id="rId11"/>
    <p:sldId id="480" r:id="rId12"/>
    <p:sldId id="482" r:id="rId13"/>
    <p:sldId id="520" r:id="rId14"/>
    <p:sldId id="521" r:id="rId15"/>
    <p:sldId id="481" r:id="rId16"/>
    <p:sldId id="483" r:id="rId17"/>
    <p:sldId id="484" r:id="rId18"/>
    <p:sldId id="485" r:id="rId19"/>
    <p:sldId id="486" r:id="rId20"/>
    <p:sldId id="494" r:id="rId21"/>
    <p:sldId id="495" r:id="rId22"/>
    <p:sldId id="522" r:id="rId23"/>
    <p:sldId id="523" r:id="rId24"/>
    <p:sldId id="496" r:id="rId25"/>
    <p:sldId id="524" r:id="rId26"/>
    <p:sldId id="525" r:id="rId27"/>
    <p:sldId id="526" r:id="rId28"/>
    <p:sldId id="516" r:id="rId29"/>
    <p:sldId id="487" r:id="rId30"/>
    <p:sldId id="488" r:id="rId31"/>
    <p:sldId id="527" r:id="rId32"/>
    <p:sldId id="519" r:id="rId33"/>
    <p:sldId id="509" r:id="rId34"/>
    <p:sldId id="510" r:id="rId35"/>
    <p:sldId id="511" r:id="rId36"/>
    <p:sldId id="530" r:id="rId37"/>
    <p:sldId id="531" r:id="rId38"/>
    <p:sldId id="528" r:id="rId39"/>
    <p:sldId id="529" r:id="rId40"/>
    <p:sldId id="533" r:id="rId41"/>
    <p:sldId id="532" r:id="rId42"/>
    <p:sldId id="534" r:id="rId43"/>
    <p:sldId id="535" r:id="rId44"/>
    <p:sldId id="536" r:id="rId45"/>
    <p:sldId id="537" r:id="rId46"/>
    <p:sldId id="538" r:id="rId47"/>
    <p:sldId id="498" r:id="rId48"/>
    <p:sldId id="499" r:id="rId49"/>
    <p:sldId id="500" r:id="rId50"/>
    <p:sldId id="501" r:id="rId51"/>
    <p:sldId id="505" r:id="rId52"/>
    <p:sldId id="539" r:id="rId53"/>
    <p:sldId id="517" r:id="rId54"/>
    <p:sldId id="514" r:id="rId55"/>
    <p:sldId id="515" r:id="rId56"/>
    <p:sldId id="540" r:id="rId57"/>
    <p:sldId id="542" r:id="rId58"/>
    <p:sldId id="541" r:id="rId59"/>
    <p:sldId id="543" r:id="rId60"/>
    <p:sldId id="544" r:id="rId61"/>
    <p:sldId id="545" r:id="rId62"/>
    <p:sldId id="518" r:id="rId63"/>
    <p:sldId id="507" r:id="rId64"/>
    <p:sldId id="508" r:id="rId65"/>
    <p:sldId id="457" r:id="rId66"/>
    <p:sldId id="546" r:id="rId67"/>
    <p:sldId id="423" r:id="rId68"/>
    <p:sldId id="393" r:id="rId6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5" pos="38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5C7"/>
    <a:srgbClr val="B0761F"/>
    <a:srgbClr val="FFF0D9"/>
    <a:srgbClr val="FFA72A"/>
    <a:srgbClr val="F0F5FA"/>
    <a:srgbClr val="1A8AFA"/>
    <a:srgbClr val="0097CC"/>
    <a:srgbClr val="FDFFFF"/>
    <a:srgbClr val="603A14"/>
    <a:srgbClr val="E85C0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03" autoAdjust="0"/>
    <p:restoredTop sz="94533" autoAdjust="0"/>
  </p:normalViewPr>
  <p:slideViewPr>
    <p:cSldViewPr>
      <p:cViewPr varScale="1">
        <p:scale>
          <a:sx n="92" d="100"/>
          <a:sy n="92" d="100"/>
        </p:scale>
        <p:origin x="222" y="90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-61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2592" y="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4.0/" TargetMode="External"/><Relationship Id="rId2" Type="http://schemas.openxmlformats.org/officeDocument/2006/relationships/hyperlink" Target="http://softuni.org/" TargetMode="Externa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B4EDC-59C0-49C7-8ADA-5A781B329E02}" type="datetimeFigureOut">
              <a:rPr lang="en-US"/>
              <a:pPr/>
              <a:t>4/18/2016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7999"/>
            <a:ext cx="6165000" cy="394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 dirty="0"/>
              <a:t>© Software University Foundation – </a:t>
            </a:r>
            <a:r>
              <a:rPr lang="en-US" sz="1000" u="sng" dirty="0">
                <a:hlinkClick r:id="rId2"/>
              </a:rPr>
              <a:t>http://softuni.org</a:t>
            </a:r>
            <a:endParaRPr lang="en-US" sz="1000" dirty="0"/>
          </a:p>
          <a:p>
            <a:r>
              <a:rPr lang="en-US" sz="1000" dirty="0"/>
              <a:t>This work is licensed under the </a:t>
            </a:r>
            <a:r>
              <a:rPr lang="en-US" sz="1000" u="sng" noProof="1" smtClean="0">
                <a:hlinkClick r:id="rId3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165000" y="8748000"/>
            <a:ext cx="691412" cy="394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29053-DC2A-4342-ADD4-2FD729D91E2C}" type="slidenum">
              <a:rPr sz="1000"/>
              <a:pPr/>
              <a:t>‹#›</a:t>
            </a:fld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4.0/" TargetMode="External"/><Relationship Id="rId2" Type="http://schemas.openxmlformats.org/officeDocument/2006/relationships/hyperlink" Target="http://softuni.org/" TargetMode="Externa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F2D8D46A-B586-417D-BFBD-8C8FE0AAF762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-1" y="8747999"/>
            <a:ext cx="6308999" cy="394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2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3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8999" y="8747999"/>
            <a:ext cx="547413" cy="394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3EBA5BD7-F043-4D1B-AA17-CD412FC534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177800" indent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361950" indent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539750" indent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717550" indent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oftuni.org/" TargetMode="External"/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reativecommons.org/licenses/by-nc-sa/4.0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184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762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955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38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74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73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411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dirty="0"/>
              <a:t>*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dirty="0"/>
              <a:t>(c) 2007 National Academy for Software Development - http://academy.devbg.org. All rights reserved. Unauthorized copying or re-distribution is strictly prohibited.*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D76B48-857F-4E3A-B30D-EFD8DEDF63DB}" type="slidenum">
              <a:rPr lang="en-US"/>
              <a:pPr/>
              <a:t>64</a:t>
            </a:fld>
            <a:r>
              <a:rPr lang="en-US" dirty="0"/>
              <a:t>##</a:t>
            </a:r>
          </a:p>
        </p:txBody>
      </p:sp>
      <p:sp>
        <p:nvSpPr>
          <p:cNvPr id="43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84080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smtClean="0">
                <a:solidFill>
                  <a:prstClr val="black"/>
                </a:solidFill>
              </a:rPr>
              <a:t>© Software University Foundation – </a:t>
            </a:r>
            <a:r>
              <a:rPr lang="en-US" sz="1000" u="sng" smtClean="0">
                <a:solidFill>
                  <a:prstClr val="black"/>
                </a:solidFill>
                <a:hlinkClick r:id="rId3"/>
              </a:rPr>
              <a:t>http://softuni.org</a:t>
            </a:r>
            <a:endParaRPr lang="en-US" sz="1000" smtClean="0">
              <a:solidFill>
                <a:prstClr val="black"/>
              </a:solidFill>
            </a:endParaRPr>
          </a:p>
          <a:p>
            <a:r>
              <a:rPr lang="en-US" sz="1000" smtClean="0">
                <a:solidFill>
                  <a:prstClr val="black"/>
                </a:solidFill>
              </a:rPr>
              <a:t>This work is licensed under the </a:t>
            </a:r>
            <a:r>
              <a:rPr lang="en-US" sz="1000" u="sng" noProof="1" smtClean="0">
                <a:solidFill>
                  <a:prstClr val="black"/>
                </a:solidFill>
                <a:hlinkClick r:id="rId4"/>
              </a:rPr>
              <a:t>Creative Commons Attribution-NonCommercial-ShareAlike</a:t>
            </a:r>
            <a:r>
              <a:rPr lang="en-US" sz="1000" noProof="1" smtClean="0">
                <a:solidFill>
                  <a:prstClr val="black"/>
                </a:solidFill>
              </a:rPr>
              <a:t> </a:t>
            </a:r>
            <a:r>
              <a:rPr lang="en-US" sz="1000" smtClean="0">
                <a:solidFill>
                  <a:prstClr val="black"/>
                </a:solidFill>
              </a:rPr>
              <a:t>license.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>
                <a:solidFill>
                  <a:prstClr val="black"/>
                </a:solidFill>
              </a:rPr>
              <a:pPr/>
              <a:t>65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33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 dirty="0" smtClean="0"/>
              <a:t>© Software University Foundation – </a:t>
            </a:r>
            <a:r>
              <a:rPr lang="en-US" sz="1000" u="sng" dirty="0" smtClean="0">
                <a:hlinkClick r:id="rId3"/>
              </a:rPr>
              <a:t>http://softuni.org</a:t>
            </a:r>
            <a:endParaRPr lang="en-US" sz="1000" dirty="0" smtClean="0"/>
          </a:p>
          <a:p>
            <a:r>
              <a:rPr lang="en-US" sz="1000" dirty="0" smtClean="0"/>
              <a:t>This work is licensed under the </a:t>
            </a:r>
            <a:r>
              <a:rPr lang="en-US" sz="1000" u="sng" noProof="1" smtClean="0">
                <a:hlinkClick r:id="rId4"/>
              </a:rPr>
              <a:t>Creative Commons Attribution-NonCommercial-ShareAlike</a:t>
            </a:r>
            <a:r>
              <a:rPr lang="en-US" sz="1000" noProof="1" smtClean="0"/>
              <a:t> </a:t>
            </a:r>
            <a:r>
              <a:rPr lang="en-US" sz="1000" dirty="0" smtClean="0"/>
              <a:t>license.</a:t>
            </a:r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395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://judge.softuni.bg/" TargetMode="External"/><Relationship Id="rId13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hyperlink" Target="http://forum.softuni.bg/" TargetMode="External"/><Relationship Id="rId12" Type="http://schemas.openxmlformats.org/officeDocument/2006/relationships/hyperlink" Target="http://www.introprogramming.info/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nakov.com/" TargetMode="External"/><Relationship Id="rId11" Type="http://schemas.openxmlformats.org/officeDocument/2006/relationships/hyperlink" Target="http://www.youtube.com/SoftwareUniversity" TargetMode="External"/><Relationship Id="rId5" Type="http://schemas.openxmlformats.org/officeDocument/2006/relationships/hyperlink" Target="http://softuni.org/" TargetMode="External"/><Relationship Id="rId10" Type="http://schemas.openxmlformats.org/officeDocument/2006/relationships/hyperlink" Target="https://twitter.com/softunibg" TargetMode="External"/><Relationship Id="rId4" Type="http://schemas.openxmlformats.org/officeDocument/2006/relationships/hyperlink" Target="http://softuni.bg/" TargetMode="External"/><Relationship Id="rId9" Type="http://schemas.openxmlformats.org/officeDocument/2006/relationships/hyperlink" Target="https://www.facebook.com/SoftwareUniversity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bg bwMode="grayWhite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66413" y="314301"/>
            <a:ext cx="7382341" cy="2000251"/>
          </a:xfrm>
        </p:spPr>
        <p:txBody>
          <a:bodyPr lIns="0" tIns="0" rIns="0" bIns="0">
            <a:normAutofit/>
          </a:bodyPr>
          <a:lstStyle>
            <a:lvl1pPr algn="r">
              <a:defRPr sz="5400">
                <a:solidFill>
                  <a:srgbClr val="F6D18E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66413" y="2346299"/>
            <a:ext cx="7382341" cy="1752600"/>
          </a:xfrm>
        </p:spPr>
        <p:txBody>
          <a:bodyPr lIns="0" tIns="0" rIns="0" bIns="0">
            <a:normAutofit/>
          </a:bodyPr>
          <a:lstStyle>
            <a:lvl1pPr marL="0" indent="0" algn="r">
              <a:spcBef>
                <a:spcPts val="0"/>
              </a:spcBef>
              <a:buNone/>
              <a:defRPr sz="4000" cap="none" spc="200" baseline="0">
                <a:solidFill>
                  <a:schemeClr val="accent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Presentation Subtitle</a:t>
            </a:r>
            <a:endParaRPr dirty="0"/>
          </a:p>
        </p:txBody>
      </p:sp>
      <p:sp>
        <p:nvSpPr>
          <p:cNvPr id="25" name="Text Placeholder 13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760412" y="4164083"/>
            <a:ext cx="3187613" cy="525135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b" anchorCtr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2800" b="1" kern="1200" baseline="0" dirty="0" smtClean="0">
                <a:solidFill>
                  <a:srgbClr val="EE792A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Author Name</a:t>
            </a:r>
            <a:endParaRPr lang="en-US" dirty="0"/>
          </a:p>
        </p:txBody>
      </p:sp>
      <p:sp>
        <p:nvSpPr>
          <p:cNvPr id="31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4366413" y="4191000"/>
            <a:ext cx="7382341" cy="1905000"/>
          </a:xfrm>
          <a:prstGeom prst="rect">
            <a:avLst/>
          </a:prstGeom>
        </p:spPr>
        <p:txBody>
          <a:bodyPr lIns="108000" tIns="36000" rIns="108000" bIns="36000"/>
          <a:lstStyle>
            <a:lvl1pPr marL="0" indent="0">
              <a:buNone/>
              <a:defRPr/>
            </a:lvl1pPr>
          </a:lstStyle>
          <a:p>
            <a:r>
              <a:rPr lang="en-US" dirty="0" smtClean="0"/>
              <a:t>Insert a Picture Here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760413" y="4633982"/>
            <a:ext cx="3187614" cy="444343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2300" b="1" kern="1200" dirty="0" smtClean="0">
                <a:solidFill>
                  <a:srgbClr val="F4B36C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Position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760412" y="5011671"/>
            <a:ext cx="3187613" cy="395869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2000" b="1" kern="12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Web Site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760412" y="5394605"/>
            <a:ext cx="3187613" cy="363552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1800" b="1" kern="1200" dirty="0" smtClean="0">
                <a:solidFill>
                  <a:srgbClr val="F27A44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Company Name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760412" y="5735767"/>
            <a:ext cx="3187613" cy="331235"/>
          </a:xfrm>
          <a:prstGeom prst="rect">
            <a:avLst/>
          </a:prstGeom>
          <a:noFill/>
          <a:effectLst/>
        </p:spPr>
        <p:txBody>
          <a:bodyPr wrap="square" lIns="36000" tIns="36000" rIns="36000" bIns="36000" rtlCol="0" anchor="ctr" anchorCtr="0">
            <a:spAutoFit/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None/>
              <a:defRPr lang="en-US" sz="1600" b="1" kern="1200" dirty="0" smtClean="0">
                <a:solidFill>
                  <a:srgbClr val="F27A44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Company Web 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>
          <a:xfrm>
            <a:off x="188814" y="6525002"/>
            <a:ext cx="1223999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44F6B-97DE-4B36-A56F-B3C20B4B1A6D}" type="datetime1">
              <a:rPr lang="en-US" smtClean="0"/>
              <a:t>4/18/2016</a:t>
            </a:fld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4412" y="6525002"/>
            <a:ext cx="10150400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66412" y="6525002"/>
            <a:ext cx="428822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" hasCustomPrompt="1"/>
          </p:nvPr>
        </p:nvSpPr>
        <p:spPr>
          <a:xfrm>
            <a:off x="190413" y="1151121"/>
            <a:ext cx="11804822" cy="5570355"/>
          </a:xfrm>
        </p:spPr>
        <p:txBody>
          <a:bodyPr/>
          <a:lstStyle>
            <a:lvl1pPr>
              <a:defRPr sz="3400"/>
            </a:lvl1pPr>
            <a:lvl2pPr>
              <a:defRPr sz="3200"/>
            </a:lvl2pPr>
            <a:lvl3pPr>
              <a:defRPr sz="3000"/>
            </a:lvl3pPr>
            <a:lvl4pPr>
              <a:defRPr sz="2800"/>
            </a:lvl4pPr>
            <a:lvl5pPr>
              <a:defRPr sz="2600"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Level`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8815" y="40341"/>
            <a:ext cx="9577597" cy="1110780"/>
          </a:xfrm>
        </p:spPr>
        <p:txBody>
          <a:bodyPr/>
          <a:lstStyle>
            <a:lvl1pPr>
              <a:defRPr>
                <a:solidFill>
                  <a:srgbClr val="F3BE60"/>
                </a:solidFill>
                <a:effectLst/>
              </a:defRPr>
            </a:lvl1pPr>
          </a:lstStyle>
          <a:p>
            <a:r>
              <a:rPr lang="en-US" dirty="0" smtClean="0"/>
              <a:t>Slide Title</a:t>
            </a:r>
            <a:endParaRPr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8212" y="228600"/>
            <a:ext cx="2175525" cy="76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813" y="4953000"/>
            <a:ext cx="10363200" cy="820600"/>
          </a:xfrm>
        </p:spPr>
        <p:txBody>
          <a:bodyPr wrap="square" lIns="36000" tIns="36000" rIns="36000" bIns="36000" anchor="b">
            <a:spAutoFit/>
          </a:bodyPr>
          <a:lstStyle>
            <a:lvl1pPr algn="ctr">
              <a:defRPr sz="5400" b="1" cap="none" baseline="0"/>
            </a:lvl1pPr>
          </a:lstStyle>
          <a:p>
            <a:r>
              <a:rPr lang="en-US" dirty="0" smtClean="0"/>
              <a:t>Click to Edit Section Title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2813" y="5754968"/>
            <a:ext cx="10363200" cy="719034"/>
          </a:xfrm>
        </p:spPr>
        <p:txBody>
          <a:bodyPr wrap="square" lIns="36000" tIns="36000" rIns="36000" bIns="36000" anchor="t">
            <a:spAutoFit/>
          </a:bodyPr>
          <a:lstStyle>
            <a:lvl1pPr marL="0" indent="0" algn="ctr">
              <a:spcBef>
                <a:spcPts val="0"/>
              </a:spcBef>
              <a:buNone/>
              <a:defRPr sz="4000" cap="none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Section Subtitle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8212" y="228600"/>
            <a:ext cx="2175525" cy="76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ions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1529384" y="6400802"/>
            <a:ext cx="10482604" cy="363552"/>
          </a:xfrm>
          <a:prstGeom prst="rect">
            <a:avLst/>
          </a:prstGeom>
        </p:spPr>
        <p:txBody>
          <a:bodyPr wrap="square" lIns="36000" rIns="36000">
            <a:spAutoFit/>
          </a:bodyPr>
          <a:lstStyle>
            <a:lvl1pPr marL="0" indent="0" algn="r">
              <a:buNone/>
              <a:defRPr sz="1800">
                <a:latin typeface="+mn-lt"/>
              </a:defRPr>
            </a:lvl1pPr>
          </a:lstStyle>
          <a:p>
            <a:pPr lvl="0"/>
            <a:r>
              <a:rPr lang="en-US" dirty="0" smtClean="0"/>
              <a:t>Course Web Site</a:t>
            </a:r>
            <a:endParaRPr lang="en-US" dirty="0"/>
          </a:p>
        </p:txBody>
      </p:sp>
      <p:pic>
        <p:nvPicPr>
          <p:cNvPr id="55" name="Picture 5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412" y="261000"/>
            <a:ext cx="2050131" cy="670675"/>
          </a:xfrm>
          <a:prstGeom prst="rect">
            <a:avLst/>
          </a:prstGeom>
        </p:spPr>
      </p:pic>
      <p:sp>
        <p:nvSpPr>
          <p:cNvPr id="50" name="Title 1"/>
          <p:cNvSpPr>
            <a:spLocks noGrp="1"/>
          </p:cNvSpPr>
          <p:nvPr>
            <p:ph type="title" hasCustomPrompt="1"/>
          </p:nvPr>
        </p:nvSpPr>
        <p:spPr>
          <a:xfrm>
            <a:off x="188815" y="40341"/>
            <a:ext cx="9577597" cy="1110780"/>
          </a:xfrm>
        </p:spPr>
        <p:txBody>
          <a:bodyPr/>
          <a:lstStyle>
            <a:lvl1pPr>
              <a:defRPr>
                <a:solidFill>
                  <a:srgbClr val="F3BE60"/>
                </a:solidFill>
                <a:effectLst/>
              </a:defRPr>
            </a:lvl1pPr>
          </a:lstStyle>
          <a:p>
            <a:r>
              <a:rPr lang="en-US" dirty="0" smtClean="0"/>
              <a:t>Presentation Title</a:t>
            </a:r>
            <a:endParaRPr dirty="0"/>
          </a:p>
        </p:txBody>
      </p:sp>
      <p:sp>
        <p:nvSpPr>
          <p:cNvPr id="2" name="TextBox 1">
            <a:hlinkClick r:id="rId4" tooltip="Software University - Quality Education, Profession and Job for Software Engineers"/>
          </p:cNvPr>
          <p:cNvSpPr txBox="1"/>
          <p:nvPr userDrawn="1"/>
        </p:nvSpPr>
        <p:spPr>
          <a:xfrm rot="322982">
            <a:off x="10066442" y="2253546"/>
            <a:ext cx="303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603A14"/>
                </a:solidFill>
              </a:rPr>
              <a:t>?</a:t>
            </a:r>
            <a:endParaRPr lang="en-US" sz="2000" b="1" dirty="0">
              <a:solidFill>
                <a:srgbClr val="603A14"/>
              </a:solidFill>
            </a:endParaRPr>
          </a:p>
        </p:txBody>
      </p:sp>
      <p:sp>
        <p:nvSpPr>
          <p:cNvPr id="27" name="TextBox 26">
            <a:hlinkClick r:id="rId5" tooltip="Software University Foundaton"/>
          </p:cNvPr>
          <p:cNvSpPr txBox="1"/>
          <p:nvPr userDrawn="1"/>
        </p:nvSpPr>
        <p:spPr>
          <a:xfrm rot="20630519">
            <a:off x="7568290" y="4341197"/>
            <a:ext cx="303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603A14"/>
                </a:solidFill>
              </a:rPr>
              <a:t>?</a:t>
            </a:r>
            <a:endParaRPr lang="en-US" sz="2000" b="1" dirty="0">
              <a:solidFill>
                <a:srgbClr val="603A14"/>
              </a:solidFill>
            </a:endParaRPr>
          </a:p>
        </p:txBody>
      </p:sp>
      <p:sp>
        <p:nvSpPr>
          <p:cNvPr id="51" name="TextBox 50">
            <a:hlinkClick r:id="rId6" tooltip="Svetlin Nakov - Programming and Education for Developers"/>
          </p:cNvPr>
          <p:cNvSpPr txBox="1"/>
          <p:nvPr userDrawn="1"/>
        </p:nvSpPr>
        <p:spPr>
          <a:xfrm>
            <a:off x="11500162" y="467963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603A14"/>
                </a:solidFill>
              </a:rPr>
              <a:t>?</a:t>
            </a:r>
            <a:endParaRPr lang="en-US" sz="1200" dirty="0">
              <a:solidFill>
                <a:srgbClr val="603A14"/>
              </a:solidFill>
            </a:endParaRPr>
          </a:p>
        </p:txBody>
      </p:sp>
      <p:sp>
        <p:nvSpPr>
          <p:cNvPr id="52" name="TextBox 51">
            <a:hlinkClick r:id="rId7" tooltip="Software University - Discussion Forum"/>
          </p:cNvPr>
          <p:cNvSpPr txBox="1"/>
          <p:nvPr userDrawn="1"/>
        </p:nvSpPr>
        <p:spPr>
          <a:xfrm rot="20971262">
            <a:off x="6094412" y="6109081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03A14"/>
                </a:solidFill>
              </a:rPr>
              <a:t>?</a:t>
            </a:r>
            <a:endParaRPr lang="en-US" sz="1400" dirty="0">
              <a:solidFill>
                <a:srgbClr val="603A14"/>
              </a:solidFill>
            </a:endParaRPr>
          </a:p>
        </p:txBody>
      </p:sp>
      <p:sp>
        <p:nvSpPr>
          <p:cNvPr id="53" name="TextBox 52">
            <a:hlinkClick r:id="rId8" tooltip="Software University - Online Judge System"/>
          </p:cNvPr>
          <p:cNvSpPr txBox="1"/>
          <p:nvPr userDrawn="1"/>
        </p:nvSpPr>
        <p:spPr>
          <a:xfrm rot="569019">
            <a:off x="9155998" y="4032736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603A14"/>
                </a:solidFill>
              </a:rPr>
              <a:t>?</a:t>
            </a:r>
            <a:endParaRPr lang="en-US" sz="1800" b="1" dirty="0">
              <a:solidFill>
                <a:srgbClr val="603A14"/>
              </a:solidFill>
            </a:endParaRPr>
          </a:p>
        </p:txBody>
      </p:sp>
      <p:sp>
        <p:nvSpPr>
          <p:cNvPr id="54" name="TextBox 53">
            <a:hlinkClick r:id="rId9" tooltip="Software University @ Facebook"/>
          </p:cNvPr>
          <p:cNvSpPr txBox="1"/>
          <p:nvPr userDrawn="1"/>
        </p:nvSpPr>
        <p:spPr>
          <a:xfrm rot="219682">
            <a:off x="7047355" y="2560119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603A14"/>
                </a:solidFill>
              </a:rPr>
              <a:t>?</a:t>
            </a:r>
            <a:endParaRPr lang="en-US" sz="2400" b="1" dirty="0">
              <a:solidFill>
                <a:srgbClr val="603A14"/>
              </a:solidFill>
            </a:endParaRPr>
          </a:p>
        </p:txBody>
      </p:sp>
      <p:sp>
        <p:nvSpPr>
          <p:cNvPr id="56" name="TextBox 55">
            <a:hlinkClick r:id="rId10" tooltip="Software University @ Twitter"/>
          </p:cNvPr>
          <p:cNvSpPr txBox="1"/>
          <p:nvPr userDrawn="1"/>
        </p:nvSpPr>
        <p:spPr>
          <a:xfrm rot="20972266">
            <a:off x="11754532" y="2320841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03A14"/>
                </a:solidFill>
              </a:rPr>
              <a:t>?</a:t>
            </a:r>
            <a:endParaRPr lang="en-US" sz="1400" dirty="0">
              <a:solidFill>
                <a:srgbClr val="603A14"/>
              </a:solidFill>
            </a:endParaRPr>
          </a:p>
        </p:txBody>
      </p:sp>
      <p:sp>
        <p:nvSpPr>
          <p:cNvPr id="57" name="TextBox 56">
            <a:hlinkClick r:id="rId11" tooltip="Software University @ YouTube - free training courses and video lessons for software engineers"/>
          </p:cNvPr>
          <p:cNvSpPr txBox="1"/>
          <p:nvPr userDrawn="1"/>
        </p:nvSpPr>
        <p:spPr>
          <a:xfrm rot="562174">
            <a:off x="11774596" y="3447926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603A14"/>
                </a:solidFill>
              </a:rPr>
              <a:t>?</a:t>
            </a:r>
            <a:endParaRPr lang="en-US" sz="1200" dirty="0">
              <a:solidFill>
                <a:srgbClr val="603A14"/>
              </a:solidFill>
            </a:endParaRPr>
          </a:p>
        </p:txBody>
      </p:sp>
      <p:sp>
        <p:nvSpPr>
          <p:cNvPr id="58" name="TextBox 57">
            <a:hlinkClick r:id="rId12" tooltip="Programming Fundamentals Book and Vide Lessons: Learn C#, Programming, Data Structures, Algorithms and Quality Coding"/>
          </p:cNvPr>
          <p:cNvSpPr txBox="1"/>
          <p:nvPr userDrawn="1"/>
        </p:nvSpPr>
        <p:spPr>
          <a:xfrm rot="571210">
            <a:off x="11136783" y="5625911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03A14"/>
                </a:solidFill>
              </a:rPr>
              <a:t>?</a:t>
            </a:r>
            <a:endParaRPr lang="en-US" sz="1400" dirty="0">
              <a:solidFill>
                <a:srgbClr val="603A1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20967714">
            <a:off x="457076" y="2405125"/>
            <a:ext cx="2338944" cy="2395502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 rot="20949717">
            <a:off x="2718532" y="3306088"/>
            <a:ext cx="4540980" cy="948072"/>
          </a:xfrm>
          <a:prstGeom prst="rect">
            <a:avLst/>
          </a:prstGeom>
        </p:spPr>
        <p:txBody>
          <a:bodyPr wrap="none" lIns="0" tIns="0" rIns="0" bIns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lvl="0" indent="0" algn="ctr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40000"/>
                  <a:lumOff val="60000"/>
                </a:schemeClr>
              </a:buClr>
              <a:buSzPct val="70000"/>
              <a:buFont typeface="Wingdings 2" pitchFamily="18" charset="2"/>
              <a:buNone/>
            </a:pPr>
            <a:r>
              <a:rPr lang="en-US" sz="6600" b="1" kern="1200" noProof="0" dirty="0" smtClean="0">
                <a:solidFill>
                  <a:srgbClr val="F3BE60"/>
                </a:solidFill>
                <a:latin typeface="+mj-lt"/>
                <a:ea typeface="+mj-ea"/>
                <a:cs typeface="+mj-cs"/>
              </a:rPr>
              <a:t>Questions?</a:t>
            </a:r>
            <a:endParaRPr lang="en-US" sz="6600" b="1" spc="150" dirty="0">
              <a:ln w="11430"/>
              <a:solidFill>
                <a:schemeClr val="tx1">
                  <a:lumMod val="40000"/>
                  <a:lumOff val="6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26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814" y="6525002"/>
            <a:ext cx="1223999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56298-EBBA-4986-ABA6-590E209DBBCD}" type="datetime1">
              <a:rPr lang="en-US" smtClean="0"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4412" y="6525002"/>
            <a:ext cx="10150400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66412" y="6525002"/>
            <a:ext cx="428822" cy="196477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D1E-5D91-48A3-AD6D-45FBA980D1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0403" y="39574"/>
            <a:ext cx="11806432" cy="1111549"/>
          </a:xfrm>
          <a:prstGeom prst="rect">
            <a:avLst/>
          </a:prstGeom>
        </p:spPr>
        <p:txBody>
          <a:bodyPr vert="horz" lIns="108000" tIns="36000" rIns="108000" bIns="36000" rtlCol="0" anchor="ctr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413" y="1151123"/>
            <a:ext cx="11804822" cy="5570353"/>
          </a:xfrm>
          <a:prstGeom prst="rect">
            <a:avLst/>
          </a:prstGeom>
        </p:spPr>
        <p:txBody>
          <a:bodyPr vert="horz" lIns="108000" tIns="36000" rIns="108000" bIns="36000" rtlCol="0">
            <a:normAutofit/>
          </a:bodyPr>
          <a:lstStyle/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7" r:id="rId4"/>
    <p:sldLayoutId id="2147483668" r:id="rId5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3BE60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rgbClr val="F2B254"/>
        </a:buClr>
        <a:buSzPct val="100000"/>
        <a:buFont typeface="Wingdings" panose="05000000000000000000" pitchFamily="2" charset="2"/>
        <a:buChar char="§"/>
        <a:defRPr sz="3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6" algn="l" defTabSz="1218987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6" algn="l" defTabSz="1218987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rgbClr val="EF9A1D"/>
        </a:buClr>
        <a:buSzPct val="80000"/>
        <a:buFont typeface="Wingdings" panose="05000000000000000000" pitchFamily="2" charset="2"/>
        <a:buChar char="§"/>
        <a:defRPr sz="3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6" algn="l" defTabSz="1218987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rgbClr val="ED9411"/>
        </a:buClr>
        <a:buSzPct val="80000"/>
        <a:buFont typeface="Wingdings" panose="05000000000000000000" pitchFamily="2" charset="2"/>
        <a:buChar char="§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6" algn="l" defTabSz="1218987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rgbClr val="E28D10"/>
        </a:buClr>
        <a:buSzPct val="80000"/>
        <a:buFont typeface="Wingdings" panose="05000000000000000000" pitchFamily="2" charset="2"/>
        <a:buChar char="§"/>
        <a:defRPr sz="26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6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6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2" indent="-231606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6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2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6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184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softuni.org/" TargetMode="External"/><Relationship Id="rId3" Type="http://schemas.openxmlformats.org/officeDocument/2006/relationships/hyperlink" Target="http://softuni.bg/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creativecommons.org/licenses/by-nc-sa/4.0/" TargetMode="Externa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en.wikipedia.org/wiki/Memoizatio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ubset_sum_proble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Breadth-first_search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Knapsack_problem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Dynamic_programming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hyperlink" Target="http://www.indeavr.com/" TargetMode="External"/><Relationship Id="rId18" Type="http://schemas.openxmlformats.org/officeDocument/2006/relationships/hyperlink" Target="http://netpeak.bg/" TargetMode="External"/><Relationship Id="rId3" Type="http://schemas.openxmlformats.org/officeDocument/2006/relationships/hyperlink" Target="http://www.luxoft.com/" TargetMode="External"/><Relationship Id="rId21" Type="http://schemas.openxmlformats.org/officeDocument/2006/relationships/image" Target="../media/image60.png"/><Relationship Id="rId7" Type="http://schemas.openxmlformats.org/officeDocument/2006/relationships/hyperlink" Target="http://komfo.com/" TargetMode="External"/><Relationship Id="rId12" Type="http://schemas.openxmlformats.org/officeDocument/2006/relationships/image" Target="../media/image56.pn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6" Type="http://schemas.openxmlformats.org/officeDocument/2006/relationships/hyperlink" Target="http://www.infragistics.com/" TargetMode="External"/><Relationship Id="rId20" Type="http://schemas.openxmlformats.org/officeDocument/2006/relationships/hyperlink" Target="http://www.superhosting.bg/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11" Type="http://schemas.openxmlformats.org/officeDocument/2006/relationships/hyperlink" Target="http://www.softwaregroup-bg.com/" TargetMode="External"/><Relationship Id="rId5" Type="http://schemas.openxmlformats.org/officeDocument/2006/relationships/hyperlink" Target="http://xs-software.com/" TargetMode="External"/><Relationship Id="rId15" Type="http://schemas.openxmlformats.org/officeDocument/2006/relationships/hyperlink" Target="https://softuni.bg/trainings/1331/algorithms-april-2016" TargetMode="External"/><Relationship Id="rId10" Type="http://schemas.openxmlformats.org/officeDocument/2006/relationships/image" Target="../media/image55.png"/><Relationship Id="rId19" Type="http://schemas.openxmlformats.org/officeDocument/2006/relationships/image" Target="../media/image59.png"/><Relationship Id="rId4" Type="http://schemas.openxmlformats.org/officeDocument/2006/relationships/image" Target="../media/image52.png"/><Relationship Id="rId9" Type="http://schemas.openxmlformats.org/officeDocument/2006/relationships/hyperlink" Target="http://smartit.bg/" TargetMode="External"/><Relationship Id="rId14" Type="http://schemas.openxmlformats.org/officeDocument/2006/relationships/image" Target="../media/image57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nc-sa/3.0/deed.en_US" TargetMode="External"/><Relationship Id="rId3" Type="http://schemas.openxmlformats.org/officeDocument/2006/relationships/hyperlink" Target="http://creativecommons.org/licenses/by-nc-sa/4.0/" TargetMode="External"/><Relationship Id="rId7" Type="http://schemas.openxmlformats.org/officeDocument/2006/relationships/hyperlink" Target="http://telerikacademy.com/Courses/Courses/Details/18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ativecommons.org/licenses/by-sa/4.0/" TargetMode="External"/><Relationship Id="rId5" Type="http://schemas.openxmlformats.org/officeDocument/2006/relationships/hyperlink" Target="http://www.introprogramming.info/english-intro-csharp-book/" TargetMode="External"/><Relationship Id="rId4" Type="http://schemas.openxmlformats.org/officeDocument/2006/relationships/image" Target="../media/image8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4.png"/><Relationship Id="rId3" Type="http://schemas.openxmlformats.org/officeDocument/2006/relationships/hyperlink" Target="http://softuni.org/" TargetMode="External"/><Relationship Id="rId7" Type="http://schemas.openxmlformats.org/officeDocument/2006/relationships/hyperlink" Target="http://forum.softuni.bg/" TargetMode="External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youtube.com/SoftwareUniversity" TargetMode="External"/><Relationship Id="rId11" Type="http://schemas.openxmlformats.org/officeDocument/2006/relationships/image" Target="../media/image62.png"/><Relationship Id="rId5" Type="http://schemas.openxmlformats.org/officeDocument/2006/relationships/hyperlink" Target="https://www.facebook.com/SoftwareUniversity" TargetMode="External"/><Relationship Id="rId10" Type="http://schemas.openxmlformats.org/officeDocument/2006/relationships/hyperlink" Target="http://www.facebook.com/SoftwareUniversity" TargetMode="External"/><Relationship Id="rId4" Type="http://schemas.openxmlformats.org/officeDocument/2006/relationships/hyperlink" Target="http://softuni.bg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687719" y="762000"/>
            <a:ext cx="7807835" cy="1087372"/>
          </a:xfrm>
        </p:spPr>
        <p:txBody>
          <a:bodyPr>
            <a:normAutofit/>
          </a:bodyPr>
          <a:lstStyle/>
          <a:p>
            <a:r>
              <a:rPr lang="en-US" dirty="0"/>
              <a:t>Dynamic Programming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3687719" y="1974877"/>
            <a:ext cx="7807835" cy="1439398"/>
          </a:xfrm>
        </p:spPr>
        <p:txBody>
          <a:bodyPr>
            <a:normAutofit/>
          </a:bodyPr>
          <a:lstStyle/>
          <a:p>
            <a:r>
              <a:rPr lang="en-US" dirty="0" smtClean="0"/>
              <a:t>Divide-and-Conquer, Dynamic Programming, and Memoization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60412" y="4600998"/>
            <a:ext cx="3187613" cy="525135"/>
          </a:xfrm>
        </p:spPr>
        <p:txBody>
          <a:bodyPr/>
          <a:lstStyle/>
          <a:p>
            <a:r>
              <a:rPr lang="en-US" dirty="0" smtClean="0"/>
              <a:t>SoftUni Team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0413" y="5070897"/>
            <a:ext cx="3187614" cy="444343"/>
          </a:xfrm>
        </p:spPr>
        <p:txBody>
          <a:bodyPr/>
          <a:lstStyle/>
          <a:p>
            <a:r>
              <a:rPr lang="en-US" dirty="0" smtClean="0"/>
              <a:t>Technical Trainers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760412" y="5576003"/>
            <a:ext cx="3187613" cy="363552"/>
          </a:xfrm>
        </p:spPr>
        <p:txBody>
          <a:bodyPr/>
          <a:lstStyle/>
          <a:p>
            <a:r>
              <a:rPr lang="en-US" dirty="0" smtClean="0"/>
              <a:t>Software University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760412" y="5917165"/>
            <a:ext cx="3187613" cy="331235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http://softuni.bg</a:t>
            </a:r>
            <a:endParaRPr lang="en-US" dirty="0"/>
          </a:p>
        </p:txBody>
      </p:sp>
      <p:pic>
        <p:nvPicPr>
          <p:cNvPr id="1028" name="Picture 4" title="CC-BY-NC-SA License">
            <a:hlinkClick r:id="rId4" tooltip="This work is licensed under the &quot;Creative Commons Attribution-NonCommercial-ShareAlike 4.0 International&quot; licens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83" y="3310050"/>
            <a:ext cx="2175525" cy="761165"/>
          </a:xfrm>
          <a:prstGeom prst="roundRect">
            <a:avLst>
              <a:gd name="adj" fmla="val 3940"/>
            </a:avLst>
          </a:prstGeom>
          <a:solidFill>
            <a:srgbClr val="231F20">
              <a:alpha val="50000"/>
            </a:srgbClr>
          </a:solidFill>
          <a:ln>
            <a:solidFill>
              <a:schemeClr val="accent1">
                <a:lumMod val="75000"/>
                <a:alpha val="50000"/>
              </a:schemeClr>
            </a:solidFill>
          </a:ln>
          <a:ex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7719" y="3906914"/>
            <a:ext cx="2133598" cy="2341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818427">
            <a:off x="5001474" y="3744684"/>
            <a:ext cx="1975926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Dynamic</a:t>
            </a:r>
            <a:b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en-US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Programming</a:t>
            </a:r>
            <a:endParaRPr lang="en-US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t="-836" b="1"/>
          <a:stretch/>
        </p:blipFill>
        <p:spPr>
          <a:xfrm>
            <a:off x="7313612" y="3629491"/>
            <a:ext cx="4127783" cy="257725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3" name="Picture 2" title="Software University Foundation">
            <a:hlinkClick r:id="rId8" tooltip="Software University Foundation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3" t="-11972" r="-4044" b="1048"/>
          <a:stretch/>
        </p:blipFill>
        <p:spPr bwMode="auto">
          <a:xfrm>
            <a:off x="825157" y="2176104"/>
            <a:ext cx="2172351" cy="795696"/>
          </a:xfrm>
          <a:prstGeom prst="roundRect">
            <a:avLst>
              <a:gd name="adj" fmla="val 3940"/>
            </a:avLst>
          </a:prstGeom>
          <a:solidFill>
            <a:srgbClr val="231F20">
              <a:alpha val="50000"/>
            </a:srgbClr>
          </a:solidFill>
          <a:ln>
            <a:solidFill>
              <a:schemeClr val="accent1">
                <a:lumMod val="75000"/>
                <a:alpha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618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divide-and-conquer</a:t>
            </a:r>
            <a:r>
              <a:rPr lang="en-US" dirty="0" smtClean="0"/>
              <a:t> for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non-overlapping sub-problems</a:t>
            </a:r>
          </a:p>
          <a:p>
            <a:pPr lvl="1"/>
            <a:r>
              <a:rPr lang="en-US" dirty="0" smtClean="0"/>
              <a:t>Any sub-problem should be solved once only</a:t>
            </a:r>
          </a:p>
          <a:p>
            <a:pPr lvl="1"/>
            <a:r>
              <a:rPr lang="en-US" dirty="0" smtClean="0"/>
              <a:t>Example: recursive factorial</a:t>
            </a:r>
          </a:p>
          <a:p>
            <a:r>
              <a:rPr lang="en-US" dirty="0"/>
              <a:t>Use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dynamic programming </a:t>
            </a:r>
            <a:r>
              <a:rPr lang="en-US" dirty="0" smtClean="0"/>
              <a:t>(DP) </a:t>
            </a:r>
            <a:r>
              <a:rPr lang="en-US" dirty="0"/>
              <a:t>for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overlapping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sub-problems 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dirty="0" smtClean="0"/>
              <a:t>Solve each sub-problem once store its answer in a table</a:t>
            </a:r>
          </a:p>
          <a:p>
            <a:pPr lvl="1"/>
            <a:r>
              <a:rPr lang="en-US" dirty="0" smtClean="0"/>
              <a:t>Thus avoid solving the same sub-problems multiple times</a:t>
            </a:r>
          </a:p>
          <a:p>
            <a:pPr lvl="1"/>
            <a:r>
              <a:rPr lang="en-US" dirty="0" smtClean="0"/>
              <a:t>Technique known as "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</a:rPr>
              <a:t>memoization</a:t>
            </a:r>
            <a:r>
              <a:rPr lang="en-US" dirty="0" smtClean="0"/>
              <a:t>"</a:t>
            </a:r>
          </a:p>
          <a:p>
            <a:pPr lvl="1"/>
            <a:r>
              <a:rPr lang="en-US" dirty="0" smtClean="0"/>
              <a:t>Example: recursive Fibonacci numbers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Dynamic Programming vs. Divide-and-Conquer</a:t>
            </a:r>
            <a:endParaRPr lang="bg-BG" sz="3800" dirty="0"/>
          </a:p>
        </p:txBody>
      </p:sp>
    </p:spTree>
    <p:extLst>
      <p:ext uri="{BB962C8B-B14F-4D97-AF65-F5344CB8AC3E}">
        <p14:creationId xmlns:p14="http://schemas.microsoft.com/office/powerpoint/2010/main" val="157128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Fibonacci sequence holds the following integers:</a:t>
            </a:r>
          </a:p>
          <a:p>
            <a:pPr lvl="1"/>
            <a:r>
              <a:rPr lang="en-US" dirty="0" smtClean="0"/>
              <a:t>0, 1, 1, 2, 3, 5, 8, 13, 21, 34, 55, 89, 144, …</a:t>
            </a:r>
          </a:p>
          <a:p>
            <a:pPr lvl="1"/>
            <a:r>
              <a:rPr lang="en-US" dirty="0" smtClean="0"/>
              <a:t>The first two numbers are 0 and 1</a:t>
            </a:r>
          </a:p>
          <a:p>
            <a:pPr lvl="1"/>
            <a:r>
              <a:rPr lang="en-US" dirty="0" smtClean="0"/>
              <a:t>Each subsequent number is the sum of the previous two numbers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Recursive mathematical formula:</a:t>
            </a:r>
          </a:p>
          <a:p>
            <a:pPr lvl="1"/>
            <a:r>
              <a:rPr lang="en-US" dirty="0"/>
              <a:t>F</a:t>
            </a:r>
            <a:r>
              <a:rPr lang="en-US" baseline="-10000" dirty="0"/>
              <a:t>0</a:t>
            </a:r>
            <a:r>
              <a:rPr lang="en-US" dirty="0"/>
              <a:t> = 0, F</a:t>
            </a:r>
            <a:r>
              <a:rPr lang="en-US" baseline="-10000" dirty="0"/>
              <a:t>1</a:t>
            </a:r>
            <a:r>
              <a:rPr lang="en-US" dirty="0"/>
              <a:t> = 1</a:t>
            </a:r>
          </a:p>
          <a:p>
            <a:pPr lvl="1"/>
            <a:r>
              <a:rPr lang="en-US" noProof="1" smtClean="0"/>
              <a:t>F</a:t>
            </a:r>
            <a:r>
              <a:rPr lang="en-US" baseline="-10000" noProof="1" smtClean="0"/>
              <a:t>n</a:t>
            </a:r>
            <a:r>
              <a:rPr lang="en-US" dirty="0" smtClean="0"/>
              <a:t> = F</a:t>
            </a:r>
            <a:r>
              <a:rPr lang="en-US" baseline="-10000" dirty="0" smtClean="0"/>
              <a:t>n-1</a:t>
            </a:r>
            <a:r>
              <a:rPr lang="en-US" dirty="0" smtClean="0"/>
              <a:t> + F</a:t>
            </a:r>
            <a:r>
              <a:rPr lang="en-US" baseline="-10000" dirty="0" smtClean="0"/>
              <a:t>n-2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Fibonacci Sequence</a:t>
            </a:r>
            <a:endParaRPr lang="bg-BG" dirty="0"/>
          </a:p>
        </p:txBody>
      </p:sp>
      <p:pic>
        <p:nvPicPr>
          <p:cNvPr id="2051" name="Picture 3" descr="C:\Users\Nikolay\Desktop\800px-Fibonacci_spiral_34.svg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4010238"/>
            <a:ext cx="3801288" cy="240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Top-down</a:t>
            </a:r>
            <a:r>
              <a:rPr lang="en-US" dirty="0" smtClean="0"/>
              <a:t> approach in dynamic programming</a:t>
            </a:r>
          </a:p>
          <a:p>
            <a:r>
              <a:rPr lang="en-US" dirty="0"/>
              <a:t>Typically </a:t>
            </a:r>
            <a:r>
              <a:rPr lang="en-US" dirty="0" smtClean="0"/>
              <a:t>implemented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recursively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Example: Fibonacci</a:t>
            </a:r>
          </a:p>
          <a:p>
            <a:pPr lvl="1"/>
            <a:r>
              <a:rPr lang="en-US" dirty="0"/>
              <a:t>Fib(4)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Fib(3), Fib(2)</a:t>
            </a:r>
          </a:p>
          <a:p>
            <a:pPr lvl="1"/>
            <a:r>
              <a:rPr lang="en-US" dirty="0" smtClean="0"/>
              <a:t>Fib(3)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smtClean="0"/>
              <a:t>Fib(2), Fib(1)</a:t>
            </a:r>
            <a:endParaRPr lang="en-US" dirty="0"/>
          </a:p>
          <a:p>
            <a:pPr lvl="1"/>
            <a:r>
              <a:rPr lang="en-US" dirty="0" smtClean="0"/>
              <a:t>Fib(2)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smtClean="0"/>
              <a:t>Fib(1), Fib(0)</a:t>
            </a:r>
          </a:p>
          <a:p>
            <a:pPr lvl="1"/>
            <a:r>
              <a:rPr lang="en-US" dirty="0" smtClean="0"/>
              <a:t>Fib(1),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smtClean="0"/>
              <a:t>Fib(0)</a:t>
            </a:r>
          </a:p>
        </p:txBody>
      </p:sp>
      <p:pic>
        <p:nvPicPr>
          <p:cNvPr id="247" name="Picture 2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14" y="2063488"/>
            <a:ext cx="6292683" cy="412804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Programming</a:t>
            </a:r>
            <a:r>
              <a:rPr lang="en-US" smtClean="0"/>
              <a:t>: Top-Down</a:t>
            </a:r>
            <a:endParaRPr lang="en-US" dirty="0"/>
          </a:p>
        </p:txBody>
      </p:sp>
      <p:cxnSp>
        <p:nvCxnSpPr>
          <p:cNvPr id="8" name="Straight Connector 7"/>
          <p:cNvCxnSpPr>
            <a:cxnSpLocks noChangeShapeType="1"/>
            <a:stCxn id="17" idx="7"/>
            <a:endCxn id="16" idx="3"/>
          </p:cNvCxnSpPr>
          <p:nvPr/>
        </p:nvCxnSpPr>
        <p:spPr bwMode="auto">
          <a:xfrm flipV="1">
            <a:off x="7596288" y="2824448"/>
            <a:ext cx="574783" cy="426896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9" name="Straight Connector 8"/>
          <p:cNvCxnSpPr>
            <a:cxnSpLocks noChangeShapeType="1"/>
            <a:stCxn id="80" idx="0"/>
            <a:endCxn id="17" idx="3"/>
          </p:cNvCxnSpPr>
          <p:nvPr/>
        </p:nvCxnSpPr>
        <p:spPr bwMode="auto">
          <a:xfrm flipV="1">
            <a:off x="6405921" y="3764580"/>
            <a:ext cx="347689" cy="461880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12" name="Straight Connector 11"/>
          <p:cNvCxnSpPr>
            <a:cxnSpLocks noChangeShapeType="1"/>
            <a:stCxn id="16" idx="5"/>
            <a:endCxn id="19" idx="1"/>
          </p:cNvCxnSpPr>
          <p:nvPr/>
        </p:nvCxnSpPr>
        <p:spPr bwMode="auto">
          <a:xfrm>
            <a:off x="9102009" y="2824448"/>
            <a:ext cx="506321" cy="432518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13" name="Straight Connector 12"/>
          <p:cNvCxnSpPr>
            <a:cxnSpLocks noChangeShapeType="1"/>
            <a:stCxn id="22" idx="0"/>
            <a:endCxn id="19" idx="3"/>
          </p:cNvCxnSpPr>
          <p:nvPr/>
        </p:nvCxnSpPr>
        <p:spPr bwMode="auto">
          <a:xfrm flipV="1">
            <a:off x="9313723" y="3756112"/>
            <a:ext cx="294607" cy="492032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14" name="Straight Connector 13"/>
          <p:cNvCxnSpPr>
            <a:cxnSpLocks noChangeShapeType="1"/>
            <a:stCxn id="17" idx="5"/>
            <a:endCxn id="23" idx="0"/>
          </p:cNvCxnSpPr>
          <p:nvPr/>
        </p:nvCxnSpPr>
        <p:spPr bwMode="auto">
          <a:xfrm>
            <a:off x="7596288" y="3764580"/>
            <a:ext cx="276182" cy="466486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7978268" y="2154240"/>
            <a:ext cx="1316544" cy="785198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Fib(4)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6579086" y="3145050"/>
            <a:ext cx="1191726" cy="725824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Fib(3)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9447212" y="3153589"/>
            <a:ext cx="110018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Fib(2)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780323" y="4248144"/>
            <a:ext cx="106680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7313612" y="4231066"/>
            <a:ext cx="1117716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45" name="Straight Connector 44"/>
          <p:cNvCxnSpPr>
            <a:cxnSpLocks noChangeShapeType="1"/>
            <a:stCxn id="19" idx="5"/>
            <a:endCxn id="46" idx="0"/>
          </p:cNvCxnSpPr>
          <p:nvPr/>
        </p:nvCxnSpPr>
        <p:spPr bwMode="auto">
          <a:xfrm>
            <a:off x="10386274" y="3756112"/>
            <a:ext cx="280138" cy="474954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10133012" y="4231066"/>
            <a:ext cx="106680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Fib(0)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79" name="Straight Connector 78"/>
          <p:cNvCxnSpPr>
            <a:cxnSpLocks noChangeShapeType="1"/>
            <a:stCxn id="81" idx="0"/>
            <a:endCxn id="80" idx="3"/>
          </p:cNvCxnSpPr>
          <p:nvPr/>
        </p:nvCxnSpPr>
        <p:spPr bwMode="auto">
          <a:xfrm flipV="1">
            <a:off x="5646831" y="4828983"/>
            <a:ext cx="370118" cy="561117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5855831" y="4226460"/>
            <a:ext cx="110018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Fib(2)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/>
        </p:nvSpPr>
        <p:spPr bwMode="auto">
          <a:xfrm>
            <a:off x="5103812" y="5390100"/>
            <a:ext cx="1086038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82" name="Straight Connector 81"/>
          <p:cNvCxnSpPr>
            <a:cxnSpLocks noChangeShapeType="1"/>
            <a:stCxn id="80" idx="5"/>
            <a:endCxn id="83" idx="0"/>
          </p:cNvCxnSpPr>
          <p:nvPr/>
        </p:nvCxnSpPr>
        <p:spPr bwMode="auto">
          <a:xfrm>
            <a:off x="6794893" y="4828983"/>
            <a:ext cx="309895" cy="555871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83" name="Oval 82"/>
          <p:cNvSpPr>
            <a:spLocks noChangeArrowheads="1"/>
          </p:cNvSpPr>
          <p:nvPr/>
        </p:nvSpPr>
        <p:spPr bwMode="auto">
          <a:xfrm>
            <a:off x="6591163" y="5384854"/>
            <a:ext cx="1027249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Fib(0)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113" name="Straight Arrow Connector 112"/>
          <p:cNvCxnSpPr/>
          <p:nvPr/>
        </p:nvCxnSpPr>
        <p:spPr>
          <a:xfrm>
            <a:off x="11657012" y="1905000"/>
            <a:ext cx="0" cy="45720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41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2" grpId="0" animBg="1"/>
      <p:bldP spid="23" grpId="0" animBg="1"/>
      <p:bldP spid="46" grpId="0" animBg="1"/>
      <p:bldP spid="80" grpId="0" animBg="1"/>
      <p:bldP spid="81" grpId="0" animBg="1"/>
      <p:bldP spid="8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Bottom-up</a:t>
            </a:r>
            <a:r>
              <a:rPr lang="en-US" dirty="0" smtClean="0"/>
              <a:t> approach in dynamic programming</a:t>
            </a:r>
          </a:p>
          <a:p>
            <a:r>
              <a:rPr lang="en-US" dirty="0"/>
              <a:t>Typically </a:t>
            </a:r>
            <a:r>
              <a:rPr lang="en-US" dirty="0" smtClean="0"/>
              <a:t>implemented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iteratively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Bef>
                <a:spcPts val="1200"/>
              </a:spcBef>
            </a:pPr>
            <a:r>
              <a:rPr lang="en-US" dirty="0"/>
              <a:t>Example: Fibonacci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dirty="0" smtClean="0"/>
              <a:t>Fib(0)</a:t>
            </a:r>
          </a:p>
          <a:p>
            <a:pPr lvl="1"/>
            <a:r>
              <a:rPr lang="en-US" dirty="0" smtClean="0"/>
              <a:t>Fib(1)</a:t>
            </a:r>
          </a:p>
          <a:p>
            <a:pPr lvl="1"/>
            <a:r>
              <a:rPr lang="en-US" dirty="0"/>
              <a:t>Fib(0), Fib(1)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Fib(2)</a:t>
            </a:r>
          </a:p>
          <a:p>
            <a:pPr lvl="1"/>
            <a:r>
              <a:rPr lang="en-US" dirty="0"/>
              <a:t>Fib(1), Fib(2)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Fib(3)</a:t>
            </a:r>
          </a:p>
          <a:p>
            <a:pPr lvl="1"/>
            <a:r>
              <a:rPr lang="en-US" dirty="0" smtClean="0"/>
              <a:t>Fib(2), Fib(3)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smtClean="0"/>
              <a:t>Fib(4)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14" y="2063488"/>
            <a:ext cx="6292683" cy="412804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ounded Rectangle 4"/>
          <p:cNvSpPr/>
          <p:nvPr/>
        </p:nvSpPr>
        <p:spPr>
          <a:xfrm>
            <a:off x="2196585" y="3388056"/>
            <a:ext cx="3342819" cy="1127441"/>
          </a:xfrm>
          <a:prstGeom prst="roundRect">
            <a:avLst>
              <a:gd name="adj" fmla="val 5473"/>
            </a:avLst>
          </a:prstGeom>
          <a:solidFill>
            <a:schemeClr val="accent1">
              <a:alpha val="40000"/>
            </a:schemeClr>
          </a:solidFill>
          <a:ln>
            <a:solidFill>
              <a:srgbClr val="B0761F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Programming: Bottom-Up</a:t>
            </a:r>
            <a:endParaRPr lang="en-US" dirty="0"/>
          </a:p>
        </p:txBody>
      </p:sp>
      <p:cxnSp>
        <p:nvCxnSpPr>
          <p:cNvPr id="113" name="Straight Arrow Connector 112"/>
          <p:cNvCxnSpPr/>
          <p:nvPr/>
        </p:nvCxnSpPr>
        <p:spPr>
          <a:xfrm>
            <a:off x="11657012" y="1905000"/>
            <a:ext cx="0" cy="4572000"/>
          </a:xfrm>
          <a:prstGeom prst="straightConnector1">
            <a:avLst/>
          </a:prstGeom>
          <a:ln w="5715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45439"/>
              </p:ext>
            </p:extLst>
          </p:nvPr>
        </p:nvGraphicFramePr>
        <p:xfrm>
          <a:off x="2513502" y="3847621"/>
          <a:ext cx="469011" cy="438912"/>
        </p:xfrm>
        <a:graphic>
          <a:graphicData uri="http://schemas.openxmlformats.org/drawingml/2006/table">
            <a:tbl>
              <a:tblPr/>
              <a:tblGrid>
                <a:gridCol w="469011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0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967178"/>
              </p:ext>
            </p:extLst>
          </p:nvPr>
        </p:nvGraphicFramePr>
        <p:xfrm>
          <a:off x="3074403" y="3847621"/>
          <a:ext cx="469011" cy="438912"/>
        </p:xfrm>
        <a:graphic>
          <a:graphicData uri="http://schemas.openxmlformats.org/drawingml/2006/table">
            <a:tbl>
              <a:tblPr/>
              <a:tblGrid>
                <a:gridCol w="469011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310386"/>
              </p:ext>
            </p:extLst>
          </p:nvPr>
        </p:nvGraphicFramePr>
        <p:xfrm>
          <a:off x="3637553" y="3847621"/>
          <a:ext cx="469011" cy="438912"/>
        </p:xfrm>
        <a:graphic>
          <a:graphicData uri="http://schemas.openxmlformats.org/drawingml/2006/table">
            <a:tbl>
              <a:tblPr/>
              <a:tblGrid>
                <a:gridCol w="469011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359173"/>
              </p:ext>
            </p:extLst>
          </p:nvPr>
        </p:nvGraphicFramePr>
        <p:xfrm>
          <a:off x="4203731" y="3847621"/>
          <a:ext cx="469011" cy="438912"/>
        </p:xfrm>
        <a:graphic>
          <a:graphicData uri="http://schemas.openxmlformats.org/drawingml/2006/table">
            <a:tbl>
              <a:tblPr/>
              <a:tblGrid>
                <a:gridCol w="469011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994925"/>
              </p:ext>
            </p:extLst>
          </p:nvPr>
        </p:nvGraphicFramePr>
        <p:xfrm>
          <a:off x="4764680" y="3847621"/>
          <a:ext cx="469011" cy="438912"/>
        </p:xfrm>
        <a:graphic>
          <a:graphicData uri="http://schemas.openxmlformats.org/drawingml/2006/table">
            <a:tbl>
              <a:tblPr/>
              <a:tblGrid>
                <a:gridCol w="469011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77585" y="346426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3155867" y="3469731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12745" y="346426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</a:t>
            </a:r>
            <a:endParaRPr lang="en-US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4269203" y="3465311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</a:t>
            </a:r>
            <a:endParaRPr lang="en-US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4828758" y="346608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4</a:t>
            </a:r>
            <a:endParaRPr lang="en-US" sz="2000" dirty="0"/>
          </a:p>
        </p:txBody>
      </p:sp>
      <p:cxnSp>
        <p:nvCxnSpPr>
          <p:cNvPr id="42" name="Straight Connector 41"/>
          <p:cNvCxnSpPr>
            <a:cxnSpLocks noChangeShapeType="1"/>
            <a:stCxn id="52" idx="7"/>
            <a:endCxn id="49" idx="3"/>
          </p:cNvCxnSpPr>
          <p:nvPr/>
        </p:nvCxnSpPr>
        <p:spPr bwMode="auto">
          <a:xfrm flipV="1">
            <a:off x="7596288" y="2824448"/>
            <a:ext cx="574783" cy="426896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3" name="Straight Connector 42"/>
          <p:cNvCxnSpPr>
            <a:cxnSpLocks noChangeShapeType="1"/>
            <a:stCxn id="59" idx="0"/>
            <a:endCxn id="52" idx="3"/>
          </p:cNvCxnSpPr>
          <p:nvPr/>
        </p:nvCxnSpPr>
        <p:spPr bwMode="auto">
          <a:xfrm flipV="1">
            <a:off x="6405921" y="3764580"/>
            <a:ext cx="347689" cy="461880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4" name="Straight Connector 43"/>
          <p:cNvCxnSpPr>
            <a:cxnSpLocks noChangeShapeType="1"/>
            <a:stCxn id="49" idx="5"/>
            <a:endCxn id="53" idx="1"/>
          </p:cNvCxnSpPr>
          <p:nvPr/>
        </p:nvCxnSpPr>
        <p:spPr bwMode="auto">
          <a:xfrm>
            <a:off x="9102009" y="2824448"/>
            <a:ext cx="506321" cy="432518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7" name="Straight Connector 46"/>
          <p:cNvCxnSpPr>
            <a:cxnSpLocks noChangeShapeType="1"/>
            <a:stCxn id="54" idx="0"/>
            <a:endCxn id="53" idx="3"/>
          </p:cNvCxnSpPr>
          <p:nvPr/>
        </p:nvCxnSpPr>
        <p:spPr bwMode="auto">
          <a:xfrm flipV="1">
            <a:off x="9313723" y="3756112"/>
            <a:ext cx="294607" cy="492032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8" name="Straight Connector 47"/>
          <p:cNvCxnSpPr>
            <a:cxnSpLocks noChangeShapeType="1"/>
            <a:stCxn id="52" idx="5"/>
            <a:endCxn id="55" idx="0"/>
          </p:cNvCxnSpPr>
          <p:nvPr/>
        </p:nvCxnSpPr>
        <p:spPr bwMode="auto">
          <a:xfrm>
            <a:off x="7596288" y="3764580"/>
            <a:ext cx="276182" cy="466486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49" name="Oval 48"/>
          <p:cNvSpPr>
            <a:spLocks noChangeArrowheads="1"/>
          </p:cNvSpPr>
          <p:nvPr/>
        </p:nvSpPr>
        <p:spPr bwMode="auto">
          <a:xfrm>
            <a:off x="7978268" y="2154240"/>
            <a:ext cx="1316544" cy="785198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Fib(4)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6579086" y="3145050"/>
            <a:ext cx="1191726" cy="725824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Fib(3)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3" name="Oval 52"/>
          <p:cNvSpPr>
            <a:spLocks noChangeArrowheads="1"/>
          </p:cNvSpPr>
          <p:nvPr/>
        </p:nvSpPr>
        <p:spPr bwMode="auto">
          <a:xfrm>
            <a:off x="9447212" y="3153589"/>
            <a:ext cx="110018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Fib(2)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8780323" y="4248144"/>
            <a:ext cx="106680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5" name="Oval 54"/>
          <p:cNvSpPr>
            <a:spLocks noChangeArrowheads="1"/>
          </p:cNvSpPr>
          <p:nvPr/>
        </p:nvSpPr>
        <p:spPr bwMode="auto">
          <a:xfrm>
            <a:off x="7313612" y="4231066"/>
            <a:ext cx="1117716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56" name="Straight Connector 55"/>
          <p:cNvCxnSpPr>
            <a:cxnSpLocks noChangeShapeType="1"/>
            <a:stCxn id="53" idx="5"/>
            <a:endCxn id="57" idx="0"/>
          </p:cNvCxnSpPr>
          <p:nvPr/>
        </p:nvCxnSpPr>
        <p:spPr bwMode="auto">
          <a:xfrm>
            <a:off x="10386274" y="3756112"/>
            <a:ext cx="280138" cy="474954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57" name="Oval 56"/>
          <p:cNvSpPr>
            <a:spLocks noChangeArrowheads="1"/>
          </p:cNvSpPr>
          <p:nvPr/>
        </p:nvSpPr>
        <p:spPr bwMode="auto">
          <a:xfrm>
            <a:off x="10133012" y="4231066"/>
            <a:ext cx="106680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Fib(0)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58" name="Straight Connector 57"/>
          <p:cNvCxnSpPr>
            <a:cxnSpLocks noChangeShapeType="1"/>
            <a:stCxn id="60" idx="0"/>
            <a:endCxn id="59" idx="3"/>
          </p:cNvCxnSpPr>
          <p:nvPr/>
        </p:nvCxnSpPr>
        <p:spPr bwMode="auto">
          <a:xfrm flipV="1">
            <a:off x="5646831" y="4828983"/>
            <a:ext cx="370118" cy="561117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5855831" y="4226460"/>
            <a:ext cx="1100180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Fib(2)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5103812" y="5390100"/>
            <a:ext cx="1086038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Fib(1)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61" name="Straight Connector 60"/>
          <p:cNvCxnSpPr>
            <a:cxnSpLocks noChangeShapeType="1"/>
            <a:stCxn id="59" idx="5"/>
            <a:endCxn id="62" idx="0"/>
          </p:cNvCxnSpPr>
          <p:nvPr/>
        </p:nvCxnSpPr>
        <p:spPr bwMode="auto">
          <a:xfrm>
            <a:off x="6794893" y="4828983"/>
            <a:ext cx="309895" cy="555871"/>
          </a:xfrm>
          <a:prstGeom prst="line">
            <a:avLst/>
          </a:prstGeom>
          <a:noFill/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6591163" y="5384854"/>
            <a:ext cx="1027249" cy="705900"/>
          </a:xfrm>
          <a:prstGeom prst="ellipse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 w="38100" algn="ctr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0" tIns="36000" rIns="0" bIns="3600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Fib(0)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7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37" grpId="0"/>
      <p:bldP spid="38" grpId="0"/>
      <p:bldP spid="39" grpId="0"/>
      <p:bldP spid="40" grpId="0"/>
      <p:bldP spid="49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9" grpId="0" animBg="1"/>
      <p:bldP spid="60" grpId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2" y="4267200"/>
            <a:ext cx="11125200" cy="820600"/>
          </a:xfrm>
        </p:spPr>
        <p:txBody>
          <a:bodyPr/>
          <a:lstStyle/>
          <a:p>
            <a:r>
              <a:rPr lang="en-US" smtClean="0"/>
              <a:t>Fibonacci Calculation</a:t>
            </a:r>
            <a:endParaRPr lang="en-US" noProof="1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812" y="5122490"/>
            <a:ext cx="11125200" cy="1365365"/>
          </a:xfrm>
        </p:spPr>
        <p:txBody>
          <a:bodyPr/>
          <a:lstStyle/>
          <a:p>
            <a:r>
              <a:rPr lang="en-US" smtClean="0"/>
              <a:t>From "Divide-and-Conquer" to</a:t>
            </a:r>
            <a:br>
              <a:rPr lang="en-US" smtClean="0"/>
            </a:br>
            <a:r>
              <a:rPr lang="en-US" smtClean="0"/>
              <a:t>Dynamic Programming and </a:t>
            </a:r>
            <a:r>
              <a:rPr lang="en-US" noProof="1" smtClean="0"/>
              <a:t>Memoization</a:t>
            </a:r>
            <a:endParaRPr lang="en-US" noProof="1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12" y="1181098"/>
            <a:ext cx="3810000" cy="2857502"/>
          </a:xfrm>
          <a:prstGeom prst="roundRect">
            <a:avLst>
              <a:gd name="adj" fmla="val 9503"/>
            </a:avLst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12" y="1447800"/>
            <a:ext cx="3600872" cy="2362200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7206" y="1447800"/>
            <a:ext cx="4167670" cy="2796654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46014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n</a:t>
            </a:r>
            <a:r>
              <a:rPr lang="en-US" baseline="30000" dirty="0" smtClean="0"/>
              <a:t>th</a:t>
            </a:r>
            <a:r>
              <a:rPr lang="en-US" dirty="0" smtClean="0"/>
              <a:t> Fibonacci number using recursion directly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Divide-and-conquer</a:t>
            </a:r>
            <a:r>
              <a:rPr lang="en-US" dirty="0" smtClean="0"/>
              <a:t> calculation </a:t>
            </a:r>
            <a:r>
              <a:rPr lang="en-US" dirty="0" smtClean="0">
                <a:sym typeface="Wingdings" panose="05000000000000000000" pitchFamily="2" charset="2"/>
              </a:rPr>
              <a:t>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very slow</a:t>
            </a:r>
            <a:r>
              <a:rPr lang="en-US" dirty="0" smtClean="0"/>
              <a:t>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Fibonacci and Divide-and-Conquer</a:t>
            </a:r>
            <a:endParaRPr lang="bg-BG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89012" y="2590800"/>
            <a:ext cx="10210800" cy="3785652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decimal Fibonacci(int n)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if (n == 0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return 0;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if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(n == 1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return 1;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return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Fibonacci(n - 1)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+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Fibonacci(n - 2);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116" y="2735656"/>
            <a:ext cx="5375534" cy="352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9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/>
              <a:t>Save each calculated value in a table for further use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This saves a lot of useless recursive calculations!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Also known as 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top-down</a:t>
            </a:r>
            <a:r>
              <a:rPr lang="en-US" sz="3000" dirty="0" smtClean="0"/>
              <a:t> calculation with </a:t>
            </a:r>
            <a:r>
              <a:rPr lang="en-US" sz="3000" noProof="1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memoization</a:t>
            </a:r>
            <a:endParaRPr lang="en-US" sz="3000" noProof="1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Fibonacci and DP</a:t>
            </a:r>
            <a:r>
              <a:rPr lang="en-US" dirty="0"/>
              <a:t>: </a:t>
            </a:r>
            <a:r>
              <a:rPr lang="en-US" dirty="0" smtClean="0"/>
              <a:t>Top-Down (</a:t>
            </a:r>
            <a:r>
              <a:rPr lang="en-US" noProof="1" smtClean="0"/>
              <a:t>Memoization)</a:t>
            </a:r>
            <a:endParaRPr lang="bg-BG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12812" y="3096904"/>
            <a:ext cx="10363200" cy="3416320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decimal Fibonacci(int n)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  <a:b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</a:b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if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(memo[n] != 0) return memo[n];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if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(n == 0) return 0;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if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(n == 1) return 1;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memo[n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= Fibonacci(n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- 1)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+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Fibonacci(n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- 2);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return </a:t>
            </a: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memo[n];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412" y="3258000"/>
            <a:ext cx="4651651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7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Calculating Fibonacci in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bottom-up</a:t>
            </a:r>
            <a:r>
              <a:rPr lang="en-US" dirty="0" smtClean="0"/>
              <a:t> order,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iteratively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60412" y="1981200"/>
            <a:ext cx="10668000" cy="3416320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decimal Fibonacci(int n)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decimal[] fib = new decimal[n+2];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fib[0] = 0;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fib[1] = 1;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for (int i=2; i&lt;=n; i++)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fib[i] = fib[i-1] + fib[i-2];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return fib[n];</a:t>
            </a:r>
            <a:endParaRPr lang="en-US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Fibonacci and DP: Bottom-Up</a:t>
            </a:r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12350"/>
              </p:ext>
            </p:extLst>
          </p:nvPr>
        </p:nvGraphicFramePr>
        <p:xfrm>
          <a:off x="2132012" y="5715000"/>
          <a:ext cx="1309254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0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1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0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1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255952"/>
              </p:ext>
            </p:extLst>
          </p:nvPr>
        </p:nvGraphicFramePr>
        <p:xfrm>
          <a:off x="3436938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2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1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228514"/>
              </p:ext>
            </p:extLst>
          </p:nvPr>
        </p:nvGraphicFramePr>
        <p:xfrm>
          <a:off x="4084638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3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2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756366"/>
              </p:ext>
            </p:extLst>
          </p:nvPr>
        </p:nvGraphicFramePr>
        <p:xfrm>
          <a:off x="4741863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4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3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867404"/>
              </p:ext>
            </p:extLst>
          </p:nvPr>
        </p:nvGraphicFramePr>
        <p:xfrm>
          <a:off x="5389563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5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5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591539"/>
              </p:ext>
            </p:extLst>
          </p:nvPr>
        </p:nvGraphicFramePr>
        <p:xfrm>
          <a:off x="6046788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6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8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175962"/>
              </p:ext>
            </p:extLst>
          </p:nvPr>
        </p:nvGraphicFramePr>
        <p:xfrm>
          <a:off x="6704013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…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…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645062"/>
              </p:ext>
            </p:extLst>
          </p:nvPr>
        </p:nvGraphicFramePr>
        <p:xfrm>
          <a:off x="7351713" y="5715000"/>
          <a:ext cx="1400175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001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i</a:t>
                      </a:r>
                      <a:r>
                        <a:rPr lang="en-US" sz="1900" b="1" kern="1200" baseline="300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th</a:t>
                      </a:r>
                      <a:endParaRPr lang="bg-BG" sz="1900" b="1" kern="1200" baseline="300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F</a:t>
                      </a:r>
                      <a:r>
                        <a:rPr lang="en-US" sz="1900" b="1" kern="1200" baseline="-250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i-1</a:t>
                      </a:r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 + F</a:t>
                      </a:r>
                      <a:r>
                        <a:rPr lang="en-US" sz="1900" b="1" kern="1200" baseline="-250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i-2</a:t>
                      </a:r>
                      <a:endParaRPr lang="bg-BG" sz="1900" b="1" kern="1200" baseline="-250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703064"/>
              </p:ext>
            </p:extLst>
          </p:nvPr>
        </p:nvGraphicFramePr>
        <p:xfrm>
          <a:off x="9411711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baseline="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n</a:t>
                      </a:r>
                      <a:r>
                        <a:rPr lang="en-US" sz="1900" b="1" kern="1200" baseline="300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th</a:t>
                      </a:r>
                      <a:endParaRPr lang="bg-BG" sz="1900" b="1" kern="1200" baseline="300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…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655289"/>
              </p:ext>
            </p:extLst>
          </p:nvPr>
        </p:nvGraphicFramePr>
        <p:xfrm>
          <a:off x="8751888" y="5715000"/>
          <a:ext cx="654627" cy="762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46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…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…</a:t>
                      </a:r>
                      <a:endParaRPr lang="bg-BG" sz="1900" b="1" kern="1200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857" y="2179782"/>
            <a:ext cx="4499252" cy="301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9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413" y="1066800"/>
            <a:ext cx="11804822" cy="55703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/>
              <a:t>Recursive Fibonacci (divide-and-conquer, no </a:t>
            </a:r>
            <a:r>
              <a:rPr lang="en-US" sz="3200" noProof="1" smtClean="0"/>
              <a:t>memoization</a:t>
            </a:r>
            <a:r>
              <a:rPr lang="en-US" sz="3200" dirty="0" smtClean="0"/>
              <a:t>)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Complexity: </a:t>
            </a:r>
            <a:r>
              <a:rPr lang="el-GR" sz="3000" dirty="0" smtClean="0"/>
              <a:t>~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r>
              <a:rPr lang="el-GR" sz="3000" dirty="0" smtClean="0">
                <a:solidFill>
                  <a:schemeClr val="tx2">
                    <a:lumMod val="75000"/>
                  </a:schemeClr>
                </a:solidFill>
              </a:rPr>
              <a:t>(1.6</a:t>
            </a:r>
            <a:r>
              <a:rPr lang="en-US" sz="3000" baseline="30000" dirty="0" smtClean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Top-down</a:t>
            </a:r>
            <a:r>
              <a:rPr lang="en-US" sz="3200" dirty="0" smtClean="0"/>
              <a:t> dynamic programming (recursive with </a:t>
            </a:r>
            <a:r>
              <a:rPr lang="en-US" sz="3200" noProof="1" smtClean="0"/>
              <a:t>memorization)</a:t>
            </a:r>
            <a:endParaRPr lang="en-US" sz="3200" dirty="0" smtClean="0"/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Complexity: </a:t>
            </a:r>
            <a:r>
              <a:rPr lang="el-GR" sz="3000" dirty="0" smtClean="0"/>
              <a:t>~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O(n)</a:t>
            </a:r>
          </a:p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Bottom-up</a:t>
            </a:r>
            <a:r>
              <a:rPr lang="en-US" sz="3200" dirty="0" smtClean="0"/>
              <a:t> dynamic programming (iterative)</a:t>
            </a:r>
            <a:endParaRPr lang="en-US" sz="3200" dirty="0"/>
          </a:p>
          <a:p>
            <a:pPr lvl="1">
              <a:lnSpc>
                <a:spcPct val="100000"/>
              </a:lnSpc>
            </a:pPr>
            <a:r>
              <a:rPr lang="en-US" sz="3000" dirty="0"/>
              <a:t>Complexity: </a:t>
            </a:r>
            <a:r>
              <a:rPr lang="el-GR" sz="3000" dirty="0"/>
              <a:t>~</a:t>
            </a:r>
            <a:r>
              <a:rPr lang="en-US" sz="3000" dirty="0"/>
              <a:t> </a:t>
            </a:r>
            <a:r>
              <a:rPr lang="en-US" sz="3000" dirty="0">
                <a:solidFill>
                  <a:schemeClr val="tx2">
                    <a:lumMod val="75000"/>
                  </a:schemeClr>
                </a:solidFill>
              </a:rPr>
              <a:t>O(n)</a:t>
            </a:r>
          </a:p>
          <a:p>
            <a:pPr>
              <a:lnSpc>
                <a:spcPct val="100000"/>
              </a:lnSpc>
            </a:pPr>
            <a:r>
              <a:rPr lang="en-US" sz="3200" dirty="0" smtClean="0"/>
              <a:t>If we want to find the 36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Fibonacci number: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Recursive solution takes </a:t>
            </a:r>
            <a:r>
              <a:rPr lang="el-GR" sz="3000" dirty="0" smtClean="0"/>
              <a:t>~</a:t>
            </a:r>
            <a:r>
              <a:rPr lang="en-US" sz="3000" dirty="0" smtClean="0"/>
              <a:t> 48 315 633 steps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Dynamic programming solution takes </a:t>
            </a:r>
            <a:r>
              <a:rPr lang="el-GR" sz="3000" dirty="0" smtClean="0"/>
              <a:t>~</a:t>
            </a:r>
            <a:r>
              <a:rPr lang="en-US" sz="3000" dirty="0" smtClean="0"/>
              <a:t> 36 steps</a:t>
            </a:r>
            <a:endParaRPr lang="bg-BG" sz="3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Fibonacci Solutions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983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31812" y="5482392"/>
            <a:ext cx="11125200" cy="820600"/>
          </a:xfrm>
        </p:spPr>
        <p:txBody>
          <a:bodyPr/>
          <a:lstStyle/>
          <a:p>
            <a:r>
              <a:rPr lang="en-US" dirty="0" smtClean="0"/>
              <a:t>Longest Increasing Subsequence (LIS)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2" y="1524001"/>
            <a:ext cx="3974692" cy="3466562"/>
          </a:xfrm>
          <a:prstGeom prst="roundRect">
            <a:avLst>
              <a:gd name="adj" fmla="val 268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64" y="1524000"/>
            <a:ext cx="3745748" cy="3466562"/>
          </a:xfrm>
          <a:prstGeom prst="roundRect">
            <a:avLst>
              <a:gd name="adj" fmla="val 229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432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444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42913" indent="-442913">
              <a:buFontTx/>
              <a:buAutoNum type="arabicPeriod"/>
            </a:pPr>
            <a:r>
              <a:rPr lang="en-US" sz="3600" dirty="0" smtClean="0"/>
              <a:t>Divide-and-Conquer</a:t>
            </a:r>
          </a:p>
          <a:p>
            <a:pPr marL="442913" indent="-442913">
              <a:buFontTx/>
              <a:buAutoNum type="arabicPeriod"/>
            </a:pPr>
            <a:r>
              <a:rPr lang="en-US" sz="3600" dirty="0" smtClean="0"/>
              <a:t>Dynamic Programming Concepts</a:t>
            </a:r>
          </a:p>
          <a:p>
            <a:pPr marL="442913" indent="-442913">
              <a:buFontTx/>
              <a:buAutoNum type="arabicPeriod"/>
            </a:pPr>
            <a:r>
              <a:rPr lang="en-US" sz="3600" dirty="0" smtClean="0"/>
              <a:t>Fibonacci Numbers and </a:t>
            </a:r>
            <a:r>
              <a:rPr lang="en-US" sz="3600" noProof="1" smtClean="0"/>
              <a:t>Memoization</a:t>
            </a:r>
          </a:p>
          <a:p>
            <a:pPr marL="442913" indent="-442913">
              <a:buFontTx/>
              <a:buAutoNum type="arabicPeriod"/>
            </a:pPr>
            <a:r>
              <a:rPr lang="en-US" sz="3600" dirty="0" smtClean="0"/>
              <a:t>Longest Increasing Subsequence (LIS)</a:t>
            </a:r>
            <a:endParaRPr lang="en-US" sz="3600" dirty="0"/>
          </a:p>
          <a:p>
            <a:pPr marL="442913" indent="-442913">
              <a:buFontTx/>
              <a:buAutoNum type="arabicPeriod"/>
            </a:pPr>
            <a:r>
              <a:rPr lang="en-US" sz="3600" dirty="0"/>
              <a:t>"Move Down / Right" </a:t>
            </a:r>
            <a:r>
              <a:rPr lang="en-US" sz="3600" dirty="0" smtClean="0"/>
              <a:t>Problem</a:t>
            </a:r>
            <a:endParaRPr lang="bg-BG" sz="3600" dirty="0" smtClean="0"/>
          </a:p>
          <a:p>
            <a:pPr marL="442913" indent="-442913">
              <a:buFontTx/>
              <a:buAutoNum type="arabicPeriod"/>
            </a:pPr>
            <a:r>
              <a:rPr lang="en-US" sz="3600" dirty="0" smtClean="0"/>
              <a:t>The </a:t>
            </a:r>
            <a:r>
              <a:rPr lang="en-US" sz="3600" dirty="0"/>
              <a:t>"Subset Sum" Problem</a:t>
            </a:r>
            <a:endParaRPr lang="en-US" sz="3600" dirty="0" smtClean="0"/>
          </a:p>
          <a:p>
            <a:pPr marL="442913" indent="-442913">
              <a:buFontTx/>
              <a:buAutoNum type="arabicPeriod"/>
            </a:pPr>
            <a:r>
              <a:rPr lang="en-US" sz="3600" dirty="0"/>
              <a:t>Longest Common Subsequence (LCS)</a:t>
            </a:r>
          </a:p>
          <a:p>
            <a:pPr marL="442913" indent="-442913">
              <a:buFontTx/>
              <a:buAutoNum type="arabicPeriod"/>
            </a:pPr>
            <a:r>
              <a:rPr lang="en-US" sz="3600" dirty="0" smtClean="0"/>
              <a:t>The "Knapsack" Problem</a:t>
            </a:r>
            <a:endParaRPr lang="en-US" sz="3600" dirty="0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of Contents</a:t>
            </a:r>
            <a:endParaRPr lang="bg-BG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5681" y="1828800"/>
            <a:ext cx="3220731" cy="415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LIS</a:t>
            </a:r>
            <a:r>
              <a:rPr lang="en-US" dirty="0" smtClean="0"/>
              <a:t> (longest increasing subsequence) problem</a:t>
            </a:r>
          </a:p>
          <a:p>
            <a:pPr lvl="1"/>
            <a:r>
              <a:rPr lang="en-US" dirty="0" smtClean="0"/>
              <a:t>Goal: find the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largest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subsequence of increasing numbers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within a given sequence</a:t>
            </a:r>
          </a:p>
          <a:p>
            <a:pPr lvl="1"/>
            <a:r>
              <a:rPr lang="en-US" dirty="0"/>
              <a:t>This subsequence is not necessarily contiguous, or </a:t>
            </a:r>
            <a:r>
              <a:rPr lang="en-US" dirty="0" smtClean="0"/>
              <a:t>unique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 {7,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en-US" dirty="0" smtClean="0"/>
              <a:t>, 8, </a:t>
            </a:r>
            <a:r>
              <a:rPr lang="en-US" dirty="0"/>
              <a:t>-</a:t>
            </a:r>
            <a:r>
              <a:rPr lang="en-US" dirty="0" smtClean="0"/>
              <a:t>1,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en-US" dirty="0" smtClean="0"/>
              <a:t>,</a:t>
            </a:r>
            <a:r>
              <a:rPr lang="en-US" b="1" dirty="0"/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en-US" dirty="0" smtClean="0"/>
              <a:t>} </a:t>
            </a:r>
            <a:r>
              <a:rPr lang="en-US" dirty="0" smtClean="0">
                <a:sym typeface="Wingdings" panose="05000000000000000000" pitchFamily="2" charset="2"/>
              </a:rPr>
              <a:t> {3, 5, 6, 7}</a:t>
            </a:r>
            <a:endParaRPr lang="en-US" dirty="0" smtClean="0"/>
          </a:p>
          <a:p>
            <a:r>
              <a:rPr lang="en-US" dirty="0" smtClean="0"/>
              <a:t>The LIS problem is solvable in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O(n * log n)</a:t>
            </a:r>
            <a:r>
              <a:rPr lang="en-US" dirty="0"/>
              <a:t> time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/>
              <a:t>Let's review a simple DP algorithm with complexity of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O(n</a:t>
            </a:r>
            <a:r>
              <a:rPr lang="en-US" b="1" baseline="30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Longest Increasing Subsequence (LIS)</a:t>
            </a:r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5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seq[]</a:t>
            </a:r>
            <a:r>
              <a:rPr lang="en-US" dirty="0" smtClean="0"/>
              <a:t> </a:t>
            </a:r>
            <a:r>
              <a:rPr lang="en-GB" dirty="0" smtClean="0"/>
              <a:t>= {3</a:t>
            </a:r>
            <a:r>
              <a:rPr lang="en-GB" dirty="0"/>
              <a:t>, 14, 5, 12, 15, 7, 8, 9, 11, 10, </a:t>
            </a:r>
            <a:r>
              <a:rPr lang="en-GB" dirty="0" smtClean="0"/>
              <a:t>1}</a:t>
            </a:r>
          </a:p>
          <a:p>
            <a:r>
              <a:rPr lang="en-GB" dirty="0" smtClean="0"/>
              <a:t>Let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len[x]</a:t>
            </a:r>
            <a:r>
              <a:rPr lang="en-GB" dirty="0" smtClean="0"/>
              <a:t> </a:t>
            </a:r>
            <a:r>
              <a:rPr lang="en-GB" dirty="0"/>
              <a:t>= length of the LIS ending at the element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seq[x]</a:t>
            </a:r>
            <a:endParaRPr lang="en-US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We have an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optimal substructure </a:t>
            </a:r>
            <a:r>
              <a:rPr lang="en-US" dirty="0" smtClean="0"/>
              <a:t>and a recursive formula:</a:t>
            </a:r>
          </a:p>
          <a:p>
            <a:pPr lvl="1"/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len[x]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+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max(len[i])</a:t>
            </a:r>
            <a:b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dirty="0" smtClean="0"/>
              <a:t>for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 smtClean="0"/>
              <a:t> </a:t>
            </a:r>
            <a:r>
              <a:rPr lang="el-GR" dirty="0" smtClean="0"/>
              <a:t>ϵ</a:t>
            </a:r>
            <a:r>
              <a:rPr lang="en-US" dirty="0" smtClean="0"/>
              <a:t> [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 smtClean="0"/>
              <a:t> …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x-1</a:t>
            </a:r>
            <a:r>
              <a:rPr lang="en-US" noProof="1" smtClean="0"/>
              <a:t>], </a:t>
            </a:r>
            <a:r>
              <a:rPr lang="en-US" dirty="0" smtClean="0"/>
              <a:t>where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seq[i]</a:t>
            </a:r>
            <a:r>
              <a:rPr lang="en-US" dirty="0" smtClean="0"/>
              <a:t> &lt;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seq[x]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 – Solution with Dynamic Programming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436432"/>
              </p:ext>
            </p:extLst>
          </p:nvPr>
        </p:nvGraphicFramePr>
        <p:xfrm>
          <a:off x="455612" y="2667000"/>
          <a:ext cx="11284805" cy="1886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1424"/>
                <a:gridCol w="473710"/>
                <a:gridCol w="737235"/>
                <a:gridCol w="621348"/>
                <a:gridCol w="910272"/>
                <a:gridCol w="1199198"/>
                <a:gridCol w="794385"/>
                <a:gridCol w="967422"/>
                <a:gridCol w="1140460"/>
                <a:gridCol w="1429385"/>
                <a:gridCol w="1429385"/>
                <a:gridCol w="500581"/>
              </a:tblGrid>
              <a:tr h="472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index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2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3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5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6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7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8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9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seq[]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3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14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12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7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8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9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10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len[]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5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69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LIS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</a:t>
                      </a:r>
                      <a:r>
                        <a:rPr lang="en-US" sz="1800" b="1" noProof="1" smtClean="0">
                          <a:effectLst/>
                        </a:rPr>
                        <a:t>3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</a:t>
                      </a:r>
                      <a:r>
                        <a:rPr lang="en-US" sz="1800" b="1" noProof="1" smtClean="0">
                          <a:effectLst/>
                        </a:rPr>
                        <a:t>14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</a:t>
                      </a:r>
                      <a:r>
                        <a:rPr lang="en-US" sz="1800" b="1" noProof="1" smtClean="0">
                          <a:effectLst/>
                        </a:rPr>
                        <a:t>5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</a:t>
                      </a:r>
                      <a:r>
                        <a:rPr lang="en-US" sz="1800" b="1" noProof="1" smtClean="0">
                          <a:effectLst/>
                        </a:rPr>
                        <a:t>12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{3,5,12,</a:t>
                      </a:r>
                      <a:r>
                        <a:rPr lang="en-US" sz="1800" b="1" noProof="1" smtClean="0">
                          <a:effectLst/>
                        </a:rPr>
                        <a:t>15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</a:t>
                      </a:r>
                      <a:r>
                        <a:rPr lang="en-US" sz="1800" b="1" noProof="1" smtClean="0">
                          <a:effectLst/>
                        </a:rPr>
                        <a:t>7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</a:t>
                      </a:r>
                      <a:r>
                        <a:rPr lang="en-US" sz="1800" b="1" noProof="1" smtClean="0">
                          <a:effectLst/>
                        </a:rPr>
                        <a:t>8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</a:t>
                      </a:r>
                      <a:r>
                        <a:rPr lang="en-US" sz="1800" b="1" noProof="1" smtClean="0">
                          <a:effectLst/>
                        </a:rPr>
                        <a:t>9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{3,5,7,8,9,</a:t>
                      </a:r>
                      <a:r>
                        <a:rPr lang="en-US" sz="1800" b="1" noProof="1" smtClean="0">
                          <a:effectLst/>
                        </a:rPr>
                        <a:t>11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{3,5,7,8,9,</a:t>
                      </a:r>
                      <a:r>
                        <a:rPr lang="en-US" sz="1800" b="1" noProof="1" smtClean="0">
                          <a:effectLst/>
                        </a:rPr>
                        <a:t>10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</a:t>
                      </a:r>
                      <a:r>
                        <a:rPr lang="en-US" sz="1800" b="1" noProof="1" smtClean="0">
                          <a:effectLst/>
                        </a:rPr>
                        <a:t>1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60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Bottom-up calculation the LIS length:</a:t>
            </a:r>
          </a:p>
          <a:p>
            <a:pPr lvl="1"/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len[0]</a:t>
            </a:r>
            <a:r>
              <a:rPr lang="en-US" dirty="0"/>
              <a:t> =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</a:p>
          <a:p>
            <a:pPr lvl="1"/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len[0]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len[1]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len[0</a:t>
            </a:r>
            <a:r>
              <a:rPr lang="en-US" dirty="0"/>
              <a:t>…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1]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len[2]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len[0</a:t>
            </a:r>
            <a:r>
              <a:rPr lang="en-US" dirty="0"/>
              <a:t>…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2]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len[3]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len[0</a:t>
            </a:r>
            <a:r>
              <a:rPr lang="en-US" dirty="0"/>
              <a:t>…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n-1]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len[n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LIS: Bottom-Up Calculation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197870"/>
              </p:ext>
            </p:extLst>
          </p:nvPr>
        </p:nvGraphicFramePr>
        <p:xfrm>
          <a:off x="6347133" y="1945944"/>
          <a:ext cx="419432" cy="438912"/>
        </p:xfrm>
        <a:graphic>
          <a:graphicData uri="http://schemas.openxmlformats.org/drawingml/2006/table">
            <a:tbl>
              <a:tblPr/>
              <a:tblGrid>
                <a:gridCol w="419432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33663"/>
              </p:ext>
            </p:extLst>
          </p:nvPr>
        </p:nvGraphicFramePr>
        <p:xfrm>
          <a:off x="6345415" y="2590800"/>
          <a:ext cx="837406" cy="438912"/>
        </p:xfrm>
        <a:graphic>
          <a:graphicData uri="http://schemas.openxmlformats.org/drawingml/2006/table">
            <a:tbl>
              <a:tblPr/>
              <a:tblGrid>
                <a:gridCol w="417974"/>
                <a:gridCol w="419432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x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310389"/>
              </p:ext>
            </p:extLst>
          </p:nvPr>
        </p:nvGraphicFramePr>
        <p:xfrm>
          <a:off x="6351103" y="3277930"/>
          <a:ext cx="1343509" cy="438912"/>
        </p:xfrm>
        <a:graphic>
          <a:graphicData uri="http://schemas.openxmlformats.org/drawingml/2006/table">
            <a:tbl>
              <a:tblPr/>
              <a:tblGrid>
                <a:gridCol w="447316"/>
                <a:gridCol w="447316"/>
                <a:gridCol w="448877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x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149001"/>
              </p:ext>
            </p:extLst>
          </p:nvPr>
        </p:nvGraphicFramePr>
        <p:xfrm>
          <a:off x="6351102" y="3936298"/>
          <a:ext cx="1800710" cy="438912"/>
        </p:xfrm>
        <a:graphic>
          <a:graphicData uri="http://schemas.openxmlformats.org/drawingml/2006/table">
            <a:tbl>
              <a:tblPr/>
              <a:tblGrid>
                <a:gridCol w="449785"/>
                <a:gridCol w="449785"/>
                <a:gridCol w="449785"/>
                <a:gridCol w="45135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x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806201"/>
              </p:ext>
            </p:extLst>
          </p:nvPr>
        </p:nvGraphicFramePr>
        <p:xfrm>
          <a:off x="6351101" y="5266534"/>
          <a:ext cx="3629511" cy="438912"/>
        </p:xfrm>
        <a:graphic>
          <a:graphicData uri="http://schemas.openxmlformats.org/drawingml/2006/table">
            <a:tbl>
              <a:tblPr/>
              <a:tblGrid>
                <a:gridCol w="453491"/>
                <a:gridCol w="453491"/>
                <a:gridCol w="453491"/>
                <a:gridCol w="453491"/>
                <a:gridCol w="453491"/>
                <a:gridCol w="453491"/>
                <a:gridCol w="453491"/>
                <a:gridCol w="455074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…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x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AutoShape 25"/>
          <p:cNvSpPr>
            <a:spLocks/>
          </p:cNvSpPr>
          <p:nvPr/>
        </p:nvSpPr>
        <p:spPr bwMode="auto">
          <a:xfrm rot="16200000">
            <a:off x="7786705" y="4348242"/>
            <a:ext cx="284162" cy="3151152"/>
          </a:xfrm>
          <a:prstGeom prst="leftBrace">
            <a:avLst>
              <a:gd name="adj1" fmla="val 91897"/>
              <a:gd name="adj2" fmla="val 50000"/>
            </a:avLst>
          </a:prstGeom>
          <a:noFill/>
          <a:ln w="31750">
            <a:solidFill>
              <a:schemeClr val="accent5">
                <a:lumMod val="20000"/>
                <a:lumOff val="80000"/>
              </a:schemeClr>
            </a:solidFill>
            <a:round/>
            <a:headEnd/>
            <a:tailEnd/>
          </a:ln>
          <a:effectLst>
            <a:outerShdw dist="17961" dir="2700000" algn="ctr" rotWithShape="0">
              <a:schemeClr val="bg1">
                <a:lumMod val="75000"/>
                <a:lumOff val="25000"/>
              </a:schemeClr>
            </a:outerShdw>
          </a:effectLst>
        </p:spPr>
        <p:txBody>
          <a:bodyPr vert="eaVert" wrap="none" anchor="ctr"/>
          <a:lstStyle/>
          <a:p>
            <a:endParaRPr lang="bg-BG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92589" y="6080772"/>
            <a:ext cx="4060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len[x] = 1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+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max(len[i])</a:t>
            </a:r>
            <a:endParaRPr lang="en-US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2563" y="4748417"/>
            <a:ext cx="1851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 = 1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…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x-1</a:t>
            </a:r>
            <a:endParaRPr lang="en-US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20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LIS </a:t>
            </a:r>
            <a:r>
              <a:rPr lang="en-US" dirty="0">
                <a:sym typeface="Wingdings" panose="05000000000000000000" pitchFamily="2" charset="2"/>
              </a:rPr>
              <a:t>– Source </a:t>
            </a:r>
            <a:r>
              <a:rPr lang="en-US" dirty="0" smtClean="0">
                <a:sym typeface="Wingdings" panose="05000000000000000000" pitchFamily="2" charset="2"/>
              </a:rPr>
              <a:t>Code</a:t>
            </a:r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760412" y="1219200"/>
            <a:ext cx="10668000" cy="3396690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int</a:t>
            </a:r>
            <a:r>
              <a:rPr lang="en-US" sz="2400" noProof="1"/>
              <a:t>[] seq = { 3, 4, 8, 1, 2, 4, 32, 6, 2, 5, 33, 4, 38, 22 };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int</a:t>
            </a:r>
            <a:r>
              <a:rPr lang="en-US" sz="2400" noProof="1"/>
              <a:t>[] len = new int[seq.Length];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for </a:t>
            </a:r>
            <a:r>
              <a:rPr lang="en-US" sz="2400" noProof="1"/>
              <a:t>(int x = 0; x &lt; seq.Length; x++)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len[x] = 1;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for (int i = 0; i &lt;= x - 1; i++)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  if (seq[i] &lt; seq[x] &amp;&amp; len[i] + 1 &gt; len[x])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    len[x] = 1 + len[i];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}</a:t>
            </a:r>
            <a:endParaRPr lang="en-US" sz="2400" noProof="1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072197"/>
              </p:ext>
            </p:extLst>
          </p:nvPr>
        </p:nvGraphicFramePr>
        <p:xfrm>
          <a:off x="760411" y="4984137"/>
          <a:ext cx="10668002" cy="1416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6580"/>
                <a:gridCol w="791360"/>
                <a:gridCol w="857659"/>
                <a:gridCol w="743624"/>
                <a:gridCol w="857659"/>
                <a:gridCol w="857659"/>
                <a:gridCol w="743624"/>
                <a:gridCol w="743624"/>
                <a:gridCol w="743624"/>
                <a:gridCol w="857659"/>
                <a:gridCol w="857659"/>
                <a:gridCol w="807271"/>
              </a:tblGrid>
              <a:tr h="472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index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2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3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5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6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7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8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9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seq[]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3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14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12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7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8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9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10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len[]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5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92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8452FF4-89E3-4D1B-9927-2DBDC00E58D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restore the LIS from the calculated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len[]</a:t>
            </a:r>
            <a:r>
              <a:rPr lang="en-US" dirty="0" smtClean="0"/>
              <a:t> values?</a:t>
            </a:r>
          </a:p>
          <a:p>
            <a:pPr lvl="1"/>
            <a:r>
              <a:rPr lang="en-US" dirty="0" smtClean="0"/>
              <a:t>We can keep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prev[x]</a:t>
            </a:r>
            <a:r>
              <a:rPr lang="en-US" dirty="0" smtClean="0"/>
              <a:t> to hold the predecessor of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seq[x]</a:t>
            </a:r>
            <a:endParaRPr lang="en-US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LIS – Restoring the Sequence</a:t>
            </a:r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795039"/>
              </p:ext>
            </p:extLst>
          </p:nvPr>
        </p:nvGraphicFramePr>
        <p:xfrm>
          <a:off x="401020" y="3432519"/>
          <a:ext cx="11401944" cy="23586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9200"/>
                <a:gridCol w="453073"/>
                <a:gridCol w="737235"/>
                <a:gridCol w="621348"/>
                <a:gridCol w="910272"/>
                <a:gridCol w="1199198"/>
                <a:gridCol w="794385"/>
                <a:gridCol w="967422"/>
                <a:gridCol w="1140460"/>
                <a:gridCol w="1429385"/>
                <a:gridCol w="1429385"/>
                <a:gridCol w="500581"/>
              </a:tblGrid>
              <a:tr h="472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index</a:t>
                      </a:r>
                      <a:endParaRPr lang="en-US" sz="2400" b="1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2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3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5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6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7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8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9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Calibri" panose="020F0502020204030204" pitchFamily="34" charset="0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noProof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en-US" sz="2200" noProof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 marL="0" algn="l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kern="1200" noProof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ea typeface="+mn-ea"/>
                          <a:cs typeface="Consolas" panose="020B0609020204030204" pitchFamily="49" charset="0"/>
                        </a:rPr>
                        <a:t>seq[]</a:t>
                      </a:r>
                      <a:endParaRPr lang="en-US" sz="2400" b="1" kern="1200" noProof="1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+mn-ea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3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14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12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15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7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8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9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10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noProof="1" smtClean="0">
                          <a:effectLst/>
                        </a:rPr>
                        <a:t>1</a:t>
                      </a:r>
                      <a:endParaRPr lang="en-US" sz="2400" b="1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 marL="0" algn="l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kern="1200" noProof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ea typeface="+mn-ea"/>
                          <a:cs typeface="Consolas" panose="020B0609020204030204" pitchFamily="49" charset="0"/>
                        </a:rPr>
                        <a:t>len[]</a:t>
                      </a:r>
                      <a:endParaRPr lang="en-US" sz="2400" b="1" kern="1200" noProof="1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+mn-ea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2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3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4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5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6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noProof="1" smtClean="0">
                          <a:effectLst/>
                        </a:rPr>
                        <a:t>1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2221">
                <a:tc>
                  <a:txBody>
                    <a:bodyPr/>
                    <a:lstStyle/>
                    <a:p>
                      <a:pPr marL="0" algn="l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kern="1200" noProof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ea typeface="+mn-ea"/>
                          <a:cs typeface="Consolas" panose="020B0609020204030204" pitchFamily="49" charset="0"/>
                        </a:rPr>
                        <a:t>prev[]</a:t>
                      </a:r>
                      <a:endParaRPr lang="en-US" sz="2400" b="1" kern="1200" noProof="1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+mn-ea"/>
                        <a:cs typeface="Consolas" panose="020B06090202040302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69797">
                <a:tc>
                  <a:txBody>
                    <a:bodyPr/>
                    <a:lstStyle/>
                    <a:p>
                      <a:pPr marL="0" algn="l" defTabSz="1218987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kern="1200" noProof="1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anose="020B0609020204030204" pitchFamily="49" charset="0"/>
                          <a:ea typeface="+mn-ea"/>
                          <a:cs typeface="Consolas" panose="020B0609020204030204" pitchFamily="49" charset="0"/>
                        </a:rPr>
                        <a:t>LIS</a:t>
                      </a:r>
                      <a:endParaRPr lang="en-US" sz="2400" b="1" kern="1200" noProof="1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anose="020B0609020204030204" pitchFamily="49" charset="0"/>
                        <a:ea typeface="+mn-ea"/>
                        <a:cs typeface="Consolas" panose="020B06090202040302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</a:t>
                      </a:r>
                      <a:r>
                        <a:rPr lang="en-US" sz="1800" b="1" noProof="1" smtClean="0">
                          <a:effectLst/>
                        </a:rPr>
                        <a:t>3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</a:t>
                      </a:r>
                      <a:r>
                        <a:rPr lang="en-US" sz="1800" b="1" noProof="1" smtClean="0">
                          <a:effectLst/>
                        </a:rPr>
                        <a:t>14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</a:t>
                      </a:r>
                      <a:r>
                        <a:rPr lang="en-US" sz="1800" b="1" noProof="1" smtClean="0">
                          <a:effectLst/>
                        </a:rPr>
                        <a:t>5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</a:t>
                      </a:r>
                      <a:r>
                        <a:rPr lang="en-US" sz="1800" b="1" noProof="1" smtClean="0">
                          <a:effectLst/>
                        </a:rPr>
                        <a:t>12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{3,5,12,</a:t>
                      </a:r>
                      <a:r>
                        <a:rPr lang="en-US" sz="1800" b="1" noProof="1" smtClean="0">
                          <a:effectLst/>
                        </a:rPr>
                        <a:t>15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</a:t>
                      </a:r>
                      <a:r>
                        <a:rPr lang="en-US" sz="1800" b="1" noProof="1" smtClean="0">
                          <a:effectLst/>
                        </a:rPr>
                        <a:t>7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</a:t>
                      </a:r>
                      <a:r>
                        <a:rPr lang="en-US" sz="1800" b="1" noProof="1" smtClean="0">
                          <a:effectLst/>
                        </a:rPr>
                        <a:t>8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</a:t>
                      </a:r>
                      <a:r>
                        <a:rPr lang="en-US" sz="1800" b="1" noProof="1" smtClean="0">
                          <a:effectLst/>
                        </a:rPr>
                        <a:t>9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{3,5,7,8,9,</a:t>
                      </a:r>
                      <a:r>
                        <a:rPr lang="en-US" sz="1800" b="1" noProof="1" smtClean="0">
                          <a:effectLst/>
                        </a:rPr>
                        <a:t>11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{3,5,7,8,9,</a:t>
                      </a:r>
                      <a:r>
                        <a:rPr lang="en-US" sz="1800" b="1" noProof="1" smtClean="0">
                          <a:effectLst/>
                        </a:rPr>
                        <a:t>10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noProof="1" smtClean="0">
                          <a:effectLst/>
                        </a:rPr>
                        <a:t>{</a:t>
                      </a:r>
                      <a:r>
                        <a:rPr lang="en-US" sz="1800" b="1" noProof="1" smtClean="0">
                          <a:effectLst/>
                        </a:rPr>
                        <a:t>1</a:t>
                      </a:r>
                      <a:r>
                        <a:rPr lang="en-US" sz="1800" noProof="1" smtClean="0">
                          <a:effectLst/>
                        </a:rPr>
                        <a:t>}</a:t>
                      </a:r>
                      <a:endParaRPr lang="en-US" sz="2400" noProof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Freeform 9"/>
          <p:cNvSpPr>
            <a:spLocks/>
          </p:cNvSpPr>
          <p:nvPr/>
        </p:nvSpPr>
        <p:spPr bwMode="auto">
          <a:xfrm>
            <a:off x="1813564" y="3048000"/>
            <a:ext cx="623248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1799916" y="2895600"/>
            <a:ext cx="1322696" cy="475603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196540" y="3041279"/>
            <a:ext cx="688072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3958540" y="3041279"/>
            <a:ext cx="986778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3136260" y="2698717"/>
            <a:ext cx="2763541" cy="672487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973729" y="3034960"/>
            <a:ext cx="794423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6850659" y="3028847"/>
            <a:ext cx="920153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7864133" y="3028847"/>
            <a:ext cx="1278279" cy="329924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7864133" y="2698717"/>
            <a:ext cx="2649879" cy="660051"/>
          </a:xfrm>
          <a:custGeom>
            <a:avLst/>
            <a:gdLst>
              <a:gd name="connsiteX0" fmla="*/ 0 w 9918"/>
              <a:gd name="connsiteY0" fmla="*/ 10366 h 10366"/>
              <a:gd name="connsiteX1" fmla="*/ 1614 w 9918"/>
              <a:gd name="connsiteY1" fmla="*/ 2738 h 10366"/>
              <a:gd name="connsiteX2" fmla="*/ 4602 w 9918"/>
              <a:gd name="connsiteY2" fmla="*/ 4 h 10366"/>
              <a:gd name="connsiteX3" fmla="*/ 7918 w 9918"/>
              <a:gd name="connsiteY3" fmla="*/ 3313 h 10366"/>
              <a:gd name="connsiteX4" fmla="*/ 9918 w 9918"/>
              <a:gd name="connsiteY4" fmla="*/ 9932 h 10366"/>
              <a:gd name="connsiteX0" fmla="*/ 0 w 10000"/>
              <a:gd name="connsiteY0" fmla="*/ 9752 h 9752"/>
              <a:gd name="connsiteX1" fmla="*/ 1627 w 10000"/>
              <a:gd name="connsiteY1" fmla="*/ 2641 h 9752"/>
              <a:gd name="connsiteX2" fmla="*/ 4640 w 10000"/>
              <a:gd name="connsiteY2" fmla="*/ 4 h 9752"/>
              <a:gd name="connsiteX3" fmla="*/ 7983 w 10000"/>
              <a:gd name="connsiteY3" fmla="*/ 3196 h 9752"/>
              <a:gd name="connsiteX4" fmla="*/ 10000 w 10000"/>
              <a:gd name="connsiteY4" fmla="*/ 9581 h 9752"/>
              <a:gd name="connsiteX0" fmla="*/ 0 w 10000"/>
              <a:gd name="connsiteY0" fmla="*/ 10000 h 10000"/>
              <a:gd name="connsiteX1" fmla="*/ 1627 w 10000"/>
              <a:gd name="connsiteY1" fmla="*/ 2708 h 10000"/>
              <a:gd name="connsiteX2" fmla="*/ 4888 w 10000"/>
              <a:gd name="connsiteY2" fmla="*/ 4 h 10000"/>
              <a:gd name="connsiteX3" fmla="*/ 7983 w 10000"/>
              <a:gd name="connsiteY3" fmla="*/ 3277 h 10000"/>
              <a:gd name="connsiteX4" fmla="*/ 10000 w 10000"/>
              <a:gd name="connsiteY4" fmla="*/ 9825 h 10000"/>
              <a:gd name="connsiteX0" fmla="*/ 0 w 10000"/>
              <a:gd name="connsiteY0" fmla="*/ 9997 h 9997"/>
              <a:gd name="connsiteX1" fmla="*/ 1461 w 10000"/>
              <a:gd name="connsiteY1" fmla="*/ 3214 h 9997"/>
              <a:gd name="connsiteX2" fmla="*/ 4888 w 10000"/>
              <a:gd name="connsiteY2" fmla="*/ 1 h 9997"/>
              <a:gd name="connsiteX3" fmla="*/ 7983 w 10000"/>
              <a:gd name="connsiteY3" fmla="*/ 3274 h 9997"/>
              <a:gd name="connsiteX4" fmla="*/ 10000 w 10000"/>
              <a:gd name="connsiteY4" fmla="*/ 9822 h 9997"/>
              <a:gd name="connsiteX0" fmla="*/ 0 w 10000"/>
              <a:gd name="connsiteY0" fmla="*/ 10000 h 10000"/>
              <a:gd name="connsiteX1" fmla="*/ 1461 w 10000"/>
              <a:gd name="connsiteY1" fmla="*/ 3215 h 10000"/>
              <a:gd name="connsiteX2" fmla="*/ 4888 w 10000"/>
              <a:gd name="connsiteY2" fmla="*/ 1 h 10000"/>
              <a:gd name="connsiteX3" fmla="*/ 8149 w 10000"/>
              <a:gd name="connsiteY3" fmla="*/ 3275 h 10000"/>
              <a:gd name="connsiteX4" fmla="*/ 10000 w 10000"/>
              <a:gd name="connsiteY4" fmla="*/ 9825 h 10000"/>
              <a:gd name="connsiteX0" fmla="*/ 0 w 10000"/>
              <a:gd name="connsiteY0" fmla="*/ 9745 h 9825"/>
              <a:gd name="connsiteX1" fmla="*/ 1461 w 10000"/>
              <a:gd name="connsiteY1" fmla="*/ 3215 h 9825"/>
              <a:gd name="connsiteX2" fmla="*/ 4888 w 10000"/>
              <a:gd name="connsiteY2" fmla="*/ 1 h 9825"/>
              <a:gd name="connsiteX3" fmla="*/ 8149 w 10000"/>
              <a:gd name="connsiteY3" fmla="*/ 3275 h 9825"/>
              <a:gd name="connsiteX4" fmla="*/ 10000 w 10000"/>
              <a:gd name="connsiteY4" fmla="*/ 9825 h 9825"/>
              <a:gd name="connsiteX0" fmla="*/ 0 w 10083"/>
              <a:gd name="connsiteY0" fmla="*/ 9919 h 9919"/>
              <a:gd name="connsiteX1" fmla="*/ 1461 w 10083"/>
              <a:gd name="connsiteY1" fmla="*/ 3272 h 9919"/>
              <a:gd name="connsiteX2" fmla="*/ 4888 w 10083"/>
              <a:gd name="connsiteY2" fmla="*/ 1 h 9919"/>
              <a:gd name="connsiteX3" fmla="*/ 8149 w 10083"/>
              <a:gd name="connsiteY3" fmla="*/ 3333 h 9919"/>
              <a:gd name="connsiteX4" fmla="*/ 10083 w 10083"/>
              <a:gd name="connsiteY4" fmla="*/ 9870 h 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83" h="9919">
                <a:moveTo>
                  <a:pt x="0" y="9919"/>
                </a:moveTo>
                <a:cubicBezTo>
                  <a:pt x="280" y="8977"/>
                  <a:pt x="646" y="4925"/>
                  <a:pt x="1461" y="3272"/>
                </a:cubicBezTo>
                <a:cubicBezTo>
                  <a:pt x="2276" y="1619"/>
                  <a:pt x="3773" y="-9"/>
                  <a:pt x="4888" y="1"/>
                </a:cubicBezTo>
                <a:cubicBezTo>
                  <a:pt x="6003" y="11"/>
                  <a:pt x="7256" y="1667"/>
                  <a:pt x="8149" y="3333"/>
                </a:cubicBezTo>
                <a:cubicBezTo>
                  <a:pt x="9043" y="5001"/>
                  <a:pt x="9675" y="8494"/>
                  <a:pt x="10083" y="9870"/>
                </a:cubicBezTo>
              </a:path>
            </a:pathLst>
          </a:custGeom>
          <a:noFill/>
          <a:ln w="38100" cap="flat" cmpd="sng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arrow" w="med" len="med"/>
            <a:tailEnd type="none" w="med" len="med"/>
          </a:ln>
          <a:effectLst>
            <a:outerShdw dist="17961" dir="2700000" algn="ctr" rotWithShape="0">
              <a:schemeClr val="bg1">
                <a:lumMod val="95000"/>
                <a:lumOff val="5000"/>
              </a:schemeClr>
            </a:outerShdw>
          </a:effectLst>
        </p:spPr>
        <p:txBody>
          <a:bodyPr anchor="ctr"/>
          <a:lstStyle/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62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Calculating LIS </a:t>
            </a:r>
            <a:r>
              <a:rPr lang="en-US" dirty="0" smtClean="0"/>
              <a:t>with Previous </a:t>
            </a:r>
            <a:r>
              <a:rPr lang="en-US" dirty="0" smtClean="0">
                <a:sym typeface="Wingdings" panose="05000000000000000000" pitchFamily="2" charset="2"/>
              </a:rPr>
              <a:t>– </a:t>
            </a:r>
            <a:r>
              <a:rPr lang="en-US" dirty="0">
                <a:sym typeface="Wingdings" panose="05000000000000000000" pitchFamily="2" charset="2"/>
              </a:rPr>
              <a:t>Source </a:t>
            </a:r>
            <a:r>
              <a:rPr lang="en-US" dirty="0" smtClean="0">
                <a:sym typeface="Wingdings" panose="05000000000000000000" pitchFamily="2" charset="2"/>
              </a:rPr>
              <a:t>Code</a:t>
            </a:r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760412" y="1143000"/>
            <a:ext cx="10668000" cy="5335682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int maxLen = 0;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int lastIndex = -1;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for (int x = 0; x &lt; seq.Length; x++)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{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len[x] = 1;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</a:t>
            </a:r>
            <a:r>
              <a:rPr lang="en-US" noProof="1">
                <a:solidFill>
                  <a:schemeClr val="tx2">
                    <a:lumMod val="75000"/>
                  </a:schemeClr>
                </a:solidFill>
              </a:rPr>
              <a:t>prev[x] = 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</a:rPr>
              <a:t>-1;</a:t>
            </a:r>
            <a:endParaRPr lang="en-US" noProof="1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for (int i = 0; i &lt; x; i++)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if ((seq[i] &lt; seq[x]) &amp;&amp; (len[i] + 1 &gt; len[x]))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{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  len[x] = len[i] + 1;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  </a:t>
            </a:r>
            <a:r>
              <a:rPr lang="en-US" noProof="1">
                <a:solidFill>
                  <a:schemeClr val="tx2">
                    <a:lumMod val="75000"/>
                  </a:schemeClr>
                </a:solidFill>
              </a:rPr>
              <a:t>prev[x] = i;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}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if (len[x] &gt; maxLen)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{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maxLen = len[x];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  lastIndex = x;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  }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en-US" noProof="1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0400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Restoring LIS Elements </a:t>
            </a:r>
            <a:r>
              <a:rPr lang="en-US" dirty="0" smtClean="0">
                <a:sym typeface="Wingdings" panose="05000000000000000000" pitchFamily="2" charset="2"/>
              </a:rPr>
              <a:t>– </a:t>
            </a:r>
            <a:r>
              <a:rPr lang="en-US" dirty="0">
                <a:sym typeface="Wingdings" panose="05000000000000000000" pitchFamily="2" charset="2"/>
              </a:rPr>
              <a:t>Source </a:t>
            </a:r>
            <a:r>
              <a:rPr lang="en-US" dirty="0" smtClean="0">
                <a:sym typeface="Wingdings" panose="05000000000000000000" pitchFamily="2" charset="2"/>
              </a:rPr>
              <a:t>Code</a:t>
            </a:r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760412" y="1373537"/>
            <a:ext cx="10668000" cy="4646263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spcAft>
                <a:spcPts val="0"/>
              </a:spcAft>
            </a:pPr>
            <a:r>
              <a:rPr lang="en-US" sz="2400" noProof="1" smtClean="0"/>
              <a:t>int[] RestoreLIS(int[] seq, int[] prev, int lastIndex)</a:t>
            </a:r>
          </a:p>
          <a:p>
            <a:pPr>
              <a:spcAft>
                <a:spcPts val="0"/>
              </a:spcAft>
            </a:pPr>
            <a:r>
              <a:rPr lang="en-US" sz="2400" noProof="1"/>
              <a:t>{</a:t>
            </a:r>
            <a:endParaRPr lang="en-US" sz="2400" noProof="1" smtClean="0"/>
          </a:p>
          <a:p>
            <a:pPr>
              <a:spcAft>
                <a:spcPts val="0"/>
              </a:spcAft>
            </a:pPr>
            <a:r>
              <a:rPr lang="en-US" sz="2400" noProof="1" smtClean="0"/>
              <a:t>  var </a:t>
            </a:r>
            <a:r>
              <a:rPr lang="en-US" sz="2400" noProof="1"/>
              <a:t>longestSeq = new List&lt;int&gt;();</a:t>
            </a:r>
          </a:p>
          <a:p>
            <a:pPr>
              <a:spcAft>
                <a:spcPts val="0"/>
              </a:spcAft>
            </a:pPr>
            <a:r>
              <a:rPr lang="en-US" sz="2400" noProof="1" smtClean="0"/>
              <a:t>  while </a:t>
            </a:r>
            <a:r>
              <a:rPr lang="en-US" sz="2400" noProof="1"/>
              <a:t>(lastIndex != </a:t>
            </a:r>
            <a:r>
              <a:rPr lang="en-US" sz="2400" noProof="1" smtClean="0"/>
              <a:t>-1)</a:t>
            </a:r>
            <a:endParaRPr lang="en-US" sz="2400" noProof="1"/>
          </a:p>
          <a:p>
            <a:pPr>
              <a:spcAft>
                <a:spcPts val="0"/>
              </a:spcAft>
            </a:pPr>
            <a:r>
              <a:rPr lang="en-US" sz="2400" noProof="1" smtClean="0"/>
              <a:t>  {</a:t>
            </a:r>
            <a:endParaRPr lang="en-US" sz="2400" noProof="1"/>
          </a:p>
          <a:p>
            <a:pPr>
              <a:spcAft>
                <a:spcPts val="0"/>
              </a:spcAft>
            </a:pPr>
            <a:r>
              <a:rPr lang="en-US" sz="2400" noProof="1" smtClean="0"/>
              <a:t>    longestSeq.Add(seq[lastIndex</a:t>
            </a:r>
            <a:r>
              <a:rPr lang="en-US" sz="2400" noProof="1"/>
              <a:t>]);</a:t>
            </a:r>
          </a:p>
          <a:p>
            <a:pPr>
              <a:spcAft>
                <a:spcPts val="0"/>
              </a:spcAft>
            </a:pPr>
            <a:r>
              <a:rPr lang="en-US" sz="2400" noProof="1"/>
              <a:t>  </a:t>
            </a:r>
            <a:r>
              <a:rPr lang="en-US" sz="2400" noProof="1" smtClean="0"/>
              <a:t>  lastIndex </a:t>
            </a:r>
            <a:r>
              <a:rPr lang="en-US" sz="2400" noProof="1"/>
              <a:t>= prev[lastIndex];</a:t>
            </a:r>
          </a:p>
          <a:p>
            <a:pPr>
              <a:spcAft>
                <a:spcPts val="0"/>
              </a:spcAft>
            </a:pPr>
            <a:r>
              <a:rPr lang="en-US" sz="2400" noProof="1" smtClean="0"/>
              <a:t>  }</a:t>
            </a:r>
            <a:endParaRPr lang="en-US" sz="2400" noProof="1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noProof="1" smtClean="0"/>
              <a:t>  longestSeq.Reverse</a:t>
            </a:r>
            <a:r>
              <a:rPr lang="en-US" sz="2400" noProof="1"/>
              <a:t>();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noProof="1" smtClean="0"/>
              <a:t>  return </a:t>
            </a:r>
            <a:r>
              <a:rPr lang="en-US" sz="2400" noProof="1"/>
              <a:t>longestSeq.ToArray</a:t>
            </a:r>
            <a:r>
              <a:rPr lang="en-US" sz="2400" noProof="1" smtClean="0"/>
              <a:t>();</a:t>
            </a:r>
          </a:p>
          <a:p>
            <a:pPr>
              <a:spcAft>
                <a:spcPts val="0"/>
              </a:spcAft>
            </a:pPr>
            <a:r>
              <a:rPr lang="en-US" sz="2400" noProof="1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0842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2813" y="4029343"/>
            <a:ext cx="10363200" cy="1568497"/>
          </a:xfrm>
        </p:spPr>
        <p:txBody>
          <a:bodyPr/>
          <a:lstStyle/>
          <a:p>
            <a:r>
              <a:rPr lang="en-US" dirty="0"/>
              <a:t>Longest </a:t>
            </a:r>
            <a:r>
              <a:rPr lang="en-US" dirty="0" smtClean="0"/>
              <a:t>Increasing</a:t>
            </a:r>
            <a:br>
              <a:rPr lang="en-US" dirty="0" smtClean="0"/>
            </a:br>
            <a:r>
              <a:rPr lang="en-US" dirty="0" smtClean="0"/>
              <a:t>Subsequence </a:t>
            </a:r>
            <a:r>
              <a:rPr lang="en-US" dirty="0"/>
              <a:t>(LIS)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912813" y="5709196"/>
            <a:ext cx="10363200" cy="719034"/>
          </a:xfrm>
        </p:spPr>
        <p:txBody>
          <a:bodyPr/>
          <a:lstStyle/>
          <a:p>
            <a:r>
              <a:rPr lang="en-US" dirty="0" smtClean="0"/>
              <a:t>Live Coding (Lab)</a:t>
            </a:r>
            <a:endParaRPr lang="en-US" dirty="0"/>
          </a:p>
        </p:txBody>
      </p:sp>
      <p:pic>
        <p:nvPicPr>
          <p:cNvPr id="1026" name="Picture 2" descr="https://golammostaeen.files.wordpress.com/2012/10/lisd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4" y="1371600"/>
            <a:ext cx="7010398" cy="231343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77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2" y="5410200"/>
            <a:ext cx="10363200" cy="820600"/>
          </a:xfrm>
        </p:spPr>
        <p:txBody>
          <a:bodyPr/>
          <a:lstStyle/>
          <a:p>
            <a:r>
              <a:rPr lang="en-US" dirty="0" smtClean="0"/>
              <a:t>"Move Down / Right Sum" Problem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037" y="1524000"/>
            <a:ext cx="5238750" cy="3486150"/>
          </a:xfrm>
          <a:prstGeom prst="round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730" y="2064558"/>
            <a:ext cx="2824153" cy="2405034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57" y="2080481"/>
            <a:ext cx="2805455" cy="2389111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9907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You are given a matrix of numbers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Find the largest sum of cells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Starting from the top left corner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Ending at the bottom right corner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Going down or right at each step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Dynamic programming solution:</a:t>
            </a:r>
          </a:p>
          <a:p>
            <a:pPr lvl="1">
              <a:lnSpc>
                <a:spcPct val="110000"/>
              </a:lnSpc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sum[row,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col]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cell[row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col]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+</a:t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max(sum[row-1,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col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],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sum[row,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col-1])</a:t>
            </a:r>
            <a:endParaRPr lang="bg-BG" b="1" dirty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"Move Down / Right Sum" Problem</a:t>
            </a:r>
            <a:endParaRPr lang="bg-B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649424"/>
              </p:ext>
            </p:extLst>
          </p:nvPr>
        </p:nvGraphicFramePr>
        <p:xfrm>
          <a:off x="7175497" y="1371600"/>
          <a:ext cx="4329115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8445"/>
                <a:gridCol w="618445"/>
                <a:gridCol w="618445"/>
                <a:gridCol w="618445"/>
                <a:gridCol w="618445"/>
                <a:gridCol w="618445"/>
                <a:gridCol w="6184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19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2" y="5486400"/>
            <a:ext cx="10363200" cy="820600"/>
          </a:xfrm>
        </p:spPr>
        <p:txBody>
          <a:bodyPr/>
          <a:lstStyle/>
          <a:p>
            <a:r>
              <a:rPr lang="en-US" dirty="0" smtClean="0"/>
              <a:t>Divide-and-Conquer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12" y="1422401"/>
            <a:ext cx="5486400" cy="3657598"/>
          </a:xfrm>
          <a:prstGeom prst="roundRect">
            <a:avLst>
              <a:gd name="adj" fmla="val 241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73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</a:t>
            </a:r>
            <a:r>
              <a:rPr lang="en-US" dirty="0"/>
              <a:t>Down / </a:t>
            </a:r>
            <a:r>
              <a:rPr lang="en-US" dirty="0" smtClean="0"/>
              <a:t>Right: Calculation Process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992803"/>
              </p:ext>
            </p:extLst>
          </p:nvPr>
        </p:nvGraphicFramePr>
        <p:xfrm>
          <a:off x="1141412" y="2049279"/>
          <a:ext cx="3710670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8445"/>
                <a:gridCol w="618445"/>
                <a:gridCol w="618445"/>
                <a:gridCol w="618445"/>
                <a:gridCol w="618445"/>
                <a:gridCol w="6184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176731"/>
              </p:ext>
            </p:extLst>
          </p:nvPr>
        </p:nvGraphicFramePr>
        <p:xfrm>
          <a:off x="6463288" y="2354079"/>
          <a:ext cx="4279324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1332"/>
                <a:gridCol w="611332"/>
                <a:gridCol w="611332"/>
                <a:gridCol w="611332"/>
                <a:gridCol w="611332"/>
                <a:gridCol w="611332"/>
                <a:gridCol w="611332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5027612" y="3573279"/>
            <a:ext cx="7476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05294"/>
              </p:ext>
            </p:extLst>
          </p:nvPr>
        </p:nvGraphicFramePr>
        <p:xfrm>
          <a:off x="6142864" y="2065201"/>
          <a:ext cx="3710670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8445"/>
                <a:gridCol w="618445"/>
                <a:gridCol w="618445"/>
                <a:gridCol w="618445"/>
                <a:gridCol w="618445"/>
                <a:gridCol w="6184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9734836" y="2283645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9734836" y="2735688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9734836" y="3187731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734836" y="3638754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9734836" y="4080932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734836" y="4532975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9734836" y="4985018"/>
            <a:ext cx="626776" cy="299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463288" y="5134535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066289" y="5134535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709558" y="5166967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312559" y="5166967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902762" y="5134535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505763" y="5134535"/>
            <a:ext cx="316924" cy="6417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141413" y="1365449"/>
            <a:ext cx="3710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sum[rows,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cols]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6142864" y="1367135"/>
            <a:ext cx="3710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sum[rows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+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1,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cols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+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1]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endParaRPr lang="en-US" dirty="0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6812250" y="5808725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415134" y="5808725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8024734" y="5819426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8685212" y="5819426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304512" y="5819426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9914112" y="5830127"/>
            <a:ext cx="50807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10435838" y="5377164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10435838" y="4934871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10447062" y="4482281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10447062" y="4012692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10438262" y="3557772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10438262" y="3101831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10435838" y="2649241"/>
            <a:ext cx="0" cy="3991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72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"Move Down / </a:t>
            </a:r>
            <a:r>
              <a:rPr lang="en-US" dirty="0" smtClean="0"/>
              <a:t>Right Sum" – Solution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760412" y="1127518"/>
            <a:ext cx="10668000" cy="5501882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for (int row = 0; row &lt; rowsCount; row++)</a:t>
            </a:r>
          </a:p>
          <a:p>
            <a:pPr>
              <a:spcAft>
                <a:spcPts val="0"/>
              </a:spcAft>
            </a:pPr>
            <a:r>
              <a:rPr lang="en-US" sz="2400" noProof="1">
                <a:solidFill>
                  <a:schemeClr val="tx2"/>
                </a:solidFill>
              </a:rPr>
              <a:t>{</a:t>
            </a:r>
            <a:endParaRPr lang="en-US" sz="2400" noProof="1" smtClean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for (int col = 0; col &lt; colsCount; col++)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{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long maxPrevCell = long.MinValue;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if (col &gt; 0 &amp;&amp; sum[row, col - 1] &gt; maxPrevCell)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  maxPrevCell = sum[row, col - 1];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if (row &gt; 0 &amp;&amp; sum[row - 1, col] &gt; maxPrevCell)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  maxPrevCell = sum[row - 1, col];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sum[row, col] = cells[row, col];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if (maxPrevCell != long.MinValue)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    sum[row, col] += maxPrevCell;</a:t>
            </a:r>
          </a:p>
          <a:p>
            <a:pPr>
              <a:spcAft>
                <a:spcPts val="0"/>
              </a:spcAft>
            </a:pPr>
            <a:r>
              <a:rPr lang="en-US" sz="2400" noProof="1" smtClean="0">
                <a:solidFill>
                  <a:schemeClr val="tx2"/>
                </a:solidFill>
              </a:rPr>
              <a:t>  }</a:t>
            </a:r>
          </a:p>
          <a:p>
            <a:pPr>
              <a:spcAft>
                <a:spcPts val="0"/>
              </a:spcAft>
            </a:pPr>
            <a:r>
              <a:rPr lang="en-US" sz="2400" noProof="1">
                <a:solidFill>
                  <a:schemeClr val="tx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1492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2" y="5495700"/>
            <a:ext cx="10363200" cy="820600"/>
          </a:xfrm>
        </p:spPr>
        <p:txBody>
          <a:bodyPr/>
          <a:lstStyle/>
          <a:p>
            <a:r>
              <a:rPr lang="en-US" dirty="0" smtClean="0"/>
              <a:t>The "Subset Sum" Problem</a:t>
            </a:r>
            <a:endParaRPr lang="bg-BG" dirty="0"/>
          </a:p>
        </p:txBody>
      </p:sp>
      <p:pic>
        <p:nvPicPr>
          <p:cNvPr id="1026" name="Picture 2" descr="C:\Telerik\subsetsum-exampl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07" t="-5922" r="-7407" b="-5922"/>
          <a:stretch/>
        </p:blipFill>
        <p:spPr bwMode="auto">
          <a:xfrm>
            <a:off x="3732212" y="838200"/>
            <a:ext cx="4724400" cy="4317930"/>
          </a:xfrm>
          <a:prstGeom prst="roundRect">
            <a:avLst>
              <a:gd name="adj" fmla="val 127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9920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Subset sum problem</a:t>
            </a:r>
            <a:r>
              <a:rPr lang="en-US" dirty="0" smtClean="0"/>
              <a:t> (zero subset sum problem)</a:t>
            </a:r>
          </a:p>
          <a:p>
            <a:pPr lvl="1"/>
            <a:r>
              <a:rPr lang="en-US" dirty="0" smtClean="0"/>
              <a:t>Given a set of integers, find a non-empty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subset whose sum 0</a:t>
            </a:r>
          </a:p>
          <a:p>
            <a:pPr lvl="2"/>
            <a:r>
              <a:rPr lang="en-US" dirty="0" smtClean="0"/>
              <a:t>E.g.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{8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-50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-2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-1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15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-2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dirty="0" smtClean="0">
                <a:cs typeface="Consolas" panose="020B0609020204030204" pitchFamily="49" charset="0"/>
              </a:rPr>
              <a:t>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</a:t>
            </a:r>
            <a:r>
              <a:rPr lang="en-US" dirty="0" smtClean="0">
                <a:cs typeface="Consolas" panose="020B0609020204030204" pitchFamily="49" charset="0"/>
              </a:rPr>
              <a:t>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{3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1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-2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-2}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 smtClean="0"/>
              <a:t>Given a set of integers and an integer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find a subset whose sum is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</a:p>
          <a:p>
            <a:pPr lvl="2"/>
            <a:r>
              <a:rPr lang="en-US" dirty="0"/>
              <a:t>E.g.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{8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3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12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1}</a:t>
            </a:r>
            <a:r>
              <a:rPr lang="en-US" dirty="0" smtClean="0">
                <a:cs typeface="Consolas" panose="020B0609020204030204" pitchFamily="49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  <a:r>
              <a:rPr lang="en-US" dirty="0" smtClean="0"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</a:t>
            </a:r>
            <a:r>
              <a:rPr lang="en-US" dirty="0"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{3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1</a:t>
            </a:r>
            <a:r>
              <a:rPr lang="en-US" dirty="0">
                <a:cs typeface="Consolas" panose="020B0609020204030204" pitchFamily="49" charset="0"/>
              </a:rPr>
              <a:t>,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12}</a:t>
            </a:r>
            <a:endParaRPr lang="en-US" dirty="0" smtClean="0"/>
          </a:p>
          <a:p>
            <a:r>
              <a:rPr lang="en-US" dirty="0" smtClean="0"/>
              <a:t>Given a set of integers, find all possible sums</a:t>
            </a:r>
          </a:p>
          <a:p>
            <a:r>
              <a:rPr lang="en-US" dirty="0" smtClean="0"/>
              <a:t>Can you split given sum into set of coins?</a:t>
            </a:r>
          </a:p>
          <a:p>
            <a:endParaRPr lang="bg-BG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Subset Sum Problem and Its Variations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6" name="Picture 2" descr="C:\Telerik\subsetsum-exampl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07" t="-5922" r="-7407" b="-5922"/>
          <a:stretch/>
        </p:blipFill>
        <p:spPr bwMode="auto">
          <a:xfrm>
            <a:off x="8926340" y="3810000"/>
            <a:ext cx="2640072" cy="2412930"/>
          </a:xfrm>
          <a:prstGeom prst="roundRect">
            <a:avLst>
              <a:gd name="adj" fmla="val 127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1605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000" dirty="0" smtClean="0"/>
              <a:t>Solving the subset sum problem:</a:t>
            </a:r>
          </a:p>
          <a:p>
            <a:pPr lvl="1"/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</a:t>
            </a:r>
            <a:r>
              <a:rPr lang="en-US" sz="2800" dirty="0" smtClean="0"/>
              <a:t> = { 3, 5, 1, 4, 2 },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targetSum</a:t>
            </a:r>
            <a:r>
              <a:rPr lang="en-US" sz="2800" dirty="0" smtClean="0"/>
              <a:t> = 6</a:t>
            </a:r>
          </a:p>
          <a:p>
            <a:r>
              <a:rPr lang="en-US" sz="3000" dirty="0" smtClean="0"/>
              <a:t>Start with </a:t>
            </a:r>
            <a:r>
              <a:rPr lang="en-US" sz="30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</a:t>
            </a:r>
            <a:r>
              <a:rPr lang="en-US" sz="3000" dirty="0" smtClean="0"/>
              <a:t> = { 0 }</a:t>
            </a:r>
          </a:p>
          <a:p>
            <a:r>
              <a:rPr lang="en-US" sz="3000" dirty="0" smtClean="0"/>
              <a:t>Step 1: obtain all possible sums ending at { 3 }</a:t>
            </a:r>
          </a:p>
          <a:p>
            <a:pPr lvl="1"/>
            <a:r>
              <a:rPr lang="en-US" sz="28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</a:t>
            </a:r>
            <a:r>
              <a:rPr lang="en-US" sz="2800" dirty="0" smtClean="0"/>
              <a:t> = { 0 } </a:t>
            </a:r>
            <a:r>
              <a:rPr lang="bg-BG" sz="2800" dirty="0" smtClean="0"/>
              <a:t>∪</a:t>
            </a:r>
            <a:r>
              <a:rPr lang="en-US" sz="2800" dirty="0" smtClean="0"/>
              <a:t> { 0+3 } = { 0, 3 }</a:t>
            </a:r>
          </a:p>
          <a:p>
            <a:r>
              <a:rPr lang="en-US" sz="3000" dirty="0" smtClean="0"/>
              <a:t>Step 2: obtain all possible sums ending at { 5 }</a:t>
            </a:r>
          </a:p>
          <a:p>
            <a:pPr lvl="1"/>
            <a:r>
              <a:rPr lang="en-US" sz="28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</a:t>
            </a:r>
            <a:r>
              <a:rPr lang="en-US" sz="2800" dirty="0" smtClean="0"/>
              <a:t> = { 0, 3 } </a:t>
            </a:r>
            <a:r>
              <a:rPr lang="bg-BG" sz="2800" dirty="0" smtClean="0"/>
              <a:t>∪</a:t>
            </a:r>
            <a:r>
              <a:rPr lang="en-US" sz="2800" dirty="0" smtClean="0"/>
              <a:t> { 0+5, 3+5 } = { 0, 3, 5, 8 } </a:t>
            </a:r>
          </a:p>
          <a:p>
            <a:r>
              <a:rPr lang="en-US" sz="3000" dirty="0" smtClean="0"/>
              <a:t>Step 3: obtain all possible sums ending at { 1 }</a:t>
            </a:r>
          </a:p>
          <a:p>
            <a:pPr lvl="1"/>
            <a:r>
              <a:rPr lang="en-US" sz="28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</a:t>
            </a:r>
            <a:r>
              <a:rPr lang="en-US" sz="2800" dirty="0" smtClean="0"/>
              <a:t> = { </a:t>
            </a:r>
            <a:r>
              <a:rPr lang="bg-BG" sz="2800" dirty="0" smtClean="0"/>
              <a:t>0, 3, 5, 8</a:t>
            </a:r>
            <a:r>
              <a:rPr lang="en-US" sz="2800" dirty="0" smtClean="0"/>
              <a:t> }</a:t>
            </a:r>
            <a:r>
              <a:rPr lang="bg-BG" sz="2800" dirty="0" smtClean="0"/>
              <a:t> ∪</a:t>
            </a:r>
            <a:r>
              <a:rPr lang="en-US" sz="2800" dirty="0" smtClean="0"/>
              <a:t> { 0+1, 3+1, 5+1, 8+1 } = {0, 1, 3, 4, 5, 6, 8, 9}</a:t>
            </a:r>
            <a:endParaRPr lang="bg-BG" sz="3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Subset Sum Problem (No Repeats)</a:t>
            </a:r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379136"/>
              </p:ext>
            </p:extLst>
          </p:nvPr>
        </p:nvGraphicFramePr>
        <p:xfrm>
          <a:off x="8859219" y="1284523"/>
          <a:ext cx="2765425" cy="438912"/>
        </p:xfrm>
        <a:graphic>
          <a:graphicData uri="http://schemas.openxmlformats.org/drawingml/2006/table">
            <a:tbl>
              <a:tblPr/>
              <a:tblGrid>
                <a:gridCol w="553085"/>
                <a:gridCol w="553085"/>
                <a:gridCol w="553085"/>
                <a:gridCol w="553085"/>
                <a:gridCol w="55308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17536"/>
              </p:ext>
            </p:extLst>
          </p:nvPr>
        </p:nvGraphicFramePr>
        <p:xfrm>
          <a:off x="8859220" y="1725304"/>
          <a:ext cx="2765425" cy="438912"/>
        </p:xfrm>
        <a:graphic>
          <a:graphicData uri="http://schemas.openxmlformats.org/drawingml/2006/table">
            <a:tbl>
              <a:tblPr/>
              <a:tblGrid>
                <a:gridCol w="276542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734503"/>
              </p:ext>
            </p:extLst>
          </p:nvPr>
        </p:nvGraphicFramePr>
        <p:xfrm>
          <a:off x="8859220" y="2510796"/>
          <a:ext cx="2765425" cy="438912"/>
        </p:xfrm>
        <a:graphic>
          <a:graphicData uri="http://schemas.openxmlformats.org/drawingml/2006/table">
            <a:tbl>
              <a:tblPr/>
              <a:tblGrid>
                <a:gridCol w="553085"/>
                <a:gridCol w="553085"/>
                <a:gridCol w="553085"/>
                <a:gridCol w="553085"/>
                <a:gridCol w="55308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271742"/>
              </p:ext>
            </p:extLst>
          </p:nvPr>
        </p:nvGraphicFramePr>
        <p:xfrm>
          <a:off x="8859220" y="2950192"/>
          <a:ext cx="2765425" cy="438912"/>
        </p:xfrm>
        <a:graphic>
          <a:graphicData uri="http://schemas.openxmlformats.org/drawingml/2006/table">
            <a:tbl>
              <a:tblPr/>
              <a:tblGrid>
                <a:gridCol w="276542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3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422922"/>
              </p:ext>
            </p:extLst>
          </p:nvPr>
        </p:nvGraphicFramePr>
        <p:xfrm>
          <a:off x="8859220" y="3730354"/>
          <a:ext cx="2765425" cy="438912"/>
        </p:xfrm>
        <a:graphic>
          <a:graphicData uri="http://schemas.openxmlformats.org/drawingml/2006/table">
            <a:tbl>
              <a:tblPr/>
              <a:tblGrid>
                <a:gridCol w="553085"/>
                <a:gridCol w="553085"/>
                <a:gridCol w="553085"/>
                <a:gridCol w="553085"/>
                <a:gridCol w="55308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901439"/>
              </p:ext>
            </p:extLst>
          </p:nvPr>
        </p:nvGraphicFramePr>
        <p:xfrm>
          <a:off x="8859220" y="4163704"/>
          <a:ext cx="2765425" cy="438912"/>
        </p:xfrm>
        <a:graphic>
          <a:graphicData uri="http://schemas.openxmlformats.org/drawingml/2006/table">
            <a:tbl>
              <a:tblPr/>
              <a:tblGrid>
                <a:gridCol w="276542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3, 5, 8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890326"/>
              </p:ext>
            </p:extLst>
          </p:nvPr>
        </p:nvGraphicFramePr>
        <p:xfrm>
          <a:off x="8859220" y="4979682"/>
          <a:ext cx="2765425" cy="438912"/>
        </p:xfrm>
        <a:graphic>
          <a:graphicData uri="http://schemas.openxmlformats.org/drawingml/2006/table">
            <a:tbl>
              <a:tblPr/>
              <a:tblGrid>
                <a:gridCol w="553085"/>
                <a:gridCol w="553085"/>
                <a:gridCol w="553085"/>
                <a:gridCol w="553085"/>
                <a:gridCol w="55308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871816"/>
              </p:ext>
            </p:extLst>
          </p:nvPr>
        </p:nvGraphicFramePr>
        <p:xfrm>
          <a:off x="8859220" y="5413032"/>
          <a:ext cx="2765425" cy="438912"/>
        </p:xfrm>
        <a:graphic>
          <a:graphicData uri="http://schemas.openxmlformats.org/drawingml/2006/table">
            <a:tbl>
              <a:tblPr/>
              <a:tblGrid>
                <a:gridCol w="2765425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{0, 1, 3, 4, 5, 6, 8, 9}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3" name="Straight Arrow Connector 12"/>
          <p:cNvCxnSpPr>
            <a:stCxn id="6" idx="2"/>
            <a:endCxn id="7" idx="0"/>
          </p:cNvCxnSpPr>
          <p:nvPr/>
        </p:nvCxnSpPr>
        <p:spPr>
          <a:xfrm>
            <a:off x="10241932" y="2164216"/>
            <a:ext cx="0" cy="3465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2"/>
            <a:endCxn id="9" idx="0"/>
          </p:cNvCxnSpPr>
          <p:nvPr/>
        </p:nvCxnSpPr>
        <p:spPr>
          <a:xfrm>
            <a:off x="10241932" y="3389104"/>
            <a:ext cx="0" cy="3412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2"/>
            <a:endCxn id="11" idx="0"/>
          </p:cNvCxnSpPr>
          <p:nvPr/>
        </p:nvCxnSpPr>
        <p:spPr>
          <a:xfrm>
            <a:off x="10241932" y="4602616"/>
            <a:ext cx="0" cy="377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Subset Sum Problem (No </a:t>
            </a:r>
            <a:r>
              <a:rPr lang="en-US" dirty="0" smtClean="0"/>
              <a:t>Repeats)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622412" y="1231317"/>
            <a:ext cx="10944000" cy="5169483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static ISet&lt;int&gt; CalcPossibleSumsSet(int[] nums, int targetSum)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{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  var possibleSums = new HashSet&lt;int&gt;() { 0 };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for (int i = 0; i &lt; nums.Length; i++)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{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    var newSums = new HashSet&lt;int&gt;();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  foreach (var sum in possibleSums)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  {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      int newSum = sum + nums[i];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    newSums.Add(newSum);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  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  possibleSums.UnionWith(newSums);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400" noProof="1" smtClean="0"/>
              <a:t>  return possibleSums;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bg-BG" sz="2400" noProof="1" smtClean="0"/>
              <a:t>}</a:t>
            </a:r>
            <a:endParaRPr lang="bg-BG" sz="2400" noProof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7612" y="2104021"/>
            <a:ext cx="2495942" cy="416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9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0413" y="1151121"/>
            <a:ext cx="6132599" cy="557035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Keep for each obtained sum in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</a:t>
            </a:r>
            <a:r>
              <a:rPr lang="en-US" dirty="0" smtClean="0"/>
              <a:t> how it is obtained</a:t>
            </a:r>
          </a:p>
          <a:p>
            <a:r>
              <a:rPr lang="en-US" dirty="0" smtClean="0"/>
              <a:t>Use a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dictionary</a:t>
            </a:r>
            <a:r>
              <a:rPr lang="en-US" dirty="0"/>
              <a:t> </a:t>
            </a:r>
            <a:r>
              <a:rPr lang="en-US" dirty="0" smtClean="0"/>
              <a:t>instead of set:</a:t>
            </a:r>
          </a:p>
          <a:p>
            <a:pPr lvl="1"/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possibleSums[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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  <a:sym typeface="Wingdings" panose="05000000000000000000" pitchFamily="2" charset="2"/>
              </a:rPr>
              <a:t>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num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The sum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s</a:t>
            </a:r>
            <a:r>
              <a:rPr lang="en-US" dirty="0" smtClean="0">
                <a:sym typeface="Wingdings" panose="05000000000000000000" pitchFamily="2" charset="2"/>
              </a:rPr>
              <a:t> is obtained by adding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num</a:t>
            </a:r>
            <a:r>
              <a:rPr lang="en-US" dirty="0" smtClean="0">
                <a:sym typeface="Wingdings" panose="05000000000000000000" pitchFamily="2" charset="2"/>
              </a:rPr>
              <a:t> to some previously obtained subset sum</a:t>
            </a:r>
          </a:p>
          <a:p>
            <a:pPr lvl="2"/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s</a:t>
            </a:r>
            <a:r>
              <a:rPr lang="en-US" dirty="0" smtClean="0">
                <a:sym typeface="Wingdings" panose="05000000000000000000" pitchFamily="2" charset="2"/>
              </a:rPr>
              <a:t> –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num</a:t>
            </a:r>
            <a:r>
              <a:rPr lang="en-US" dirty="0" smtClean="0">
                <a:sym typeface="Wingdings" panose="05000000000000000000" pitchFamily="2" charset="2"/>
              </a:rPr>
              <a:t> gives us the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previous sum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Subset Sum: How to Recover the Subset?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577147"/>
              </p:ext>
            </p:extLst>
          </p:nvPr>
        </p:nvGraphicFramePr>
        <p:xfrm>
          <a:off x="6461764" y="1382411"/>
          <a:ext cx="5181600" cy="438912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34104"/>
              </p:ext>
            </p:extLst>
          </p:nvPr>
        </p:nvGraphicFramePr>
        <p:xfrm>
          <a:off x="6461765" y="1823192"/>
          <a:ext cx="5181600" cy="438912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0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0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447748"/>
              </p:ext>
            </p:extLst>
          </p:nvPr>
        </p:nvGraphicFramePr>
        <p:xfrm>
          <a:off x="6461765" y="2608684"/>
          <a:ext cx="5181600" cy="438912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059259"/>
              </p:ext>
            </p:extLst>
          </p:nvPr>
        </p:nvGraphicFramePr>
        <p:xfrm>
          <a:off x="6461765" y="3048080"/>
          <a:ext cx="5181600" cy="438912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0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0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3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298693"/>
              </p:ext>
            </p:extLst>
          </p:nvPr>
        </p:nvGraphicFramePr>
        <p:xfrm>
          <a:off x="6461765" y="3828242"/>
          <a:ext cx="5181600" cy="438912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595226"/>
              </p:ext>
            </p:extLst>
          </p:nvPr>
        </p:nvGraphicFramePr>
        <p:xfrm>
          <a:off x="6461765" y="4261592"/>
          <a:ext cx="5181600" cy="438912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0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0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3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5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5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8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5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92713"/>
              </p:ext>
            </p:extLst>
          </p:nvPr>
        </p:nvGraphicFramePr>
        <p:xfrm>
          <a:off x="6461765" y="5077570"/>
          <a:ext cx="5181600" cy="438912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3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5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1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4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olas" pitchFamily="49" charset="0"/>
                          <a:cs typeface="Consolas" pitchFamily="49" charset="0"/>
                        </a:rPr>
                        <a:t>2</a:t>
                      </a:r>
                      <a:endParaRPr kumimoji="1" 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687886"/>
              </p:ext>
            </p:extLst>
          </p:nvPr>
        </p:nvGraphicFramePr>
        <p:xfrm>
          <a:off x="6461765" y="5510920"/>
          <a:ext cx="5181600" cy="786384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0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0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1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1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3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4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1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</a:t>
                      </a:r>
                      <a:b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</a:b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5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5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6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1 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8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5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}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{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9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  <a:sym typeface="Wingdings" panose="05000000000000000000" pitchFamily="2" charset="2"/>
                        </a:rPr>
                        <a:t> 1</a:t>
                      </a:r>
                      <a:r>
                        <a:rPr kumimoji="1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}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6" name="Straight Arrow Connector 15"/>
          <p:cNvCxnSpPr>
            <a:stCxn id="9" idx="2"/>
            <a:endCxn id="10" idx="0"/>
          </p:cNvCxnSpPr>
          <p:nvPr/>
        </p:nvCxnSpPr>
        <p:spPr>
          <a:xfrm>
            <a:off x="9052565" y="2262104"/>
            <a:ext cx="0" cy="3465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2"/>
            <a:endCxn id="12" idx="0"/>
          </p:cNvCxnSpPr>
          <p:nvPr/>
        </p:nvCxnSpPr>
        <p:spPr>
          <a:xfrm>
            <a:off x="9052565" y="3486992"/>
            <a:ext cx="0" cy="3412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3" idx="2"/>
            <a:endCxn id="14" idx="0"/>
          </p:cNvCxnSpPr>
          <p:nvPr/>
        </p:nvCxnSpPr>
        <p:spPr>
          <a:xfrm>
            <a:off x="9052565" y="4700504"/>
            <a:ext cx="0" cy="377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9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Subset Sum </a:t>
            </a:r>
            <a:r>
              <a:rPr lang="en-US" dirty="0" smtClean="0"/>
              <a:t>(</a:t>
            </a:r>
            <a:r>
              <a:rPr lang="en-US" dirty="0"/>
              <a:t>No </a:t>
            </a:r>
            <a:r>
              <a:rPr lang="en-US" dirty="0" smtClean="0"/>
              <a:t>Repeats + Subset Recovery)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531812" y="1066800"/>
            <a:ext cx="11125200" cy="5489571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static IDictionary&lt;int, int&gt; CalcPossibleSums(</a:t>
            </a:r>
            <a:endParaRPr lang="en-US" sz="2200" noProof="1" smtClean="0"/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 smtClean="0"/>
              <a:t>    </a:t>
            </a:r>
            <a:r>
              <a:rPr lang="bg-BG" sz="2200" noProof="1" smtClean="0"/>
              <a:t>int[] nums, int targetSum)</a:t>
            </a:r>
            <a:r>
              <a:rPr lang="en-US" sz="2200" noProof="1" smtClean="0"/>
              <a:t> </a:t>
            </a:r>
            <a:r>
              <a:rPr lang="bg-BG" sz="2200" noProof="1" smtClean="0"/>
              <a:t>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var possibleSums = new Dictionary&lt;int, int&gt;();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possibleSums.Add(0, 0);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for (int i = 0; i &lt; nums.Length; i++)</a:t>
            </a:r>
            <a:r>
              <a:rPr lang="en-US" sz="2200" noProof="1" smtClean="0"/>
              <a:t> </a:t>
            </a:r>
            <a:r>
              <a:rPr lang="bg-BG" sz="2200" noProof="1" smtClean="0"/>
              <a:t>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var newSums = new Dictionary&lt;int, int&gt;();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foreach (var sum in possibleSums.Keys) 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  int newSum = sum + nums[i];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  if (!possibleSums.ContainsKey(newSum))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    newSums.Add(newSum, nums[i]);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foreach (var sum in newSums)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    possibleSums.Add(sum.Key, sum.Value);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  return possibleSums;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bg-BG" sz="2200" noProof="1" smtClean="0"/>
              <a:t>}</a:t>
            </a:r>
            <a:endParaRPr lang="bg-BG" sz="2200" noProof="1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9341" y="2846696"/>
            <a:ext cx="3632719" cy="356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Subset </a:t>
            </a:r>
            <a:r>
              <a:rPr lang="en-US" dirty="0" smtClean="0"/>
              <a:t>Sum (No Repeats): Subset Recovery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760412" y="1219200"/>
            <a:ext cx="10668000" cy="5181794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static List&lt;int&gt; FindSubset(int[] nums, int targetSum,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IDictionary&lt;int, int&gt; possibleSums)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var subset = new List&lt;int&gt;();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while (targetSum &gt; 0)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  var lastNum = possibleSums[targetSum];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  subset.Add(lastNum);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  targetSum -= lastNum;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  }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2400" noProof="1" smtClean="0"/>
              <a:t>  subset.Reverse();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2400" noProof="1" smtClean="0"/>
              <a:t>  return subset;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 smtClean="0"/>
              <a:t>}</a:t>
            </a:r>
            <a:endParaRPr lang="en-US" sz="2200" noProof="1"/>
          </a:p>
        </p:txBody>
      </p:sp>
      <p:sp>
        <p:nvSpPr>
          <p:cNvPr id="3" name="Rectangle 2"/>
          <p:cNvSpPr/>
          <p:nvPr/>
        </p:nvSpPr>
        <p:spPr>
          <a:xfrm>
            <a:off x="5335587" y="5715000"/>
            <a:ext cx="6092825" cy="685800"/>
          </a:xfrm>
          <a:prstGeom prst="rect">
            <a:avLst/>
          </a:prstGeom>
          <a:solidFill>
            <a:srgbClr val="D9D5C7">
              <a:alpha val="10196"/>
            </a:srgb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 anchor="ctr" anchorCtr="0">
            <a:noAutofit/>
          </a:bodyPr>
          <a:lstStyle/>
          <a:p>
            <a:pPr algn="ctr" defTabSz="914400" eaLnBrk="0" fontAlgn="base" hangingPunct="0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</a:pP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{ </a:t>
            </a:r>
            <a:r>
              <a:rPr kumimoji="1"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9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 1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}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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{ </a:t>
            </a:r>
            <a:r>
              <a:rPr kumimoji="1"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8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 5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} 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{ </a:t>
            </a:r>
            <a:r>
              <a:rPr kumimoji="1" lang="en-US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3</a:t>
            </a:r>
            <a:r>
              <a:rPr kumimoji="1" lang="en-US" sz="2800" b="1" dirty="0" smtClean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</a:rPr>
              <a:t> </a:t>
            </a:r>
            <a:r>
              <a:rPr kumimoji="1" lang="en-US" sz="2800" b="1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 </a:t>
            </a:r>
            <a:r>
              <a:rPr kumimoji="1" lang="en-US" sz="2800" b="1" smtClean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3 </a:t>
            </a:r>
            <a:r>
              <a:rPr kumimoji="1" lang="en-US" sz="2800" b="1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}  </a:t>
            </a:r>
            <a:r>
              <a:rPr kumimoji="1"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nsolas" pitchFamily="49" charset="0"/>
                <a:sym typeface="Wingdings" panose="05000000000000000000" pitchFamily="2" charset="2"/>
              </a:rPr>
              <a:t>0</a:t>
            </a:r>
            <a:endParaRPr kumimoji="1"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1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3" y="4977606"/>
            <a:ext cx="10363200" cy="820600"/>
          </a:xfrm>
        </p:spPr>
        <p:txBody>
          <a:bodyPr/>
          <a:lstStyle/>
          <a:p>
            <a:r>
              <a:rPr lang="en-US" dirty="0" smtClean="0"/>
              <a:t>Subset Sum (with No Repeats)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813" y="5834166"/>
            <a:ext cx="10363200" cy="719034"/>
          </a:xfrm>
        </p:spPr>
        <p:txBody>
          <a:bodyPr/>
          <a:lstStyle/>
          <a:p>
            <a:r>
              <a:rPr lang="en-US" dirty="0" smtClean="0"/>
              <a:t>Live Demo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050" y="982748"/>
            <a:ext cx="5347362" cy="1001450"/>
          </a:xfrm>
          <a:prstGeom prst="roundRect">
            <a:avLst>
              <a:gd name="adj" fmla="val 53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051" y="2280741"/>
            <a:ext cx="5347362" cy="689982"/>
          </a:xfrm>
          <a:prstGeom prst="roundRect">
            <a:avLst>
              <a:gd name="adj" fmla="val 53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050" y="3271968"/>
            <a:ext cx="5347362" cy="145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4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Divide-and-conquer programming technique divides the problem into disjoint sub-problems, solves them and combines the results</a:t>
            </a:r>
          </a:p>
          <a:p>
            <a:pPr lvl="1"/>
            <a:r>
              <a:rPr lang="en-US" sz="3000" dirty="0" smtClean="0"/>
              <a:t>Examples: </a:t>
            </a:r>
            <a:r>
              <a:rPr lang="en-US" sz="3000" noProof="1" smtClean="0"/>
              <a:t>MergeSort</a:t>
            </a:r>
            <a:r>
              <a:rPr lang="en-US" sz="3000" dirty="0" smtClean="0"/>
              <a:t>, </a:t>
            </a:r>
            <a:r>
              <a:rPr lang="en-US" sz="3000" noProof="1" smtClean="0"/>
              <a:t>QuickSort</a:t>
            </a:r>
            <a:r>
              <a:rPr lang="en-US" sz="3000" dirty="0" smtClean="0"/>
              <a:t>, Map-Reduce algorithms</a:t>
            </a:r>
          </a:p>
          <a:p>
            <a:r>
              <a:rPr lang="en-US" sz="3200" dirty="0" smtClean="0"/>
              <a:t>Steps in divide-and-conquer</a:t>
            </a:r>
          </a:p>
          <a:p>
            <a:pPr lvl="1"/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Divide</a:t>
            </a:r>
            <a:r>
              <a:rPr lang="en-US" sz="3000" dirty="0" smtClean="0"/>
              <a:t>: divide the problem into two or more disjoint </a:t>
            </a:r>
            <a:r>
              <a:rPr lang="en-US" sz="3000" noProof="1" smtClean="0"/>
              <a:t>sub-problems</a:t>
            </a:r>
          </a:p>
          <a:p>
            <a:pPr lvl="2"/>
            <a:r>
              <a:rPr lang="en-US" sz="2800" noProof="1" smtClean="0"/>
              <a:t>Sub-problems are </a:t>
            </a:r>
            <a:r>
              <a:rPr lang="en-US" sz="2800" noProof="1" smtClean="0">
                <a:solidFill>
                  <a:schemeClr val="tx2">
                    <a:lumMod val="75000"/>
                  </a:schemeClr>
                </a:solidFill>
              </a:rPr>
              <a:t>disjoint</a:t>
            </a:r>
            <a:r>
              <a:rPr lang="en-US" sz="2800" noProof="1" smtClean="0"/>
              <a:t> (not intersecting)</a:t>
            </a:r>
          </a:p>
          <a:p>
            <a:pPr lvl="1"/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Conquer</a:t>
            </a:r>
            <a:r>
              <a:rPr lang="en-US" sz="3000" dirty="0" smtClean="0"/>
              <a:t>: conquer recursively to solve the </a:t>
            </a:r>
            <a:r>
              <a:rPr lang="en-US" sz="3000" noProof="1" smtClean="0"/>
              <a:t>subproblems</a:t>
            </a:r>
          </a:p>
          <a:p>
            <a:pPr lvl="1"/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Combine</a:t>
            </a:r>
            <a:r>
              <a:rPr lang="en-US" sz="3000" dirty="0" smtClean="0"/>
              <a:t>: take the solutions to the </a:t>
            </a:r>
            <a:r>
              <a:rPr lang="en-US" sz="3000" noProof="1" smtClean="0"/>
              <a:t>subproblems</a:t>
            </a:r>
            <a:r>
              <a:rPr lang="en-US" sz="3000" dirty="0" smtClean="0"/>
              <a:t> and "merge" these solutions into a solution for the original problem</a:t>
            </a:r>
            <a:endParaRPr lang="bg-BG" sz="3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Divide-and-Conquer</a:t>
            </a:r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1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413" y="1151121"/>
            <a:ext cx="6056399" cy="5570355"/>
          </a:xfrm>
        </p:spPr>
        <p:txBody>
          <a:bodyPr>
            <a:noAutofit/>
          </a:bodyPr>
          <a:lstStyle/>
          <a:p>
            <a:r>
              <a:rPr lang="en-US" sz="3200" dirty="0" smtClean="0"/>
              <a:t>Solving the subset sum problem (</a:t>
            </a:r>
            <a:r>
              <a:rPr lang="en-US" sz="3200" dirty="0" smtClean="0">
                <a:hlinkClick r:id="rId2"/>
              </a:rPr>
              <a:t>BFS-based algorithm</a:t>
            </a:r>
            <a:r>
              <a:rPr lang="en-US" sz="3200" dirty="0" smtClean="0"/>
              <a:t>):</a:t>
            </a:r>
          </a:p>
          <a:p>
            <a:pPr lvl="1"/>
            <a:r>
              <a:rPr lang="en-US" sz="30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</a:t>
            </a:r>
            <a:r>
              <a:rPr lang="en-US" sz="3000" dirty="0" smtClean="0"/>
              <a:t> = { 3, 5, 2 }, </a:t>
            </a:r>
            <a:r>
              <a:rPr lang="en-US" sz="30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targetSum</a:t>
            </a:r>
            <a:r>
              <a:rPr lang="en-US" sz="3000" dirty="0" smtClean="0"/>
              <a:t> = 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Subset Sum Problem (With Repeats)</a:t>
            </a:r>
            <a:endParaRPr lang="bg-B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002608"/>
              </p:ext>
            </p:extLst>
          </p:nvPr>
        </p:nvGraphicFramePr>
        <p:xfrm>
          <a:off x="6707214" y="1219200"/>
          <a:ext cx="4873598" cy="496824"/>
        </p:xfrm>
        <a:graphic>
          <a:graphicData uri="http://schemas.openxmlformats.org/drawingml/2006/table">
            <a:tbl>
              <a:tblPr/>
              <a:tblGrid>
                <a:gridCol w="4873598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0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211111"/>
              </p:ext>
            </p:extLst>
          </p:nvPr>
        </p:nvGraphicFramePr>
        <p:xfrm>
          <a:off x="6705624" y="2560345"/>
          <a:ext cx="4873598" cy="496824"/>
        </p:xfrm>
        <a:graphic>
          <a:graphicData uri="http://schemas.openxmlformats.org/drawingml/2006/table">
            <a:tbl>
              <a:tblPr/>
              <a:tblGrid>
                <a:gridCol w="4873598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2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3, 5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3" name="Straight Arrow Connector 12"/>
          <p:cNvCxnSpPr>
            <a:stCxn id="6" idx="2"/>
            <a:endCxn id="20" idx="0"/>
          </p:cNvCxnSpPr>
          <p:nvPr/>
        </p:nvCxnSpPr>
        <p:spPr>
          <a:xfrm flipH="1">
            <a:off x="9144012" y="1716024"/>
            <a:ext cx="1" cy="35022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2"/>
            <a:endCxn id="24" idx="0"/>
          </p:cNvCxnSpPr>
          <p:nvPr/>
        </p:nvCxnSpPr>
        <p:spPr>
          <a:xfrm>
            <a:off x="9142423" y="3057169"/>
            <a:ext cx="0" cy="3762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43239"/>
              </p:ext>
            </p:extLst>
          </p:nvPr>
        </p:nvGraphicFramePr>
        <p:xfrm>
          <a:off x="6707213" y="2066247"/>
          <a:ext cx="4873598" cy="496824"/>
        </p:xfrm>
        <a:graphic>
          <a:graphicData uri="http://schemas.openxmlformats.org/drawingml/2006/table">
            <a:tbl>
              <a:tblPr/>
              <a:tblGrid>
                <a:gridCol w="4873598"/>
              </a:tblGrid>
              <a:tr h="4340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0+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0+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5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0+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2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436148"/>
              </p:ext>
            </p:extLst>
          </p:nvPr>
        </p:nvGraphicFramePr>
        <p:xfrm>
          <a:off x="6705607" y="3930245"/>
          <a:ext cx="4873618" cy="496824"/>
        </p:xfrm>
        <a:graphic>
          <a:graphicData uri="http://schemas.openxmlformats.org/drawingml/2006/table">
            <a:tbl>
              <a:tblPr/>
              <a:tblGrid>
                <a:gridCol w="4873618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2, 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4, 5, 7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645351"/>
              </p:ext>
            </p:extLst>
          </p:nvPr>
        </p:nvGraphicFramePr>
        <p:xfrm>
          <a:off x="6705623" y="3433421"/>
          <a:ext cx="4873600" cy="496824"/>
        </p:xfrm>
        <a:graphic>
          <a:graphicData uri="http://schemas.openxmlformats.org/drawingml/2006/table">
            <a:tbl>
              <a:tblPr/>
              <a:tblGrid>
                <a:gridCol w="4873600"/>
              </a:tblGrid>
              <a:tr h="4340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2, 3, 5} </a:t>
                      </a:r>
                      <a:r>
                        <a:rPr lang="bg-BG" sz="2800" dirty="0" smtClean="0"/>
                        <a:t>∪</a:t>
                      </a:r>
                      <a:r>
                        <a:rPr lang="en-US" sz="2800" dirty="0" smtClean="0"/>
                        <a:t> 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2+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2+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5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2+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2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1" name="Straight Arrow Connector 50"/>
          <p:cNvCxnSpPr>
            <a:stCxn id="22" idx="2"/>
            <a:endCxn id="53" idx="0"/>
          </p:cNvCxnSpPr>
          <p:nvPr/>
        </p:nvCxnSpPr>
        <p:spPr>
          <a:xfrm>
            <a:off x="9142416" y="4427069"/>
            <a:ext cx="14" cy="3890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706427"/>
              </p:ext>
            </p:extLst>
          </p:nvPr>
        </p:nvGraphicFramePr>
        <p:xfrm>
          <a:off x="6705607" y="5753518"/>
          <a:ext cx="4873618" cy="496824"/>
        </p:xfrm>
        <a:graphic>
          <a:graphicData uri="http://schemas.openxmlformats.org/drawingml/2006/table">
            <a:tbl>
              <a:tblPr/>
              <a:tblGrid>
                <a:gridCol w="4873618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2, 3, 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4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5, 6, 7, 8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51919"/>
              </p:ext>
            </p:extLst>
          </p:nvPr>
        </p:nvGraphicFramePr>
        <p:xfrm>
          <a:off x="6705630" y="4816137"/>
          <a:ext cx="4873600" cy="944880"/>
        </p:xfrm>
        <a:graphic>
          <a:graphicData uri="http://schemas.openxmlformats.org/drawingml/2006/table">
            <a:tbl>
              <a:tblPr/>
              <a:tblGrid>
                <a:gridCol w="4873600"/>
              </a:tblGrid>
              <a:tr h="4340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0, 2</a:t>
                      </a:r>
                      <a:r>
                        <a:rPr kumimoji="1" lang="bg-BG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3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4, 5, 7 } </a:t>
                      </a:r>
                      <a:r>
                        <a:rPr lang="bg-BG" sz="2800" dirty="0" smtClean="0"/>
                        <a:t>∪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{ 3+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3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3+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5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, 3+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2</a:t>
                      </a:r>
                      <a:r>
                        <a:rPr kumimoji="1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Consolas" pitchFamily="49" charset="0"/>
                        </a:rPr>
                        <a:t> }</a:t>
                      </a:r>
                      <a:endParaRPr kumimoji="1" lang="bg-B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Consolas" pitchFamily="49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8913812" y="612139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…</a:t>
            </a:r>
            <a:endParaRPr lang="en-US" sz="2800" b="1" dirty="0"/>
          </a:p>
        </p:txBody>
      </p:sp>
      <p:sp>
        <p:nvSpPr>
          <p:cNvPr id="58" name="Text Placeholder 5"/>
          <p:cNvSpPr txBox="1">
            <a:spLocks/>
          </p:cNvSpPr>
          <p:nvPr/>
        </p:nvSpPr>
        <p:spPr>
          <a:xfrm>
            <a:off x="894570" y="3453816"/>
            <a:ext cx="4872631" cy="2781137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</a:pPr>
            <a:r>
              <a:rPr lang="en-US" sz="2600" noProof="1">
                <a:solidFill>
                  <a:schemeClr val="tx2">
                    <a:lumMod val="75000"/>
                  </a:schemeClr>
                </a:solidFill>
              </a:rPr>
              <a:t>possibleSums</a:t>
            </a:r>
            <a:r>
              <a:rPr lang="en-US" sz="2600" dirty="0"/>
              <a:t> = { 0 </a:t>
            </a:r>
            <a:r>
              <a:rPr lang="en-US" sz="2600" dirty="0" smtClean="0"/>
              <a:t>};</a:t>
            </a:r>
          </a:p>
          <a:p>
            <a:pPr>
              <a:lnSpc>
                <a:spcPct val="100000"/>
              </a:lnSpc>
            </a:pPr>
            <a:r>
              <a:rPr lang="en-US" sz="2600" dirty="0" smtClean="0"/>
              <a:t>for </a:t>
            </a:r>
            <a:r>
              <a:rPr lang="en-US" sz="2600" i="1" noProof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2600" dirty="0"/>
              <a:t> = </a:t>
            </a:r>
            <a:r>
              <a:rPr lang="en-US" sz="2600" noProof="1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en-US" sz="2600" dirty="0"/>
              <a:t> … </a:t>
            </a:r>
            <a:r>
              <a:rPr lang="en-US" sz="2600" noProof="1" smtClean="0">
                <a:solidFill>
                  <a:schemeClr val="tx2">
                    <a:lumMod val="75000"/>
                  </a:schemeClr>
                </a:solidFill>
              </a:rPr>
              <a:t>targetSum</a:t>
            </a:r>
          </a:p>
          <a:p>
            <a:pPr>
              <a:lnSpc>
                <a:spcPct val="100000"/>
              </a:lnSpc>
            </a:pPr>
            <a:r>
              <a:rPr lang="en-US" sz="2600" dirty="0" smtClean="0"/>
              <a:t>{</a:t>
            </a:r>
          </a:p>
          <a:p>
            <a:pPr marL="377887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 smtClean="0"/>
              <a:t>Append </a:t>
            </a:r>
            <a:r>
              <a:rPr lang="en-US" sz="2600" dirty="0"/>
              <a:t>to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possibleSums[</a:t>
            </a:r>
            <a:r>
              <a:rPr lang="en-US" sz="2600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2600" dirty="0"/>
              <a:t> all numbers from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nums[]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600" noProof="1" smtClean="0"/>
              <a:t>}</a:t>
            </a:r>
            <a:endParaRPr lang="en-US" sz="2600" noProof="1"/>
          </a:p>
        </p:txBody>
      </p:sp>
    </p:spTree>
    <p:extLst>
      <p:ext uri="{BB962C8B-B14F-4D97-AF65-F5344CB8AC3E}">
        <p14:creationId xmlns:p14="http://schemas.microsoft.com/office/powerpoint/2010/main" val="427558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Subset Sum </a:t>
            </a:r>
            <a:r>
              <a:rPr lang="en-US" dirty="0" smtClean="0"/>
              <a:t>(</a:t>
            </a:r>
            <a:r>
              <a:rPr lang="en-US" smtClean="0"/>
              <a:t>With Repeats)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622412" y="1157451"/>
            <a:ext cx="10944000" cy="5243349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static bool[] CalcPossibleSums(int[] nums, int targetSum)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var possible = new bool[targetSum + 1];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possible[0] = true;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for (int sum = 0; sum &lt; possible.Length; sum++)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if (possible[sum])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for (int i = 0; i &lt; nums.Length; i++)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{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  int newSum = sum + nums[i];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  if (newSum &lt;= targetSum)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    possible[newSum] = true;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  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  return possible;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noProof="1"/>
              <a:t>}</a:t>
            </a:r>
            <a:endParaRPr lang="bg-BG" sz="2400" noProof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2113" y="3227294"/>
            <a:ext cx="2758091" cy="31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7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Subset Sum </a:t>
            </a:r>
            <a:r>
              <a:rPr lang="en-US" dirty="0" smtClean="0"/>
              <a:t>(With Repeats): Recovery</a:t>
            </a:r>
            <a:endParaRPr lang="en-US" dirty="0"/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760412" y="1157451"/>
            <a:ext cx="10668000" cy="5286438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indent="0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None/>
              <a:defRPr lang="en-US" sz="2000" b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defRPr>
            </a:lvl1pPr>
            <a:lvl2pPr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/>
            </a:lvl2pPr>
            <a:lvl3pPr marL="914240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/>
            </a:lvl3pPr>
            <a:lvl4pPr marL="1218987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/>
            </a:lvl4pPr>
            <a:lvl5pPr marL="1523733" indent="-231606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/>
            </a:lvl5pPr>
            <a:lvl6pPr marL="182848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6pPr>
            <a:lvl7pPr marL="2133227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/>
            </a:lvl7pPr>
            <a:lvl8pPr marL="2437972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8pPr>
            <a:lvl9pPr marL="2742720" indent="-231606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baseline="0"/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private static IEnumerable&lt;int&gt; FindSubset(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int[] nums, int targetSum, bool[] possibleSums)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{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/>
              <a:t>  var subset = new List&lt;int&gt;();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while (targetSum &gt; 0)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  for (int i = 0; i &lt; nums.Length; i++)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  {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/>
              <a:t>      int newSum = targetSum - nums[i];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    if (newSum &gt;= 0 &amp;&amp; possibleSums[newSum])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    {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/>
              <a:t>        targetSum = newSum;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      subset.Add(nums[i]);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/>
              <a:t>      }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/>
              <a:t>    }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200" noProof="1"/>
              <a:t>  return subset;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200" noProof="1" smtClean="0"/>
              <a:t>} </a:t>
            </a:r>
            <a:endParaRPr lang="bg-BG" sz="2200" noProof="1"/>
          </a:p>
        </p:txBody>
      </p:sp>
    </p:spTree>
    <p:extLst>
      <p:ext uri="{BB962C8B-B14F-4D97-AF65-F5344CB8AC3E}">
        <p14:creationId xmlns:p14="http://schemas.microsoft.com/office/powerpoint/2010/main" val="197107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3" y="4977606"/>
            <a:ext cx="10363200" cy="820600"/>
          </a:xfrm>
        </p:spPr>
        <p:txBody>
          <a:bodyPr/>
          <a:lstStyle/>
          <a:p>
            <a:r>
              <a:rPr lang="en-US" dirty="0" smtClean="0"/>
              <a:t>Subset Sum (With Repeats)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813" y="5834166"/>
            <a:ext cx="10363200" cy="719034"/>
          </a:xfrm>
        </p:spPr>
        <p:txBody>
          <a:bodyPr/>
          <a:lstStyle/>
          <a:p>
            <a:r>
              <a:rPr lang="en-US" dirty="0" smtClean="0"/>
              <a:t>Live Demo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050" y="982748"/>
            <a:ext cx="5347362" cy="1001450"/>
          </a:xfrm>
          <a:prstGeom prst="roundRect">
            <a:avLst>
              <a:gd name="adj" fmla="val 53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051" y="2280741"/>
            <a:ext cx="5347362" cy="689982"/>
          </a:xfrm>
          <a:prstGeom prst="roundRect">
            <a:avLst>
              <a:gd name="adj" fmla="val 53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050" y="3271968"/>
            <a:ext cx="5347362" cy="145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4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Another solution to the "subset sums" problem</a:t>
            </a:r>
          </a:p>
          <a:p>
            <a:pPr lvl="1">
              <a:lnSpc>
                <a:spcPct val="100000"/>
              </a:lnSpc>
            </a:pPr>
            <a:r>
              <a:rPr lang="en-US" noProof="1"/>
              <a:t>Let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possibleSum[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noProof="1"/>
              <a:t> </a:t>
            </a:r>
            <a:r>
              <a:rPr lang="en-US" noProof="1" smtClean="0"/>
              <a:t>be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en-US" noProof="1"/>
              <a:t> if the sum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noProof="1" smtClean="0"/>
              <a:t> can</a:t>
            </a:r>
            <a:br>
              <a:rPr lang="en-US" noProof="1" smtClean="0"/>
            </a:br>
            <a:r>
              <a:rPr lang="en-US" noProof="1" smtClean="0"/>
              <a:t>be </a:t>
            </a:r>
            <a:r>
              <a:rPr lang="en-US" noProof="1"/>
              <a:t>obtained by summing a subset of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nums[0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endParaRPr lang="en-US" noProof="1" smtClean="0"/>
          </a:p>
          <a:p>
            <a:pPr lvl="1">
              <a:lnSpc>
                <a:spcPct val="100000"/>
              </a:lnSpc>
            </a:pPr>
            <a:r>
              <a:rPr lang="en-US" noProof="1" smtClean="0"/>
              <a:t>The following formulas are valid:</a:t>
            </a:r>
          </a:p>
          <a:p>
            <a:pPr lvl="2">
              <a:lnSpc>
                <a:spcPct val="100000"/>
              </a:lnSpc>
            </a:pP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possibleSum[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noProof="1"/>
              <a:t> </a:t>
            </a:r>
            <a:r>
              <a:rPr lang="en-US" noProof="1" smtClean="0"/>
              <a:t>== </a:t>
            </a:r>
            <a:r>
              <a:rPr lang="en-US" sz="32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  <a:br>
              <a:rPr lang="en-US" sz="32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noProof="1" smtClean="0"/>
              <a:t>when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noProof="1"/>
              <a:t> </a:t>
            </a:r>
            <a:r>
              <a:rPr lang="en-US" noProof="1" smtClean="0"/>
              <a:t>&lt;</a:t>
            </a:r>
            <a:r>
              <a:rPr lang="en-US" noProof="1"/>
              <a:t> </a:t>
            </a:r>
            <a:r>
              <a:rPr lang="en-US" noProof="1" smtClean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noProof="1" smtClean="0"/>
              <a:t> or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noProof="1"/>
              <a:t> </a:t>
            </a:r>
            <a:r>
              <a:rPr lang="en-US" noProof="1" smtClean="0"/>
              <a:t>&lt;</a:t>
            </a:r>
            <a:r>
              <a:rPr lang="en-US" noProof="1"/>
              <a:t> </a:t>
            </a:r>
            <a:r>
              <a:rPr lang="en-US" noProof="1" smtClean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</a:p>
          <a:p>
            <a:pPr lvl="2">
              <a:lnSpc>
                <a:spcPct val="100000"/>
              </a:lnSpc>
            </a:pP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possibleSum[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noProof="1"/>
              <a:t> == </a:t>
            </a:r>
            <a:r>
              <a:rPr lang="en-US" sz="32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en-US" sz="32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32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noProof="1"/>
              <a:t>when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nums[i]</a:t>
            </a:r>
            <a:r>
              <a:rPr lang="en-US" dirty="0" smtClean="0"/>
              <a:t> </a:t>
            </a:r>
            <a:r>
              <a:rPr lang="en-US" dirty="0"/>
              <a:t>==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noProof="1" smtClean="0"/>
              <a:t>or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possibleSum[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i-1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 –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</a:t>
            </a:r>
            <a:r>
              <a:rPr lang="en-US" b="1" i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]]</a:t>
            </a:r>
            <a:b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noProof="1"/>
              <a:t>or 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possibleSum[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i-1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i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endParaRPr lang="en-US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Subset Sums (No Repeat, Recursive)</a:t>
            </a:r>
            <a:endParaRPr lang="en-US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7237412" y="4781593"/>
            <a:ext cx="2668588" cy="624994"/>
          </a:xfrm>
          <a:prstGeom prst="wedgeRoundRectCallout">
            <a:avLst>
              <a:gd name="adj1" fmla="val -146353"/>
              <a:gd name="adj2" fmla="val 57407"/>
              <a:gd name="adj3" fmla="val 16667"/>
            </a:avLst>
          </a:prstGeom>
          <a:solidFill>
            <a:srgbClr val="663606">
              <a:alpha val="94902"/>
            </a:srgbClr>
          </a:solidFill>
          <a:ln w="19050">
            <a:solidFill>
              <a:srgbClr val="F8D49E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noProof="1" smtClean="0">
                <a:solidFill>
                  <a:srgbClr val="FFFFFF"/>
                </a:solidFill>
              </a:rPr>
              <a:t>Take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nums[i]</a:t>
            </a:r>
            <a:endParaRPr lang="en-US" sz="28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770812" y="5900008"/>
            <a:ext cx="2609467" cy="624994"/>
          </a:xfrm>
          <a:prstGeom prst="wedgeRoundRectCallout">
            <a:avLst>
              <a:gd name="adj1" fmla="val -131865"/>
              <a:gd name="adj2" fmla="val 25135"/>
              <a:gd name="adj3" fmla="val 16667"/>
            </a:avLst>
          </a:prstGeom>
          <a:solidFill>
            <a:srgbClr val="663606">
              <a:alpha val="94902"/>
            </a:srgbClr>
          </a:solidFill>
          <a:ln w="19050">
            <a:solidFill>
              <a:srgbClr val="F8D49E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noProof="1" smtClean="0">
                <a:solidFill>
                  <a:srgbClr val="FFFFFF"/>
                </a:solidFill>
              </a:rPr>
              <a:t>Skip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nums[i]</a:t>
            </a:r>
            <a:endParaRPr lang="en-US" sz="28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7237412" y="4781593"/>
            <a:ext cx="2668588" cy="624994"/>
          </a:xfrm>
          <a:prstGeom prst="wedgeRoundRectCallout">
            <a:avLst>
              <a:gd name="adj1" fmla="val -111080"/>
              <a:gd name="adj2" fmla="val 98286"/>
              <a:gd name="adj3" fmla="val 16667"/>
            </a:avLst>
          </a:prstGeom>
          <a:solidFill>
            <a:srgbClr val="663606">
              <a:alpha val="94902"/>
            </a:srgbClr>
          </a:solidFill>
          <a:ln w="19050">
            <a:solidFill>
              <a:srgbClr val="F8D49E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noProof="1" smtClean="0">
                <a:solidFill>
                  <a:srgbClr val="FFFFFF"/>
                </a:solidFill>
              </a:rPr>
              <a:t>Take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nums[i]</a:t>
            </a:r>
            <a:endParaRPr lang="en-US" sz="28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39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2813" y="4950712"/>
            <a:ext cx="10363200" cy="820600"/>
          </a:xfrm>
        </p:spPr>
        <p:txBody>
          <a:bodyPr/>
          <a:lstStyle/>
          <a:p>
            <a:r>
              <a:rPr lang="en-US" dirty="0" smtClean="0"/>
              <a:t>Subset Sum (With Matrix)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813" y="5834166"/>
            <a:ext cx="10363200" cy="719034"/>
          </a:xfrm>
        </p:spPr>
        <p:txBody>
          <a:bodyPr/>
          <a:lstStyle/>
          <a:p>
            <a:r>
              <a:rPr lang="en-US" dirty="0" smtClean="0"/>
              <a:t>Live Demo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208212" y="1021492"/>
            <a:ext cx="7810500" cy="3245708"/>
            <a:chOff x="2208212" y="869092"/>
            <a:chExt cx="7810500" cy="324570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8212" y="869092"/>
              <a:ext cx="4876800" cy="3245708"/>
            </a:xfrm>
            <a:prstGeom prst="roundRect">
              <a:avLst>
                <a:gd name="adj" fmla="val 1019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scene3d>
              <a:camera prst="perspectiveHeroicExtremeRightFacing">
                <a:rot lat="21152111" lon="20069804" rev="256824"/>
              </a:camera>
              <a:lightRig rig="threePt" dir="t"/>
            </a:scene3d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9012" y="1647825"/>
              <a:ext cx="5219700" cy="1247775"/>
            </a:xfrm>
            <a:prstGeom prst="rect">
              <a:avLst/>
            </a:prstGeom>
            <a:scene3d>
              <a:camera prst="perspectiveHeroicExtremeLeftFacing">
                <a:rot lat="425553" lon="1161736" rev="21304851"/>
              </a:camera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val="10390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4214" y="5032198"/>
            <a:ext cx="10820398" cy="820600"/>
          </a:xfrm>
        </p:spPr>
        <p:txBody>
          <a:bodyPr/>
          <a:lstStyle/>
          <a:p>
            <a:r>
              <a:rPr lang="en-US" dirty="0" smtClean="0"/>
              <a:t>Longest Common Subsequence (LCS)</a:t>
            </a:r>
            <a:endParaRPr lang="bg-BG" dirty="0"/>
          </a:p>
        </p:txBody>
      </p:sp>
      <p:sp>
        <p:nvSpPr>
          <p:cNvPr id="11" name="Subtitle 5"/>
          <p:cNvSpPr>
            <a:spLocks noGrp="1"/>
          </p:cNvSpPr>
          <p:nvPr>
            <p:ph type="subTitle" idx="1"/>
          </p:nvPr>
        </p:nvSpPr>
        <p:spPr>
          <a:xfrm>
            <a:off x="684214" y="5834166"/>
            <a:ext cx="10820398" cy="719034"/>
          </a:xfrm>
        </p:spPr>
        <p:txBody>
          <a:bodyPr/>
          <a:lstStyle/>
          <a:p>
            <a:r>
              <a:rPr lang="en-US" dirty="0" smtClean="0"/>
              <a:t>A Recursive DP Approach</a:t>
            </a:r>
            <a:endParaRPr lang="bg-BG" dirty="0"/>
          </a:p>
        </p:txBody>
      </p:sp>
      <p:pic>
        <p:nvPicPr>
          <p:cNvPr id="7" name="Picture 2" descr="C:\Telerik\Algo Academy\2012-04-Dynamic-Programming\Dynamic-Programming-Demos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780" y="640874"/>
            <a:ext cx="3249668" cy="248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70" y="3362386"/>
            <a:ext cx="6955442" cy="142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Telerik\Algo Academy\2012-04-Dynamic-Programming\Dynamic-Programming-Demos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70" y="640874"/>
            <a:ext cx="3249666" cy="248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5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Longest </a:t>
            </a:r>
            <a:r>
              <a:rPr lang="en-US" dirty="0" smtClean="0"/>
              <a:t>common subsequence </a:t>
            </a:r>
            <a:r>
              <a:rPr lang="en-US" dirty="0"/>
              <a:t>(LCS</a:t>
            </a:r>
            <a:r>
              <a:rPr lang="en-US" dirty="0" smtClean="0"/>
              <a:t>) problem:</a:t>
            </a:r>
          </a:p>
          <a:p>
            <a:pPr lvl="1"/>
            <a:r>
              <a:rPr lang="en-US" dirty="0" smtClean="0"/>
              <a:t>Given two sequences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x[1 … m]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y[1 … n]</a:t>
            </a:r>
          </a:p>
          <a:p>
            <a:pPr lvl="1"/>
            <a:r>
              <a:rPr lang="en-US" dirty="0" smtClean="0"/>
              <a:t>Find a longest common subsequence (LCS) to them both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x = "A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BCB</a:t>
            </a:r>
            <a:r>
              <a:rPr lang="en-US" dirty="0" smtClean="0"/>
              <a:t>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en-US" dirty="0" smtClean="0"/>
              <a:t>B"</a:t>
            </a:r>
          </a:p>
          <a:p>
            <a:pPr lvl="1"/>
            <a:r>
              <a:rPr lang="en-US" dirty="0" smtClean="0"/>
              <a:t>y = "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</a:t>
            </a:r>
            <a:r>
              <a:rPr lang="en-US" dirty="0" smtClean="0"/>
              <a:t>D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</a:t>
            </a:r>
            <a:r>
              <a:rPr lang="en-US" dirty="0" smtClean="0"/>
              <a:t>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BA</a:t>
            </a:r>
            <a:r>
              <a:rPr lang="en-US" dirty="0" smtClean="0"/>
              <a:t>"</a:t>
            </a:r>
          </a:p>
          <a:p>
            <a:pPr lvl="1"/>
            <a:r>
              <a:rPr lang="en-US" dirty="0" smtClean="0"/>
              <a:t>LCS = "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BCBA</a:t>
            </a:r>
            <a:r>
              <a:rPr lang="en-US" dirty="0" smtClean="0"/>
              <a:t>"</a:t>
            </a:r>
            <a:endParaRPr lang="bg-BG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Longest Common Subsequence (LCS)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12" y="4191000"/>
            <a:ext cx="7196222" cy="147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0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</a:t>
            </a:r>
            <a:r>
              <a:rPr lang="en-US" baseline="-10000" dirty="0" smtClean="0"/>
              <a:t>1</a:t>
            </a:r>
            <a:r>
              <a:rPr lang="en-US" dirty="0" smtClean="0"/>
              <a:t> =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GCCCTAGCG</a:t>
            </a:r>
            <a:r>
              <a:rPr lang="en-US" dirty="0" smtClean="0"/>
              <a:t>, S</a:t>
            </a:r>
            <a:r>
              <a:rPr lang="en-US" baseline="-10000" dirty="0" smtClean="0"/>
              <a:t>2</a:t>
            </a:r>
            <a:r>
              <a:rPr lang="en-US" dirty="0" smtClean="0"/>
              <a:t> =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GCGCAATG </a:t>
            </a:r>
          </a:p>
          <a:p>
            <a:pPr lvl="1"/>
            <a:r>
              <a:rPr lang="en-US" dirty="0" smtClean="0"/>
              <a:t>Let C</a:t>
            </a:r>
            <a:r>
              <a:rPr lang="en-US" baseline="-10000" dirty="0" smtClean="0"/>
              <a:t>1</a:t>
            </a:r>
            <a:r>
              <a:rPr lang="en-US" dirty="0" smtClean="0"/>
              <a:t> = the right-most character of S</a:t>
            </a:r>
            <a:r>
              <a:rPr lang="en-US" baseline="-10000" dirty="0" smtClean="0"/>
              <a:t>1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/>
              <a:t>C</a:t>
            </a:r>
            <a:r>
              <a:rPr lang="en-US" baseline="-10000" dirty="0"/>
              <a:t>1 </a:t>
            </a:r>
            <a:r>
              <a:rPr lang="en-US" dirty="0" smtClean="0"/>
              <a:t>=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</a:t>
            </a:r>
            <a:r>
              <a:rPr lang="en-US" dirty="0" smtClean="0"/>
              <a:t>)</a:t>
            </a:r>
            <a:endParaRPr lang="en-US" baseline="-10000" dirty="0" smtClean="0"/>
          </a:p>
          <a:p>
            <a:pPr lvl="1"/>
            <a:r>
              <a:rPr lang="en-US" dirty="0" smtClean="0"/>
              <a:t>Let C</a:t>
            </a:r>
            <a:r>
              <a:rPr lang="en-US" baseline="-10000" dirty="0" smtClean="0"/>
              <a:t>2</a:t>
            </a:r>
            <a:r>
              <a:rPr lang="en-US" dirty="0" smtClean="0"/>
              <a:t> = the right-most character of S</a:t>
            </a:r>
            <a:r>
              <a:rPr lang="en-US" baseline="-10000" dirty="0" smtClean="0"/>
              <a:t>2</a:t>
            </a:r>
            <a:r>
              <a:rPr lang="en-US" dirty="0"/>
              <a:t> (</a:t>
            </a:r>
            <a:r>
              <a:rPr lang="en-US" dirty="0" smtClean="0"/>
              <a:t>C</a:t>
            </a:r>
            <a:r>
              <a:rPr lang="en-US" baseline="-10000" dirty="0" smtClean="0"/>
              <a:t>2 </a:t>
            </a:r>
            <a:r>
              <a:rPr lang="en-US" dirty="0"/>
              <a:t>=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G</a:t>
            </a:r>
            <a:r>
              <a:rPr lang="en-US" dirty="0"/>
              <a:t>)</a:t>
            </a:r>
            <a:endParaRPr lang="en-US" baseline="-10000" dirty="0" smtClean="0"/>
          </a:p>
          <a:p>
            <a:pPr lvl="1"/>
            <a:r>
              <a:rPr lang="en-US" dirty="0" smtClean="0"/>
              <a:t>Let S</a:t>
            </a:r>
            <a:r>
              <a:rPr lang="en-US" baseline="-10000" dirty="0" smtClean="0"/>
              <a:t>1</a:t>
            </a:r>
            <a:r>
              <a:rPr lang="en-US" dirty="0" smtClean="0"/>
              <a:t>' = S</a:t>
            </a:r>
            <a:r>
              <a:rPr lang="en-US" baseline="-10000" dirty="0" smtClean="0"/>
              <a:t>1</a:t>
            </a:r>
            <a:r>
              <a:rPr lang="en-US" dirty="0" smtClean="0"/>
              <a:t> with C</a:t>
            </a:r>
            <a:r>
              <a:rPr lang="en-US" baseline="-10000" dirty="0" smtClean="0"/>
              <a:t>1</a:t>
            </a:r>
            <a:r>
              <a:rPr lang="en-US" dirty="0" smtClean="0"/>
              <a:t> "chopped-off</a:t>
            </a:r>
            <a:r>
              <a:rPr lang="en-US" dirty="0"/>
              <a:t>" </a:t>
            </a:r>
            <a:r>
              <a:rPr lang="en-US" dirty="0" smtClean="0"/>
              <a:t>(S</a:t>
            </a:r>
            <a:r>
              <a:rPr lang="en-US" baseline="-10000" dirty="0" smtClean="0"/>
              <a:t>1</a:t>
            </a:r>
            <a:r>
              <a:rPr lang="en-US" dirty="0"/>
              <a:t>'</a:t>
            </a:r>
            <a:r>
              <a:rPr lang="en-US" baseline="-10000" dirty="0" smtClean="0"/>
              <a:t> </a:t>
            </a:r>
            <a:r>
              <a:rPr lang="en-US" dirty="0"/>
              <a:t>=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GCCCTAGC</a:t>
            </a:r>
            <a:r>
              <a:rPr lang="en-US" dirty="0" smtClean="0"/>
              <a:t>)</a:t>
            </a:r>
            <a:endParaRPr lang="bg-BG" dirty="0" smtClean="0"/>
          </a:p>
          <a:p>
            <a:pPr lvl="1"/>
            <a:r>
              <a:rPr lang="en-US" dirty="0" smtClean="0"/>
              <a:t>Let S</a:t>
            </a:r>
            <a:r>
              <a:rPr lang="en-US" baseline="-10000" dirty="0" smtClean="0"/>
              <a:t>2</a:t>
            </a:r>
            <a:r>
              <a:rPr lang="en-US" dirty="0" smtClean="0"/>
              <a:t>' = S</a:t>
            </a:r>
            <a:r>
              <a:rPr lang="en-US" baseline="-10000" dirty="0" smtClean="0"/>
              <a:t>2</a:t>
            </a:r>
            <a:r>
              <a:rPr lang="en-US" dirty="0" smtClean="0"/>
              <a:t> with C</a:t>
            </a:r>
            <a:r>
              <a:rPr lang="en-US" baseline="-10000" dirty="0" smtClean="0"/>
              <a:t>2</a:t>
            </a:r>
            <a:r>
              <a:rPr lang="en-US" dirty="0" smtClean="0"/>
              <a:t> "chopped-off</a:t>
            </a:r>
            <a:r>
              <a:rPr lang="en-US" dirty="0"/>
              <a:t>" (</a:t>
            </a:r>
            <a:r>
              <a:rPr lang="en-US" dirty="0" smtClean="0"/>
              <a:t>S</a:t>
            </a:r>
            <a:r>
              <a:rPr lang="en-US" baseline="-10000" dirty="0" smtClean="0"/>
              <a:t>2</a:t>
            </a:r>
            <a:r>
              <a:rPr lang="en-US" dirty="0" smtClean="0"/>
              <a:t>'</a:t>
            </a:r>
            <a:r>
              <a:rPr lang="en-US" baseline="-10000" dirty="0" smtClean="0"/>
              <a:t> </a:t>
            </a:r>
            <a:r>
              <a:rPr lang="en-US" dirty="0"/>
              <a:t>=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GCGCAAT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There are three recursive sub-problems:</a:t>
            </a:r>
          </a:p>
          <a:p>
            <a:pPr lvl="1"/>
            <a:r>
              <a:rPr lang="en-US" dirty="0" smtClean="0"/>
              <a:t>L</a:t>
            </a:r>
            <a:r>
              <a:rPr lang="en-US" baseline="-10000" dirty="0" smtClean="0"/>
              <a:t>1</a:t>
            </a:r>
            <a:r>
              <a:rPr lang="en-US" dirty="0" smtClean="0"/>
              <a:t> = LCS(S</a:t>
            </a:r>
            <a:r>
              <a:rPr lang="en-US" baseline="-10000" dirty="0" smtClean="0"/>
              <a:t>1</a:t>
            </a:r>
            <a:r>
              <a:rPr lang="en-US" dirty="0" smtClean="0"/>
              <a:t>', S</a:t>
            </a:r>
            <a:r>
              <a:rPr lang="en-US" baseline="-10000" dirty="0" smtClean="0"/>
              <a:t>2</a:t>
            </a:r>
            <a:r>
              <a:rPr lang="en-US" dirty="0" smtClean="0"/>
              <a:t>) </a:t>
            </a:r>
          </a:p>
          <a:p>
            <a:pPr lvl="1"/>
            <a:r>
              <a:rPr lang="en-US" dirty="0" smtClean="0"/>
              <a:t>L</a:t>
            </a:r>
            <a:r>
              <a:rPr lang="en-US" baseline="-10000" dirty="0" smtClean="0"/>
              <a:t>2</a:t>
            </a:r>
            <a:r>
              <a:rPr lang="en-US" dirty="0" smtClean="0"/>
              <a:t> = LCS(S</a:t>
            </a:r>
            <a:r>
              <a:rPr lang="en-US" baseline="-10000" dirty="0" smtClean="0"/>
              <a:t>1</a:t>
            </a:r>
            <a:r>
              <a:rPr lang="en-US" dirty="0" smtClean="0"/>
              <a:t>, S</a:t>
            </a:r>
            <a:r>
              <a:rPr lang="en-US" baseline="-10000" dirty="0" smtClean="0"/>
              <a:t>2</a:t>
            </a:r>
            <a:r>
              <a:rPr lang="en-US" dirty="0" smtClean="0"/>
              <a:t>') </a:t>
            </a:r>
          </a:p>
          <a:p>
            <a:pPr lvl="1"/>
            <a:r>
              <a:rPr lang="en-US" dirty="0" smtClean="0"/>
              <a:t>L</a:t>
            </a:r>
            <a:r>
              <a:rPr lang="en-US" baseline="-10000" dirty="0" smtClean="0"/>
              <a:t>3</a:t>
            </a:r>
            <a:r>
              <a:rPr lang="en-US" dirty="0" smtClean="0"/>
              <a:t> = LCS(S</a:t>
            </a:r>
            <a:r>
              <a:rPr lang="en-US" baseline="-10000" dirty="0" smtClean="0"/>
              <a:t>1</a:t>
            </a:r>
            <a:r>
              <a:rPr lang="en-US" dirty="0" smtClean="0"/>
              <a:t>', S</a:t>
            </a:r>
            <a:r>
              <a:rPr lang="en-US" baseline="-10000" dirty="0"/>
              <a:t>2</a:t>
            </a:r>
            <a:r>
              <a:rPr lang="en-US" dirty="0" smtClean="0"/>
              <a:t>')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LCS – Recursive Approach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6586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lcs[x,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y]</a:t>
            </a:r>
            <a:r>
              <a:rPr lang="en-US" dirty="0" smtClean="0"/>
              <a:t> </a:t>
            </a:r>
            <a:r>
              <a:rPr lang="en-US" dirty="0" smtClean="0"/>
              <a:t>be</a:t>
            </a:r>
            <a:r>
              <a:rPr lang="en-US" dirty="0" smtClean="0"/>
              <a:t> </a:t>
            </a:r>
            <a:r>
              <a:rPr lang="en-US" dirty="0" smtClean="0"/>
              <a:t>the longest common subsequence of</a:t>
            </a:r>
            <a:br>
              <a:rPr lang="en-US" dirty="0" smtClean="0"/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baseline="-10000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[0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x]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b="1" baseline="-10000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[0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y]</a:t>
            </a:r>
          </a:p>
          <a:p>
            <a:r>
              <a:rPr lang="en-US" dirty="0" smtClean="0"/>
              <a:t>LCS has the following recursive properties: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LCS – Recursive Formula</a:t>
            </a:r>
            <a:endParaRPr lang="bg-BG" dirty="0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1062036" y="3200400"/>
            <a:ext cx="10213976" cy="3130976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marL="304747" indent="-304747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Char char="§"/>
              <a:defRPr sz="3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2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lcs[-1,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y]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dirty="0"/>
              <a:t>=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lcs[x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-1]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dirty="0"/>
              <a:t>=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lcs[x,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y]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dirty="0"/>
              <a:t>=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</a:t>
            </a:r>
            <a:r>
              <a:rPr lang="en-US" sz="2600" dirty="0" smtClean="0"/>
              <a:t>(</a:t>
            </a:r>
            <a:endParaRPr lang="en-US" sz="26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lcs[x-1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2600" dirty="0" smtClean="0"/>
              <a:t>,</a:t>
            </a:r>
          </a:p>
          <a:p>
            <a:pPr marL="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lcs[x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y-1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2600" dirty="0" smtClean="0"/>
              <a:t>,</a:t>
            </a:r>
            <a:endParaRPr lang="en-US" sz="26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lcs[x-1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y-1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]+1</a:t>
            </a:r>
            <a:r>
              <a:rPr lang="en-US" sz="2600" dirty="0" smtClean="0"/>
              <a:t> </a:t>
            </a:r>
            <a:r>
              <a:rPr lang="en-US" sz="2600" dirty="0"/>
              <a:t>when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sz="2600" b="1" baseline="-10000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[x]</a:t>
            </a:r>
            <a:r>
              <a:rPr lang="en-US" sz="2600" dirty="0"/>
              <a:t> ==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sz="2600" b="1" baseline="-10000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[y]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 smtClean="0"/>
              <a:t>)</a:t>
            </a:r>
            <a:endParaRPr lang="en-US" sz="26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866" y="3442447"/>
            <a:ext cx="2678546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19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noProof="1" smtClean="0"/>
              <a:t>MergeSort</a:t>
            </a:r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dirty="0" smtClean="0"/>
              <a:t>The sub-problems are independent, all different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Divide-and-Conquer Example</a:t>
            </a:r>
            <a:endParaRPr lang="bg-BG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24421" y="2057400"/>
            <a:ext cx="6736836" cy="3170099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void MergeSort(int[] arr, int left, int right)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if (right &gt; left)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{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int mid = (right + left) / 2;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MergeSort(arr, left, mid);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MergeSort(arr, (mid+1), right);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Merge(arr, left, (mid+1), right);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}</a:t>
            </a:r>
          </a:p>
          <a:p>
            <a:pPr eaLnBrk="0" hangingPunct="0">
              <a:buClr>
                <a:schemeClr val="accent5">
                  <a:lumMod val="40000"/>
                  <a:lumOff val="60000"/>
                </a:schemeClr>
              </a:buClr>
              <a:buSzPct val="70000"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7808910" y="2514600"/>
            <a:ext cx="3848102" cy="2286000"/>
            <a:chOff x="4029075" y="4648200"/>
            <a:chExt cx="4048125" cy="1885950"/>
          </a:xfrm>
        </p:grpSpPr>
        <p:sp>
          <p:nvSpPr>
            <p:cNvPr id="7" name="Rounded Rectangle 6"/>
            <p:cNvSpPr/>
            <p:nvPr/>
          </p:nvSpPr>
          <p:spPr>
            <a:xfrm>
              <a:off x="4038600" y="4648200"/>
              <a:ext cx="40290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pc="600" dirty="0" smtClean="0"/>
                <a:t>8 7 3 0 6 3 1 9</a:t>
              </a:r>
              <a:endParaRPr lang="bg-BG" spc="6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029075" y="5181600"/>
              <a:ext cx="1828800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8 7 3 0</a:t>
              </a:r>
              <a:endParaRPr lang="bg-BG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48400" y="5181600"/>
              <a:ext cx="18192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6 3 1 9</a:t>
              </a:r>
              <a:endParaRPr lang="bg-BG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029200" y="5715000"/>
              <a:ext cx="8286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3 0</a:t>
              </a:r>
              <a:endParaRPr lang="bg-BG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038600" y="5715000"/>
              <a:ext cx="8286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8 7</a:t>
              </a:r>
              <a:endParaRPr lang="bg-BG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239000" y="5715000"/>
              <a:ext cx="8286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1 9</a:t>
              </a:r>
              <a:endParaRPr lang="bg-BG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48400" y="5715000"/>
              <a:ext cx="82867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6 3</a:t>
              </a:r>
              <a:endParaRPr lang="bg-BG" dirty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029075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8</a:t>
              </a:r>
              <a:endParaRPr lang="bg-BG" dirty="0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4552950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7</a:t>
              </a:r>
              <a:endParaRPr lang="bg-BG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5029200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</a:t>
              </a:r>
              <a:endParaRPr lang="bg-BG" dirty="0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553075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0</a:t>
              </a:r>
              <a:endParaRPr lang="bg-BG" dirty="0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248400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6</a:t>
              </a:r>
              <a:endParaRPr lang="bg-BG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772275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</a:t>
              </a:r>
              <a:endParaRPr lang="bg-BG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7239000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</a:t>
              </a:r>
              <a:endParaRPr lang="bg-BG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762875" y="6229350"/>
              <a:ext cx="314325" cy="304800"/>
            </a:xfrm>
            <a:prstGeom prst="roundRect">
              <a:avLst/>
            </a:prstGeom>
            <a:solidFill>
              <a:schemeClr val="accent5">
                <a:lumMod val="50000"/>
                <a:alpha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9</a:t>
              </a:r>
              <a:endParaRPr lang="bg-BG" dirty="0"/>
            </a:p>
          </p:txBody>
        </p:sp>
        <p:cxnSp>
          <p:nvCxnSpPr>
            <p:cNvPr id="24" name="Straight Arrow Connector 23"/>
            <p:cNvCxnSpPr>
              <a:stCxn id="15" idx="0"/>
            </p:cNvCxnSpPr>
            <p:nvPr/>
          </p:nvCxnSpPr>
          <p:spPr>
            <a:xfrm flipV="1">
              <a:off x="4186238" y="6019800"/>
              <a:ext cx="157162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6" idx="0"/>
            </p:cNvCxnSpPr>
            <p:nvPr/>
          </p:nvCxnSpPr>
          <p:spPr>
            <a:xfrm flipH="1" flipV="1">
              <a:off x="4552950" y="6019800"/>
              <a:ext cx="157163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17" idx="0"/>
            </p:cNvCxnSpPr>
            <p:nvPr/>
          </p:nvCxnSpPr>
          <p:spPr>
            <a:xfrm flipV="1">
              <a:off x="5186363" y="6019800"/>
              <a:ext cx="157162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18" idx="0"/>
            </p:cNvCxnSpPr>
            <p:nvPr/>
          </p:nvCxnSpPr>
          <p:spPr>
            <a:xfrm flipH="1" flipV="1">
              <a:off x="5553075" y="6019800"/>
              <a:ext cx="157163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6405562" y="6019800"/>
              <a:ext cx="157162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7396163" y="6019800"/>
              <a:ext cx="157162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 flipV="1">
              <a:off x="7762875" y="6019800"/>
              <a:ext cx="157163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H="1" flipV="1">
              <a:off x="6772275" y="6019800"/>
              <a:ext cx="157163" cy="20955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12" idx="0"/>
            </p:cNvCxnSpPr>
            <p:nvPr/>
          </p:nvCxnSpPr>
          <p:spPr>
            <a:xfrm flipV="1">
              <a:off x="4452938" y="5486400"/>
              <a:ext cx="347662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11" idx="0"/>
            </p:cNvCxnSpPr>
            <p:nvPr/>
          </p:nvCxnSpPr>
          <p:spPr>
            <a:xfrm flipH="1" flipV="1">
              <a:off x="5105400" y="5486400"/>
              <a:ext cx="338138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6677025" y="5486400"/>
              <a:ext cx="347662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 flipV="1">
              <a:off x="7329487" y="5486400"/>
              <a:ext cx="338138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stCxn id="8" idx="0"/>
            </p:cNvCxnSpPr>
            <p:nvPr/>
          </p:nvCxnSpPr>
          <p:spPr>
            <a:xfrm flipV="1">
              <a:off x="4943475" y="4953000"/>
              <a:ext cx="766762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stCxn id="9" idx="0"/>
            </p:cNvCxnSpPr>
            <p:nvPr/>
          </p:nvCxnSpPr>
          <p:spPr>
            <a:xfrm flipH="1" flipV="1">
              <a:off x="6405562" y="4953000"/>
              <a:ext cx="752476" cy="228600"/>
            </a:xfrm>
            <a:prstGeom prst="straightConnector1">
              <a:avLst/>
            </a:prstGeom>
            <a:ln w="19050">
              <a:solidFill>
                <a:schemeClr val="accent5">
                  <a:lumMod val="20000"/>
                  <a:lumOff val="80000"/>
                </a:schemeClr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/>
          <p:nvPr/>
        </p:nvCxnSpPr>
        <p:spPr>
          <a:xfrm flipV="1">
            <a:off x="9715925" y="2432591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8678128" y="3079136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10783266" y="3079136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8205867" y="3722218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9153482" y="3722218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0312439" y="3722218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11240751" y="3730752"/>
            <a:ext cx="0" cy="533472"/>
          </a:xfrm>
          <a:prstGeom prst="line">
            <a:avLst/>
          </a:prstGeom>
          <a:ln w="3492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83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idx="1"/>
          </p:nvPr>
        </p:nvSpPr>
        <p:spPr>
          <a:xfrm>
            <a:off x="619238" y="1143000"/>
            <a:ext cx="10947174" cy="5388582"/>
          </a:xfr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static int CalcLCS(int x, int y</a:t>
            </a: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 {</a:t>
            </a:r>
            <a:endParaRPr lang="en-US" sz="22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if (x &lt; 0 || y &lt; 0)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return 0;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if (lcs[x, y] == NOT_CALCULATED</a:t>
            </a: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  </a:t>
            </a: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int lcsFirstMinusOne = CalcLCS(x - 1, y);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int lcsSecondMinusOne = CalcLCS(x, y - 1);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lcs[x, y] = Math.Max</a:t>
            </a: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lcsFirstMinusOne</a:t>
            </a: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, lcsSecondMinusOne);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if (firstStr[x] == secondStr[y</a:t>
            </a: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]) {</a:t>
            </a:r>
            <a:endParaRPr lang="en-US" sz="22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int lcsBothMinusOne = 1 + CalcLCS(x - 1, y - 1);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lcs[x, y] = Math.Max(lcs[x, y], lcsBothMinusOne);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return lcs[x, y];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Calculating </a:t>
            </a:r>
            <a:r>
              <a:rPr lang="en-US" dirty="0"/>
              <a:t>the LCS </a:t>
            </a:r>
            <a:r>
              <a:rPr lang="en-US" dirty="0" smtClean="0"/>
              <a:t>Table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2" y="1371600"/>
            <a:ext cx="2819400" cy="280724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88815" y="40341"/>
            <a:ext cx="9577597" cy="1110780"/>
          </a:xfrm>
          <a:prstGeom prst="rect">
            <a:avLst/>
          </a:prstGeom>
        </p:spPr>
        <p:txBody>
          <a:bodyPr vert="horz" lIns="108000" tIns="36000" rIns="108000" bIns="36000" rtlCol="0" anchor="ctr" anchorCtr="0">
            <a:noAutofit/>
          </a:bodyPr>
          <a:lstStyle>
            <a:lvl1pPr algn="l" defTabSz="1218987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4000" b="1" kern="1200">
                <a:solidFill>
                  <a:srgbClr val="F3BE6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9959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58452FF4-89E3-4D1B-9927-2DBDC00E58D7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idx="1"/>
          </p:nvPr>
        </p:nvSpPr>
        <p:spPr>
          <a:xfrm>
            <a:off x="619238" y="1143000"/>
            <a:ext cx="10947174" cy="5243349"/>
          </a:xfr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static 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string PrintLCS(int 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x, int y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 {</a:t>
            </a: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var lcsLetters = new List&lt;char&gt;();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while (x &gt;= 0 &amp;&amp; y &gt;= 0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</a:t>
            </a: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if ((firstStr[x] == secondStr[y]) &amp;&amp;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(CalcLCS(x - 1, y - 1) + 1 == lcs[x, y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])) {</a:t>
            </a: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lcsLetters.Add(firstStr[x]);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x--;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y--;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else if (CalcLCS(x - 1, y) == lcs[x, y])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x--;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else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y--;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lcsLetters.Reverse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return string.Join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("", lcsLetters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);</a:t>
            </a: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Reconstructing the LCS Sequence</a:t>
            </a:r>
            <a:endParaRPr lang="bg-BG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88815" y="40341"/>
            <a:ext cx="9577597" cy="1110780"/>
          </a:xfrm>
          <a:prstGeom prst="rect">
            <a:avLst/>
          </a:prstGeom>
        </p:spPr>
        <p:txBody>
          <a:bodyPr vert="horz" lIns="108000" tIns="36000" rIns="108000" bIns="36000" rtlCol="0" anchor="ctr" anchorCtr="0">
            <a:noAutofit/>
          </a:bodyPr>
          <a:lstStyle>
            <a:lvl1pPr algn="l" defTabSz="1218987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4000" b="1" kern="1200">
                <a:solidFill>
                  <a:srgbClr val="F3BE6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g-BG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212" y="1268104"/>
            <a:ext cx="3521421" cy="35062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60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5614" y="4826010"/>
            <a:ext cx="11277598" cy="820600"/>
          </a:xfrm>
        </p:spPr>
        <p:txBody>
          <a:bodyPr/>
          <a:lstStyle/>
          <a:p>
            <a:r>
              <a:rPr lang="en-US" dirty="0"/>
              <a:t>Longest </a:t>
            </a:r>
            <a:r>
              <a:rPr lang="en-US" dirty="0" smtClean="0"/>
              <a:t>Common Subsequence </a:t>
            </a:r>
            <a:r>
              <a:rPr lang="en-US" dirty="0"/>
              <a:t>(</a:t>
            </a:r>
            <a:r>
              <a:rPr lang="en-US" dirty="0" smtClean="0"/>
              <a:t>LCS)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5614" y="5715000"/>
            <a:ext cx="11277598" cy="719034"/>
          </a:xfrm>
        </p:spPr>
        <p:txBody>
          <a:bodyPr/>
          <a:lstStyle/>
          <a:p>
            <a:r>
              <a:rPr lang="en-US" dirty="0" smtClean="0"/>
              <a:t>Live Coding (Lab)</a:t>
            </a:r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602" y="914400"/>
            <a:ext cx="3597622" cy="35821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72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2813" y="5732600"/>
            <a:ext cx="10363200" cy="820600"/>
          </a:xfrm>
        </p:spPr>
        <p:txBody>
          <a:bodyPr/>
          <a:lstStyle/>
          <a:p>
            <a:r>
              <a:rPr lang="en-US" dirty="0" smtClean="0"/>
              <a:t>The "Knapsack" Problem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3275012" y="609600"/>
            <a:ext cx="5802815" cy="4817540"/>
            <a:chOff x="2385098" y="136553"/>
            <a:chExt cx="6544540" cy="5433326"/>
          </a:xfrm>
        </p:grpSpPr>
        <p:pic>
          <p:nvPicPr>
            <p:cNvPr id="15" name="Picture 4" descr="http://vignette1.wikia.nocookie.net/elderscrolls/images/a/ad/TESV_Dragon_Bone.png/revision/latest?cb=2012031621575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3194" y="491420"/>
              <a:ext cx="1304135" cy="1256048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2561" y="136553"/>
              <a:ext cx="2892379" cy="3561690"/>
            </a:xfrm>
            <a:prstGeom prst="rect">
              <a:avLst/>
            </a:prstGeom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7" name="Picture 6" descr="http://vignette4.wikia.nocookie.net/elderscrolls/images/6/60/GlassGreatsword_SK.png/revision/latest?cb=2012101215125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35778">
              <a:off x="7313790" y="259256"/>
              <a:ext cx="1340458" cy="1340458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http://vignette3.wikia.nocookie.net/elderscrolls/images/1/1e/DragonscaleShield.png/revision/latest?cb=2012101519264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0938" y="2708968"/>
              <a:ext cx="1406161" cy="1713167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727864" y="1875103"/>
              <a:ext cx="1451651" cy="520676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$4  12kg</a:t>
              </a:r>
              <a:endParaRPr lang="en-US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20" name="Picture 10" descr="http://vignette1.wikia.nocookie.net/elderscrolls/images/c/c7/Goat_cheese_wheel.png/revision/latest?cb=2012082805214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5098" y="2891055"/>
              <a:ext cx="1288384" cy="1242243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2" descr="http://vignette1.wikia.nocookie.net/elderscrolls/images/9/9d/Red_Apple_Skyrim.png/revision/latest?cb=2012090715454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3161" y="4287989"/>
              <a:ext cx="692686" cy="692686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412880" y="4272722"/>
              <a:ext cx="1308507" cy="46166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$2  1kg</a:t>
              </a:r>
              <a:endParaRPr lang="en-US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73782" y="5108214"/>
              <a:ext cx="1308507" cy="46166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$1  1kg </a:t>
              </a:r>
              <a:endParaRPr lang="en-US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54494" y="4526739"/>
              <a:ext cx="1475144" cy="520676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$10  </a:t>
              </a:r>
              <a:r>
                <a:rPr lang="en-US" sz="2400" b="1" dirty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4</a:t>
              </a:r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kg</a:t>
              </a:r>
              <a:endParaRPr lang="en-US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60686" y="1226113"/>
              <a:ext cx="1308507" cy="46166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$2  </a:t>
              </a:r>
              <a:r>
                <a:rPr lang="en-US" sz="2400" b="1" dirty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4</a:t>
              </a:r>
              <a:r>
                <a:rPr lang="en-US" sz="2400" b="1" dirty="0" smtClean="0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kg</a:t>
              </a:r>
              <a:endParaRPr lang="en-US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77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 smtClean="0"/>
              <a:t> items</a:t>
            </a:r>
          </a:p>
          <a:p>
            <a:pPr lvl="1"/>
            <a:r>
              <a:rPr lang="en-US" dirty="0"/>
              <a:t>Each item has price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b="1" baseline="-10000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/>
              <a:t> and weight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</a:t>
            </a:r>
            <a:r>
              <a:rPr lang="en-US" b="1" baseline="-10000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</a:p>
          <a:p>
            <a:r>
              <a:rPr lang="en-US" noProof="1" smtClean="0"/>
              <a:t>We have a knapsack of given 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capacity</a:t>
            </a:r>
            <a:r>
              <a:rPr lang="en-US" noProof="1" smtClean="0"/>
              <a:t> (maximum weight)</a:t>
            </a:r>
          </a:p>
          <a:p>
            <a:pPr lvl="1"/>
            <a:r>
              <a:rPr lang="en-US" noProof="1" smtClean="0"/>
              <a:t>We want to take maximal priced items</a:t>
            </a:r>
            <a:br>
              <a:rPr lang="en-US" noProof="1" smtClean="0"/>
            </a:br>
            <a:r>
              <a:rPr lang="en-US" noProof="1" smtClean="0"/>
              <a:t>within the knapsack capacity</a:t>
            </a:r>
          </a:p>
          <a:p>
            <a:r>
              <a:rPr lang="en-US" noProof="1" smtClean="0"/>
              <a:t>Take a subset of the items, so that:</a:t>
            </a:r>
          </a:p>
          <a:p>
            <a:pPr lvl="1"/>
            <a:r>
              <a:rPr lang="en-US" noProof="1" smtClean="0"/>
              <a:t>The 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</a:rPr>
              <a:t>total price is maximal</a:t>
            </a:r>
          </a:p>
          <a:p>
            <a:pPr lvl="1"/>
            <a:r>
              <a:rPr lang="en-US" noProof="1" smtClean="0"/>
              <a:t>The 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</a:rPr>
              <a:t>total weigth </a:t>
            </a:r>
            <a:r>
              <a:rPr lang="en-US" noProof="1" smtClean="0"/>
              <a:t>≤ </a:t>
            </a:r>
            <a:r>
              <a:rPr lang="en-US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capacity</a:t>
            </a:r>
          </a:p>
          <a:p>
            <a:endParaRPr lang="en-US" b="1" baseline="-10000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"Knapsack" Problem</a:t>
            </a:r>
          </a:p>
        </p:txBody>
      </p:sp>
      <p:pic>
        <p:nvPicPr>
          <p:cNvPr id="5" name="Picture 2" descr="https://upload.wikimedia.org/wikipedia/commons/thumb/f/fd/Knapsack.svg/2000px-Knapsack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812" y="3519568"/>
            <a:ext cx="3200400" cy="277314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2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"Knapsack" </a:t>
            </a:r>
            <a:r>
              <a:rPr lang="en-US" dirty="0" smtClean="0"/>
              <a:t>Problem – Example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875790"/>
              </p:ext>
            </p:extLst>
          </p:nvPr>
        </p:nvGraphicFramePr>
        <p:xfrm>
          <a:off x="1241806" y="2133600"/>
          <a:ext cx="2566606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156589"/>
                <a:gridCol w="8766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#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Weight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Price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4443643" y="2590800"/>
            <a:ext cx="2133600" cy="2743200"/>
            <a:chOff x="4341812" y="2514600"/>
            <a:chExt cx="2743200" cy="3276600"/>
          </a:xfrm>
        </p:grpSpPr>
        <p:pic>
          <p:nvPicPr>
            <p:cNvPr id="1026" name="Picture 2" descr="http://icons.iconarchive.com/icons/icons8/ios7/512/Military-Rucksack-icon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12" y="2514600"/>
              <a:ext cx="2743200" cy="3276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971231" y="4468504"/>
              <a:ext cx="1539982" cy="7720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/>
                <a:t>15 kg</a:t>
              </a:r>
              <a:endParaRPr lang="en-US" sz="3600" b="1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41806" y="1524000"/>
            <a:ext cx="2566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Available items:</a:t>
            </a:r>
            <a:endParaRPr lang="en-US" sz="2800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882043" y="3962400"/>
            <a:ext cx="10668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85662"/>
              </p:ext>
            </p:extLst>
          </p:nvPr>
        </p:nvGraphicFramePr>
        <p:xfrm>
          <a:off x="8252206" y="2590800"/>
          <a:ext cx="256660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156589"/>
                <a:gridCol w="8766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#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Weight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Price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252206" y="1981200"/>
            <a:ext cx="2566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Items taken: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8252206" y="4963180"/>
            <a:ext cx="25666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Total weight: 15</a:t>
            </a:r>
          </a:p>
          <a:p>
            <a:r>
              <a:rPr lang="en-US" sz="2800" dirty="0"/>
              <a:t>Total price: 230</a:t>
            </a:r>
          </a:p>
        </p:txBody>
      </p:sp>
    </p:spTree>
    <p:extLst>
      <p:ext uri="{BB962C8B-B14F-4D97-AF65-F5344CB8AC3E}">
        <p14:creationId xmlns:p14="http://schemas.microsoft.com/office/powerpoint/2010/main" val="227981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variants are available for the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"Knapsack" problem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dirty="0" smtClean="0"/>
              <a:t>E.g. take each item at most once / use each item multiple times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Integer knapsack problem</a:t>
            </a:r>
          </a:p>
          <a:p>
            <a:pPr lvl="2"/>
            <a:r>
              <a:rPr lang="en-US" dirty="0" smtClean="0"/>
              <a:t>Items have integer weights</a:t>
            </a:r>
          </a:p>
          <a:p>
            <a:pPr lvl="2"/>
            <a:r>
              <a:rPr lang="en-US" dirty="0" smtClean="0"/>
              <a:t>E</a:t>
            </a:r>
            <a:r>
              <a:rPr lang="en-US" dirty="0" smtClean="0">
                <a:sym typeface="Wingdings" panose="05000000000000000000" pitchFamily="2" charset="2"/>
              </a:rPr>
              <a:t>fficient dynamic programming solution exists O(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n</a:t>
            </a:r>
            <a:r>
              <a:rPr lang="en-US" dirty="0" smtClean="0">
                <a:sym typeface="Wingdings" panose="05000000000000000000" pitchFamily="2" charset="2"/>
              </a:rPr>
              <a:t>*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c</a:t>
            </a:r>
            <a:r>
              <a:rPr lang="en-US" dirty="0" smtClean="0">
                <a:sym typeface="Wingdings" panose="05000000000000000000" pitchFamily="2" charset="2"/>
              </a:rPr>
              <a:t>) where</a:t>
            </a:r>
          </a:p>
          <a:p>
            <a:pPr lvl="3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n</a:t>
            </a:r>
            <a:r>
              <a:rPr lang="en-US" dirty="0" smtClean="0">
                <a:sym typeface="Wingdings" panose="05000000000000000000" pitchFamily="2" charset="2"/>
              </a:rPr>
              <a:t> – number of items</a:t>
            </a:r>
          </a:p>
          <a:p>
            <a:pPr lvl="3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c</a:t>
            </a:r>
            <a:r>
              <a:rPr lang="en-US" dirty="0" smtClean="0">
                <a:sym typeface="Wingdings" panose="05000000000000000000" pitchFamily="2" charset="2"/>
              </a:rPr>
              <a:t> – the knapsack capacity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Non-integer</a:t>
            </a:r>
            <a:r>
              <a:rPr lang="en-US" dirty="0" smtClean="0"/>
              <a:t> knapsack problem </a:t>
            </a:r>
            <a:r>
              <a:rPr lang="en-US" dirty="0" smtClean="0">
                <a:sym typeface="Wingdings" panose="05000000000000000000" pitchFamily="2" charset="2"/>
              </a:rPr>
              <a:t> no efficient solution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Bin packing problem</a:t>
            </a:r>
            <a:r>
              <a:rPr lang="en-US" dirty="0" smtClean="0">
                <a:sym typeface="Wingdings" panose="05000000000000000000" pitchFamily="2" charset="2"/>
              </a:rPr>
              <a:t> 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m</a:t>
            </a:r>
            <a:r>
              <a:rPr lang="en-US" dirty="0" smtClean="0">
                <a:sym typeface="Wingdings" panose="05000000000000000000" pitchFamily="2" charset="2"/>
              </a:rPr>
              <a:t> knapsacks of capacities (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c</a:t>
            </a:r>
            <a:r>
              <a:rPr lang="en-US" baseline="-100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1</a:t>
            </a:r>
            <a:r>
              <a:rPr lang="en-US" dirty="0" smtClean="0">
                <a:sym typeface="Wingdings" panose="05000000000000000000" pitchFamily="2" charset="2"/>
              </a:rPr>
              <a:t>, …,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c</a:t>
            </a:r>
            <a:r>
              <a:rPr lang="en-US" baseline="-10000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m</a:t>
            </a:r>
            <a:r>
              <a:rPr lang="en-US" dirty="0" smtClean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"Knapsack" </a:t>
            </a:r>
            <a:r>
              <a:rPr lang="en-US" dirty="0" smtClean="0"/>
              <a:t>Problem – Variants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93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maxPrice[i,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c]</a:t>
            </a:r>
            <a:r>
              <a:rPr lang="en-US" dirty="0" smtClean="0"/>
              <a:t> be the maximum price that we can get</a:t>
            </a:r>
          </a:p>
          <a:p>
            <a:pPr lvl="1"/>
            <a:r>
              <a:rPr lang="en-US" dirty="0" smtClean="0"/>
              <a:t>Using the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items[0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i]</a:t>
            </a:r>
            <a:r>
              <a:rPr lang="en-US" dirty="0"/>
              <a:t> </a:t>
            </a:r>
            <a:r>
              <a:rPr lang="en-US" dirty="0" smtClean="0"/>
              <a:t>(the first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i+1</a:t>
            </a:r>
            <a:r>
              <a:rPr lang="en-US" dirty="0" smtClean="0"/>
              <a:t> items)</a:t>
            </a:r>
            <a:endParaRPr lang="en-US" b="1" noProof="1" smtClean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 smtClean="0"/>
              <a:t>With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total weight </a:t>
            </a:r>
            <a:r>
              <a:rPr lang="en-US" dirty="0" smtClean="0"/>
              <a:t>≤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dirty="0" smtClean="0"/>
              <a:t>(within a certain capacity)</a:t>
            </a:r>
          </a:p>
          <a:p>
            <a:r>
              <a:rPr lang="en-US" dirty="0" smtClean="0"/>
              <a:t>The following recursive formulas may apply: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Knapsack – Dynamic Programming Solution</a:t>
            </a:r>
            <a:endParaRPr lang="en-US" dirty="0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763588" y="4021261"/>
            <a:ext cx="10664824" cy="2227139"/>
          </a:xfrm>
          <a:prstGeom prst="rect">
            <a:avLst/>
          </a:prstGeo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>
            <a:lvl1pPr marL="304747" indent="-304747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F2B254"/>
              </a:buClr>
              <a:buSzPct val="100000"/>
              <a:buFont typeface="Wingdings" panose="05000000000000000000" pitchFamily="2" charset="2"/>
              <a:buChar char="§"/>
              <a:defRPr sz="3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F9A1D"/>
              </a:buClr>
              <a:buSzPct val="80000"/>
              <a:buFont typeface="Wingdings" panose="05000000000000000000" pitchFamily="2" charset="2"/>
              <a:buChar char="§"/>
              <a:defRPr sz="3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D9411"/>
              </a:buClr>
              <a:buSzPct val="80000"/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6" algn="l" defTabSz="1218987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rgbClr val="E28D10"/>
              </a:buClr>
              <a:buSzPct val="80000"/>
              <a:buFont typeface="Wingdings" panose="05000000000000000000" pitchFamily="2" charset="2"/>
              <a:buChar char="§"/>
              <a:defRPr sz="2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2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6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maxPrice[0,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c]</a:t>
            </a:r>
            <a:r>
              <a:rPr lang="en-US" sz="2600" dirty="0"/>
              <a:t> =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price[0]</a:t>
            </a:r>
            <a:r>
              <a:rPr lang="en-US" sz="2600" dirty="0"/>
              <a:t> when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weight[0]</a:t>
            </a:r>
            <a:r>
              <a:rPr lang="en-US" sz="2600" dirty="0"/>
              <a:t> ≤ </a:t>
            </a:r>
            <a:r>
              <a:rPr lang="en-US" sz="2600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sz="2600" dirty="0"/>
              <a:t> </a:t>
            </a:r>
            <a:r>
              <a:rPr lang="en-US" sz="2600" dirty="0" smtClean="0"/>
              <a:t>or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2600" dirty="0" smtClean="0"/>
              <a:t> otherwise</a:t>
            </a:r>
            <a:endParaRPr lang="en-US" sz="2600" b="1" dirty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maxPrice[i,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c]</a:t>
            </a:r>
            <a:r>
              <a:rPr lang="en-US" sz="2600" dirty="0"/>
              <a:t> = </a:t>
            </a:r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max</a:t>
            </a:r>
            <a:r>
              <a:rPr lang="en-US" sz="2600" dirty="0"/>
              <a:t>(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maxPrice[i-1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2600" dirty="0" smtClean="0"/>
              <a:t>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maxPrice[i-1,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cs typeface="Consolas" panose="020B0609020204030204" pitchFamily="49" charset="0"/>
              </a:rPr>
              <a:t>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c-weight[i]] + price[i]</a:t>
            </a:r>
            <a:r>
              <a:rPr lang="en-US" sz="2600" dirty="0" smtClean="0"/>
              <a:t> when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weight[i]</a:t>
            </a:r>
            <a:r>
              <a:rPr lang="en-US" sz="2600" noProof="1" smtClean="0"/>
              <a:t> ≤ </a:t>
            </a:r>
            <a:r>
              <a:rPr lang="en-US" sz="26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 smtClean="0"/>
              <a:t>)</a:t>
            </a:r>
            <a:endParaRPr lang="en-US" sz="2600" b="1" dirty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4624200" y="4577071"/>
            <a:ext cx="3376910" cy="624994"/>
          </a:xfrm>
          <a:prstGeom prst="wedgeRoundRectCallout">
            <a:avLst>
              <a:gd name="adj1" fmla="val -61529"/>
              <a:gd name="adj2" fmla="val 42346"/>
              <a:gd name="adj3" fmla="val 16667"/>
            </a:avLst>
          </a:prstGeom>
          <a:solidFill>
            <a:srgbClr val="663606">
              <a:alpha val="94902"/>
            </a:srgbClr>
          </a:solidFill>
          <a:ln w="19050">
            <a:solidFill>
              <a:srgbClr val="F8D49E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noProof="1" smtClean="0">
                <a:solidFill>
                  <a:srgbClr val="FFFFFF"/>
                </a:solidFill>
              </a:rPr>
              <a:t>Don't take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item[i]</a:t>
            </a:r>
            <a:endParaRPr lang="en-US" sz="28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8590345" y="4634753"/>
            <a:ext cx="2609467" cy="624994"/>
          </a:xfrm>
          <a:prstGeom prst="wedgeRoundRectCallout">
            <a:avLst>
              <a:gd name="adj1" fmla="val -76211"/>
              <a:gd name="adj2" fmla="val 72468"/>
              <a:gd name="adj3" fmla="val 16667"/>
            </a:avLst>
          </a:prstGeom>
          <a:solidFill>
            <a:srgbClr val="663606">
              <a:alpha val="94902"/>
            </a:srgbClr>
          </a:solidFill>
          <a:ln w="19050">
            <a:solidFill>
              <a:srgbClr val="F8D49E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noProof="1" smtClean="0">
                <a:solidFill>
                  <a:srgbClr val="FFFFFF"/>
                </a:solidFill>
              </a:rPr>
              <a:t>Take </a:t>
            </a:r>
            <a:r>
              <a:rPr lang="en-US" sz="2800" b="1" noProof="1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item[i]</a:t>
            </a:r>
            <a:endParaRPr lang="en-US" sz="2800" b="1" noProof="1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Knapsack – Iterative Implementation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idx="1"/>
          </p:nvPr>
        </p:nvSpPr>
        <p:spPr>
          <a:xfrm>
            <a:off x="681038" y="1219200"/>
            <a:ext cx="10823574" cy="5033100"/>
          </a:xfr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public static Item[] FillKnapsack(Item[] items, int capacity)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var maxPrice = new int[items.Length, capacity + 1];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var isItemTaken = new bool[items.Length, capacity + 1];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2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// Calculate maxPrice[0, </a:t>
            </a:r>
            <a:r>
              <a:rPr lang="en-US" sz="2200" b="1" noProof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0 … capacity</a:t>
            </a:r>
            <a:r>
              <a:rPr lang="en-US" sz="22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for (int c = 0; c &lt;= capacity; c++)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if (items[0].Weight &lt;= c)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maxPrice[0, c] = items[0].Price;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isItemTaken[0, c] = true;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403310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Knapsack – Iterative Implementation (2)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idx="1"/>
          </p:nvPr>
        </p:nvSpPr>
        <p:spPr>
          <a:xfrm>
            <a:off x="681038" y="1219200"/>
            <a:ext cx="10823574" cy="5243349"/>
          </a:xfr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// Calculate </a:t>
            </a:r>
            <a:r>
              <a:rPr lang="en-US" sz="2000" b="1" noProof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maxPrice[1 … len(items</a:t>
            </a:r>
            <a:r>
              <a:rPr lang="en-US" sz="20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), </a:t>
            </a:r>
            <a:r>
              <a:rPr lang="en-US" sz="2000" b="1" noProof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0 … capacity</a:t>
            </a:r>
            <a:r>
              <a:rPr lang="en-US" sz="20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for (int i = 1; i &lt; items.Length; i++)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for (int c = 0; c &lt;= capacity; c++)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// Don't take item i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maxPrice[i, c] = maxPrice[i - 1, c];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// Try to take item i (if it gives better price)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var 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capacityLeft = 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c - items[i].Weight;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if 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capacityLeft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&gt;= 0 &amp;&amp;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maxPrice[i - 1, capacityLeft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 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+ items[i].Price &gt; maxPrice[i - 1, c])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maxPrice[i, c] = maxPrice[i - 1, capacityLeft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] </a:t>
            </a: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+ items[i].Price;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  isItemTaken[i, c] = true;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  <a:endParaRPr lang="en-US" sz="2000" b="1" noProof="1">
              <a:solidFill>
                <a:srgbClr val="FBEED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5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noProof="1" smtClean="0"/>
              <a:t>QuickSort</a:t>
            </a:r>
          </a:p>
          <a:p>
            <a:r>
              <a:rPr lang="en-US" dirty="0" smtClean="0"/>
              <a:t>Merging sorted arrays</a:t>
            </a:r>
          </a:p>
          <a:p>
            <a:pPr lvl="1"/>
            <a:r>
              <a:rPr lang="en-US" noProof="1" smtClean="0"/>
              <a:t>MergeSort</a:t>
            </a:r>
          </a:p>
          <a:p>
            <a:r>
              <a:rPr lang="en-US" dirty="0" smtClean="0"/>
              <a:t>Tower of Hanoi</a:t>
            </a:r>
          </a:p>
          <a:p>
            <a:r>
              <a:rPr lang="en-US" dirty="0" smtClean="0"/>
              <a:t>Fast matrix multiplication</a:t>
            </a:r>
          </a:p>
          <a:p>
            <a:r>
              <a:rPr lang="en-US" dirty="0"/>
              <a:t>Binary search</a:t>
            </a:r>
          </a:p>
          <a:p>
            <a:pPr lvl="1"/>
            <a:r>
              <a:rPr lang="en-US" dirty="0"/>
              <a:t>Closest pair in 2D </a:t>
            </a:r>
            <a:r>
              <a:rPr lang="en-US" dirty="0" smtClean="0"/>
              <a:t>geometry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Divide-and-Conquer Algorithms</a:t>
            </a:r>
            <a:endParaRPr lang="bg-BG" dirty="0"/>
          </a:p>
        </p:txBody>
      </p:sp>
      <p:pic>
        <p:nvPicPr>
          <p:cNvPr id="1027" name="Picture 3" descr="C:\Users\nkostov\Desktop\cis680323x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609" y="1650803"/>
            <a:ext cx="2059403" cy="183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842" y="4084678"/>
            <a:ext cx="4915570" cy="21637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 descr="C:\Users\nkostov\Desktop\500px-Closest_pair_of_points.svg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7783" y="1650802"/>
            <a:ext cx="2278098" cy="183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42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014DD1E-5D91-48A3-AD6D-45FBA980D106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Knapsack – Iterative Implementation (3)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idx="1"/>
          </p:nvPr>
        </p:nvSpPr>
        <p:spPr>
          <a:xfrm>
            <a:off x="681038" y="1219200"/>
            <a:ext cx="10823574" cy="5126394"/>
          </a:xfrm>
          <a:solidFill>
            <a:schemeClr val="accent5">
              <a:lumMod val="40000"/>
              <a:lumOff val="60000"/>
              <a:alpha val="25000"/>
            </a:schemeClr>
          </a:solidFill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wrap="square" lIns="108000" tIns="36000" rIns="108000" bIns="36000" rtlCol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// </a:t>
            </a:r>
            <a:r>
              <a:rPr lang="en-US" sz="2200" b="1" noProof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Print the </a:t>
            </a:r>
            <a:r>
              <a:rPr lang="en-US" sz="2200" b="1" noProof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taken items in the knapsack</a:t>
            </a:r>
            <a:endParaRPr lang="en-US" sz="2200" b="1" noProof="1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var itemsTaken = new List&lt;Item&gt;();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int itemIndex = items.Length - 1;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while (itemIndex &gt;= 0)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if (isItemTaken[itemIndex, capacity])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itemsTaken.Add(items[itemIndex]);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  capacity -= items[itemIndex].Weight;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 itemIndex--;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itemsTaken.Reverse();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2200" b="1" noProof="1" smtClean="0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return </a:t>
            </a:r>
            <a:r>
              <a:rPr lang="en-US" sz="2200" b="1" noProof="1">
                <a:solidFill>
                  <a:srgbClr val="FBEED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itemsTaken.ToArray();</a:t>
            </a:r>
          </a:p>
        </p:txBody>
      </p:sp>
    </p:spTree>
    <p:extLst>
      <p:ext uri="{BB962C8B-B14F-4D97-AF65-F5344CB8AC3E}">
        <p14:creationId xmlns:p14="http://schemas.microsoft.com/office/powerpoint/2010/main" val="406700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2813" y="4749810"/>
            <a:ext cx="10363200" cy="820600"/>
          </a:xfrm>
        </p:spPr>
        <p:txBody>
          <a:bodyPr/>
          <a:lstStyle/>
          <a:p>
            <a:r>
              <a:rPr lang="en-US" dirty="0" smtClean="0"/>
              <a:t>The "Knapsack" Problem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912813" y="5681766"/>
            <a:ext cx="10363200" cy="719034"/>
          </a:xfrm>
        </p:spPr>
        <p:txBody>
          <a:bodyPr/>
          <a:lstStyle/>
          <a:p>
            <a:r>
              <a:rPr lang="en-US" dirty="0" smtClean="0"/>
              <a:t>Live Coding (Lab)</a:t>
            </a:r>
            <a:endParaRPr lang="en-US" dirty="0"/>
          </a:p>
        </p:txBody>
      </p:sp>
      <p:pic>
        <p:nvPicPr>
          <p:cNvPr id="8" name="Picture 2" descr="https://upload.wikimedia.org/wikipedia/commons/thumb/f/fd/Knapsack.svg/2000px-Knapsack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2" y="1295400"/>
            <a:ext cx="3589798" cy="311056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6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Areas in application</a:t>
            </a:r>
          </a:p>
          <a:p>
            <a:pPr lvl="1"/>
            <a:r>
              <a:rPr lang="en-US" dirty="0" smtClean="0"/>
              <a:t>Bioinformatics</a:t>
            </a:r>
          </a:p>
          <a:p>
            <a:pPr lvl="1"/>
            <a:r>
              <a:rPr lang="en-US" dirty="0" smtClean="0"/>
              <a:t>Control theory</a:t>
            </a:r>
          </a:p>
          <a:p>
            <a:pPr lvl="1"/>
            <a:r>
              <a:rPr lang="en-US" dirty="0" smtClean="0"/>
              <a:t>Information theory</a:t>
            </a:r>
          </a:p>
          <a:p>
            <a:pPr lvl="1"/>
            <a:r>
              <a:rPr lang="en-US" dirty="0" smtClean="0"/>
              <a:t>Operations research</a:t>
            </a:r>
          </a:p>
          <a:p>
            <a:pPr lvl="1"/>
            <a:r>
              <a:rPr lang="en-US" dirty="0" smtClean="0"/>
              <a:t>Computer science: </a:t>
            </a:r>
          </a:p>
          <a:p>
            <a:pPr lvl="2"/>
            <a:r>
              <a:rPr lang="en-US" dirty="0" smtClean="0"/>
              <a:t>Theory</a:t>
            </a:r>
          </a:p>
          <a:p>
            <a:pPr lvl="2"/>
            <a:r>
              <a:rPr lang="en-US" dirty="0" smtClean="0"/>
              <a:t>Graphics</a:t>
            </a:r>
          </a:p>
          <a:p>
            <a:pPr lvl="2"/>
            <a:r>
              <a:rPr lang="en-US" dirty="0" smtClean="0"/>
              <a:t>Artificial intelligence (AI)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Programming Applications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2" y="1371600"/>
            <a:ext cx="4776900" cy="4789086"/>
          </a:xfrm>
          <a:prstGeom prst="roundRect">
            <a:avLst>
              <a:gd name="adj" fmla="val 120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6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Integer knapsack problem</a:t>
            </a:r>
          </a:p>
          <a:p>
            <a:r>
              <a:rPr lang="en-US" dirty="0" smtClean="0"/>
              <a:t>Unix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diff</a:t>
            </a:r>
            <a:r>
              <a:rPr lang="en-US" dirty="0" smtClean="0"/>
              <a:t> for comparing two files (minimum-edit-distance)</a:t>
            </a:r>
          </a:p>
          <a:p>
            <a:r>
              <a:rPr lang="en-US" dirty="0" smtClean="0"/>
              <a:t>Bellman–Ford algorithm for shortest distance in a graph</a:t>
            </a:r>
          </a:p>
          <a:p>
            <a:r>
              <a:rPr lang="en-US" dirty="0" smtClean="0"/>
              <a:t>Floyd's all-pairs shortest path algorithm in a graph</a:t>
            </a:r>
          </a:p>
          <a:p>
            <a:r>
              <a:rPr lang="en-US" dirty="0"/>
              <a:t>Optimal </a:t>
            </a:r>
            <a:r>
              <a:rPr lang="en-US" noProof="1" smtClean="0"/>
              <a:t>triangulation of convex polygon</a:t>
            </a:r>
          </a:p>
          <a:p>
            <a:r>
              <a:rPr lang="en-US" noProof="1" smtClean="0"/>
              <a:t>Cocke-Kasami-Younger for parsing context free grammars</a:t>
            </a:r>
          </a:p>
          <a:p>
            <a:r>
              <a:rPr lang="en-US" noProof="1" smtClean="0">
                <a:hlinkClick r:id="rId2"/>
              </a:rPr>
              <a:t>en.wikipedia.org/wiki/Dynamic_programming#Algorithms_that_use_dynamic_programming</a:t>
            </a:r>
            <a:endParaRPr lang="en-US" noProof="1" smtClean="0"/>
          </a:p>
          <a:p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Famous Dynamic Programming Algorithms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8325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8452FF4-89E3-4D1B-9927-2DBDC00E58D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4341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Divide-and-conquer</a:t>
            </a:r>
            <a:endParaRPr lang="en-US" sz="3200" dirty="0"/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Split a problem into disjoint sub-problems, solve them and combine</a:t>
            </a:r>
            <a:endParaRPr lang="en-US" sz="3000" dirty="0"/>
          </a:p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Dynamic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programming</a:t>
            </a:r>
            <a:endParaRPr lang="en-US" sz="3200" dirty="0" smtClean="0"/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Improve </a:t>
            </a:r>
            <a:r>
              <a:rPr lang="en-US" sz="3000" dirty="0"/>
              <a:t>inefficient divide-and-conquer </a:t>
            </a:r>
            <a:r>
              <a:rPr lang="en-US" sz="3000" dirty="0" smtClean="0"/>
              <a:t>algorithms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/>
              <a:t>Applicable </a:t>
            </a:r>
            <a:r>
              <a:rPr lang="en-US" sz="3000" dirty="0"/>
              <a:t>when the sub-problems are </a:t>
            </a:r>
            <a:r>
              <a:rPr lang="en-US" sz="3000" dirty="0" smtClean="0"/>
              <a:t>dependent</a:t>
            </a:r>
          </a:p>
          <a:p>
            <a:pPr lvl="2">
              <a:lnSpc>
                <a:spcPct val="100000"/>
              </a:lnSpc>
            </a:pPr>
            <a:r>
              <a:rPr lang="en-US" sz="2800" dirty="0" smtClean="0"/>
              <a:t>When the sub-problems </a:t>
            </a:r>
            <a:r>
              <a:rPr lang="en-US" sz="2800" dirty="0"/>
              <a:t>share sub-sub-problems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Top-down</a:t>
            </a:r>
            <a:r>
              <a:rPr lang="en-US" sz="3000" dirty="0" smtClean="0"/>
              <a:t> (recursive + </a:t>
            </a:r>
            <a:r>
              <a:rPr lang="en-US" sz="3000" noProof="1" smtClean="0"/>
              <a:t>memoization</a:t>
            </a:r>
            <a:r>
              <a:rPr lang="en-US" sz="3000" dirty="0" smtClean="0"/>
              <a:t>) approach</a:t>
            </a:r>
          </a:p>
          <a:p>
            <a:pPr lvl="1">
              <a:lnSpc>
                <a:spcPct val="100000"/>
              </a:lnSpc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</a:rPr>
              <a:t>Bottom-up</a:t>
            </a:r>
            <a:r>
              <a:rPr lang="en-US" sz="3000" dirty="0" smtClean="0"/>
              <a:t> (iterative) approach</a:t>
            </a:r>
            <a:endParaRPr lang="en-US" sz="3000" dirty="0"/>
          </a:p>
          <a:p>
            <a:pPr>
              <a:lnSpc>
                <a:spcPct val="100000"/>
              </a:lnSpc>
            </a:pPr>
            <a:r>
              <a:rPr lang="en-US" sz="3200" dirty="0" smtClean="0"/>
              <a:t>Longest </a:t>
            </a:r>
            <a:r>
              <a:rPr lang="en-US" sz="3200" dirty="0"/>
              <a:t>increasing </a:t>
            </a:r>
            <a:r>
              <a:rPr lang="en-US" sz="3200" dirty="0" smtClean="0"/>
              <a:t>subsequence (LIS), longest </a:t>
            </a:r>
            <a:r>
              <a:rPr lang="en-US" sz="3200" dirty="0"/>
              <a:t>common </a:t>
            </a:r>
            <a:r>
              <a:rPr lang="en-US" sz="3200" dirty="0" smtClean="0"/>
              <a:t>subsequence (LCS), Knapsack problem have efficient DP solution</a:t>
            </a:r>
            <a:endParaRPr lang="en-US" sz="3200" dirty="0"/>
          </a:p>
        </p:txBody>
      </p:sp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2645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80612" y="2729472"/>
            <a:ext cx="1726158" cy="932887"/>
          </a:xfrm>
          <a:prstGeom prst="roundRect">
            <a:avLst>
              <a:gd name="adj" fmla="val 2953"/>
            </a:avLst>
          </a:prstGeom>
        </p:spPr>
      </p:pic>
      <p:pic>
        <p:nvPicPr>
          <p:cNvPr id="5" name="Picture 4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2764" y="1295401"/>
            <a:ext cx="1752600" cy="804224"/>
          </a:xfrm>
          <a:prstGeom prst="roundRect">
            <a:avLst>
              <a:gd name="adj" fmla="val 3159"/>
            </a:avLst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68146" y="1295400"/>
            <a:ext cx="2040956" cy="804013"/>
          </a:xfrm>
          <a:prstGeom prst="roundRect">
            <a:avLst>
              <a:gd name="adj" fmla="val 3159"/>
            </a:avLst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24428" y="1295400"/>
            <a:ext cx="2093874" cy="804013"/>
          </a:xfrm>
          <a:prstGeom prst="roundRect">
            <a:avLst>
              <a:gd name="adj" fmla="val 3159"/>
            </a:avLst>
          </a:prstGeom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12764" y="5373443"/>
            <a:ext cx="3352800" cy="849557"/>
          </a:xfrm>
          <a:prstGeom prst="roundRect">
            <a:avLst>
              <a:gd name="adj" fmla="val 3159"/>
            </a:avLst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Dynamic Programming</a:t>
            </a:r>
            <a:endParaRPr lang="en-US" dirty="0"/>
          </a:p>
        </p:txBody>
      </p:sp>
      <p:pic>
        <p:nvPicPr>
          <p:cNvPr id="13" name="Picture 12">
            <a:hlinkClick r:id="rId13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58563" y="5373443"/>
            <a:ext cx="2753589" cy="849556"/>
          </a:xfrm>
          <a:prstGeom prst="roundRect">
            <a:avLst>
              <a:gd name="adj" fmla="val 2953"/>
            </a:avLst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9384" y="6400802"/>
            <a:ext cx="10482604" cy="363552"/>
          </a:xfrm>
        </p:spPr>
        <p:txBody>
          <a:bodyPr/>
          <a:lstStyle/>
          <a:p>
            <a:r>
              <a:rPr lang="en-US" dirty="0">
                <a:hlinkClick r:id="rId15"/>
              </a:rPr>
              <a:t>https://</a:t>
            </a:r>
            <a:r>
              <a:rPr lang="en-US" dirty="0" smtClean="0">
                <a:hlinkClick r:id="rId15"/>
              </a:rPr>
              <a:t>softuni.bg/trainings/1331/algorithms-april-2016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6" name="Picture 15">
            <a:hlinkClick r:id="rId16"/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633728" y="5373443"/>
            <a:ext cx="4073042" cy="849556"/>
          </a:xfrm>
          <a:prstGeom prst="roundRect">
            <a:avLst>
              <a:gd name="adj" fmla="val 3159"/>
            </a:avLst>
          </a:prstGeom>
        </p:spPr>
      </p:pic>
      <p:pic>
        <p:nvPicPr>
          <p:cNvPr id="18" name="Picture 17">
            <a:hlinkClick r:id="rId18"/>
          </p:cNvPr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075612" y="1316222"/>
            <a:ext cx="3631158" cy="783191"/>
          </a:xfrm>
          <a:prstGeom prst="roundRect">
            <a:avLst>
              <a:gd name="adj" fmla="val 3159"/>
            </a:avLst>
          </a:prstGeom>
        </p:spPr>
      </p:pic>
      <p:pic>
        <p:nvPicPr>
          <p:cNvPr id="4" name="Picture 3">
            <a:hlinkClick r:id="rId20"/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713413" y="4251041"/>
            <a:ext cx="5993358" cy="550371"/>
          </a:xfrm>
          <a:prstGeom prst="roundRect">
            <a:avLst>
              <a:gd name="adj" fmla="val 3159"/>
            </a:avLst>
          </a:prstGeom>
        </p:spPr>
      </p:pic>
    </p:spTree>
    <p:extLst>
      <p:ext uri="{BB962C8B-B14F-4D97-AF65-F5344CB8AC3E}">
        <p14:creationId xmlns:p14="http://schemas.microsoft.com/office/powerpoint/2010/main" val="5282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License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0413" y="1151121"/>
            <a:ext cx="11804822" cy="1796243"/>
          </a:xfrm>
        </p:spPr>
        <p:txBody>
          <a:bodyPr>
            <a:normAutofit/>
          </a:bodyPr>
          <a:lstStyle/>
          <a:p>
            <a:r>
              <a:rPr lang="en-US" dirty="0" smtClean="0"/>
              <a:t>This course (slides, examples, labs, videos, homework, etc.)</a:t>
            </a:r>
            <a:br>
              <a:rPr lang="en-US" dirty="0" smtClean="0"/>
            </a:br>
            <a:r>
              <a:rPr lang="en-US" dirty="0" smtClean="0"/>
              <a:t>is licensed under the "</a:t>
            </a:r>
            <a:r>
              <a:rPr lang="en-US" dirty="0" smtClean="0">
                <a:hlinkClick r:id="rId3"/>
              </a:rPr>
              <a:t>Creative Commons </a:t>
            </a:r>
            <a:r>
              <a:rPr lang="en-US" noProof="1" smtClean="0">
                <a:hlinkClick r:id="rId3"/>
              </a:rPr>
              <a:t>Attribution-NonCommercial-ShareAlike</a:t>
            </a:r>
            <a:r>
              <a:rPr lang="en-US" dirty="0" smtClean="0">
                <a:hlinkClick r:id="rId3"/>
              </a:rPr>
              <a:t> 4.0 International</a:t>
            </a:r>
            <a:r>
              <a:rPr lang="en-US" dirty="0" smtClean="0"/>
              <a:t>" license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412" y="6525002"/>
            <a:ext cx="428822" cy="196477"/>
          </a:xfrm>
        </p:spPr>
        <p:txBody>
          <a:bodyPr/>
          <a:lstStyle/>
          <a:p>
            <a:fld id="{C014DD1E-5D91-48A3-AD6D-45FBA980D106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8" name="Picture 4" title="CC-BY-NC-SA License">
            <a:hlinkClick r:id="rId3" tooltip="This work is licensed under the &quot;Creative Commons Attribution-NonCommercial-ShareAlike 4.0 International&quot; licens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37" y="3281192"/>
            <a:ext cx="3170776" cy="1109380"/>
          </a:xfrm>
          <a:prstGeom prst="roundRect">
            <a:avLst>
              <a:gd name="adj" fmla="val 4326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4294967295"/>
          </p:nvPr>
        </p:nvSpPr>
        <p:spPr>
          <a:xfrm>
            <a:off x="188815" y="4724400"/>
            <a:ext cx="11804822" cy="1997079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400" dirty="0" smtClean="0"/>
              <a:t>Attribution: this work may contain portions from</a:t>
            </a:r>
          </a:p>
          <a:p>
            <a:pPr lvl="1"/>
            <a:r>
              <a:rPr lang="en-US" sz="2000" dirty="0"/>
              <a:t>"</a:t>
            </a:r>
            <a:r>
              <a:rPr lang="en-US" sz="2000" dirty="0">
                <a:hlinkClick r:id="rId5"/>
              </a:rPr>
              <a:t>Fundamentals of Computer Programming with C#</a:t>
            </a:r>
            <a:r>
              <a:rPr lang="en-US" sz="2000" dirty="0"/>
              <a:t>" book by Svetlin Nakov &amp; Co. under </a:t>
            </a:r>
            <a:r>
              <a:rPr lang="en-US" sz="2000" dirty="0">
                <a:hlinkClick r:id="rId6"/>
              </a:rPr>
              <a:t>CC-BY-SA</a:t>
            </a:r>
            <a:r>
              <a:rPr lang="en-US" sz="2000" dirty="0"/>
              <a:t> license</a:t>
            </a:r>
          </a:p>
          <a:p>
            <a:pPr lvl="1"/>
            <a:r>
              <a:rPr lang="en-US" sz="2000" dirty="0" smtClean="0"/>
              <a:t>"</a:t>
            </a:r>
            <a:r>
              <a:rPr lang="en-US" sz="2000" dirty="0" smtClean="0">
                <a:hlinkClick r:id="rId7"/>
              </a:rPr>
              <a:t>Data Structures and Algorithms</a:t>
            </a:r>
            <a:r>
              <a:rPr lang="en-US" sz="2000" dirty="0" smtClean="0"/>
              <a:t>" </a:t>
            </a:r>
            <a:r>
              <a:rPr lang="en-US" sz="2000" dirty="0"/>
              <a:t>course by </a:t>
            </a:r>
            <a:r>
              <a:rPr lang="en-US" sz="2000" noProof="1"/>
              <a:t>Telerik Academy</a:t>
            </a:r>
            <a:r>
              <a:rPr lang="en-US" sz="2000" dirty="0"/>
              <a:t> under </a:t>
            </a:r>
            <a:r>
              <a:rPr lang="en-US" sz="2000" dirty="0">
                <a:hlinkClick r:id="rId8"/>
              </a:rPr>
              <a:t>CC-BY-NC-SA</a:t>
            </a:r>
            <a:r>
              <a:rPr lang="en-US" sz="2000" dirty="0"/>
              <a:t> license</a:t>
            </a:r>
          </a:p>
        </p:txBody>
      </p:sp>
    </p:spTree>
    <p:extLst>
      <p:ext uri="{BB962C8B-B14F-4D97-AF65-F5344CB8AC3E}">
        <p14:creationId xmlns:p14="http://schemas.microsoft.com/office/powerpoint/2010/main" val="414470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259899" y="103056"/>
            <a:ext cx="9074150" cy="936625"/>
          </a:xfrm>
        </p:spPr>
        <p:txBody>
          <a:bodyPr>
            <a:normAutofit/>
          </a:bodyPr>
          <a:lstStyle/>
          <a:p>
            <a:r>
              <a:rPr lang="en-US" dirty="0"/>
              <a:t>Free Trainings @ Software University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259899" y="1039681"/>
            <a:ext cx="9434513" cy="563937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/>
              <a:t>Software University Foundation – </a:t>
            </a:r>
            <a:r>
              <a:rPr lang="en-US" sz="3200" noProof="1" smtClean="0">
                <a:hlinkClick r:id="rId3"/>
              </a:rPr>
              <a:t>softuni.org</a:t>
            </a:r>
            <a:endParaRPr lang="en-US" sz="3200" noProof="1" smtClean="0"/>
          </a:p>
          <a:p>
            <a:pPr>
              <a:lnSpc>
                <a:spcPct val="100000"/>
              </a:lnSpc>
            </a:pPr>
            <a:r>
              <a:rPr lang="en-US" sz="3200" dirty="0"/>
              <a:t>Software University – High-Quality Education, Profession and Job for Software Developers</a:t>
            </a:r>
          </a:p>
          <a:p>
            <a:pPr lvl="1">
              <a:lnSpc>
                <a:spcPct val="100000"/>
              </a:lnSpc>
            </a:pPr>
            <a:r>
              <a:rPr lang="en-US" sz="2900" noProof="1">
                <a:hlinkClick r:id="rId4"/>
              </a:rPr>
              <a:t>softuni.bg</a:t>
            </a:r>
            <a:r>
              <a:rPr lang="en-US" sz="2900" noProof="1"/>
              <a:t> </a:t>
            </a:r>
          </a:p>
          <a:p>
            <a:pPr marL="304747" lvl="1" indent="-304747">
              <a:lnSpc>
                <a:spcPct val="100000"/>
              </a:lnSpc>
              <a:buClr>
                <a:srgbClr val="F2B254"/>
              </a:buClr>
              <a:buSzPct val="100000"/>
              <a:tabLst>
                <a:tab pos="282575" algn="l"/>
              </a:tabLst>
            </a:pPr>
            <a:r>
              <a:rPr lang="en-US" dirty="0" smtClean="0"/>
              <a:t>Software University </a:t>
            </a:r>
            <a:r>
              <a:rPr lang="en-US" dirty="0"/>
              <a:t>@ </a:t>
            </a:r>
            <a:r>
              <a:rPr lang="en-US" dirty="0" smtClean="0"/>
              <a:t>Facebook</a:t>
            </a:r>
          </a:p>
          <a:p>
            <a:pPr lvl="1">
              <a:lnSpc>
                <a:spcPct val="100000"/>
              </a:lnSpc>
              <a:tabLst>
                <a:tab pos="282575" algn="l"/>
              </a:tabLst>
            </a:pPr>
            <a:r>
              <a:rPr lang="en-US" sz="2900" noProof="1">
                <a:hlinkClick r:id="rId5"/>
              </a:rPr>
              <a:t>facebook.com/SoftwareUniversity</a:t>
            </a:r>
            <a:endParaRPr lang="en-US" sz="2900" noProof="1"/>
          </a:p>
          <a:p>
            <a:pPr marL="304747" lvl="1" indent="-304747">
              <a:lnSpc>
                <a:spcPct val="100000"/>
              </a:lnSpc>
              <a:buClr>
                <a:srgbClr val="F2B254"/>
              </a:buClr>
              <a:buSzPct val="100000"/>
              <a:tabLst>
                <a:tab pos="282575" algn="l"/>
              </a:tabLst>
            </a:pPr>
            <a:r>
              <a:rPr lang="en-US" dirty="0" smtClean="0"/>
              <a:t>Software </a:t>
            </a:r>
            <a:r>
              <a:rPr lang="en-US" dirty="0"/>
              <a:t>University @ </a:t>
            </a:r>
            <a:r>
              <a:rPr lang="en-US" dirty="0" smtClean="0"/>
              <a:t>YouTube</a:t>
            </a:r>
          </a:p>
          <a:p>
            <a:pPr lvl="1">
              <a:lnSpc>
                <a:spcPct val="100000"/>
              </a:lnSpc>
              <a:tabLst>
                <a:tab pos="282575" algn="l"/>
              </a:tabLst>
            </a:pPr>
            <a:r>
              <a:rPr lang="en-US" sz="2900" noProof="1">
                <a:hlinkClick r:id="rId6"/>
              </a:rPr>
              <a:t>youtube.com/SoftwareUniversity</a:t>
            </a:r>
            <a:endParaRPr lang="en-US" sz="2900" noProof="1"/>
          </a:p>
          <a:p>
            <a:pPr marL="304747" lvl="1" indent="-304747">
              <a:lnSpc>
                <a:spcPct val="100000"/>
              </a:lnSpc>
              <a:buClr>
                <a:srgbClr val="F2B254"/>
              </a:buClr>
              <a:buSzPct val="100000"/>
              <a:tabLst>
                <a:tab pos="282575" algn="l"/>
              </a:tabLst>
            </a:pPr>
            <a:r>
              <a:rPr lang="en-US" noProof="1" smtClean="0"/>
              <a:t>Software University Forums – </a:t>
            </a:r>
            <a:r>
              <a:rPr lang="en-US" dirty="0">
                <a:hlinkClick r:id="rId7"/>
              </a:rPr>
              <a:t>forum.softuni.bg</a:t>
            </a:r>
            <a:endParaRPr lang="en-US" noProof="1"/>
          </a:p>
        </p:txBody>
      </p:sp>
      <p:pic>
        <p:nvPicPr>
          <p:cNvPr id="9" name="Picture 8" descr="http://softuni.bg" title="Software University">
            <a:hlinkClick r:id="rId4" tooltip="Software University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400" y="1594686"/>
            <a:ext cx="1701050" cy="1570200"/>
          </a:xfrm>
          <a:prstGeom prst="rect">
            <a:avLst/>
          </a:prstGeom>
          <a:ln w="12700">
            <a:solidFill>
              <a:srgbClr val="55438F">
                <a:alpha val="70000"/>
              </a:srgbClr>
            </a:solidFill>
          </a:ln>
        </p:spPr>
      </p:pic>
      <p:pic>
        <p:nvPicPr>
          <p:cNvPr id="10" name="Picture 9" descr="http://softuni.org" title="Software University Foundation">
            <a:hlinkClick r:id="rId3" tooltip="Software University Foundation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359" t="-15226" r="-5359" b="-15226"/>
          <a:stretch/>
        </p:blipFill>
        <p:spPr>
          <a:xfrm>
            <a:off x="9457098" y="466964"/>
            <a:ext cx="2269870" cy="874916"/>
          </a:xfrm>
          <a:prstGeom prst="roundRect">
            <a:avLst>
              <a:gd name="adj" fmla="val 3940"/>
            </a:avLst>
          </a:prstGeom>
          <a:solidFill>
            <a:srgbClr val="231F20">
              <a:alpha val="50000"/>
            </a:srgbClr>
          </a:solidFill>
          <a:ln>
            <a:solidFill>
              <a:schemeClr val="accent1">
                <a:lumMod val="75000"/>
                <a:alpha val="40000"/>
              </a:schemeClr>
            </a:solidFill>
          </a:ln>
        </p:spPr>
      </p:pic>
      <p:pic>
        <p:nvPicPr>
          <p:cNvPr id="11" name="Picture 4" descr="http://www.facebook.com/SoftwareUniversity" title="Software University @ Facebook">
            <a:hlinkClick r:id="rId10" tooltip="Software University @ Facebook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75536" y="3385124"/>
            <a:ext cx="1003954" cy="101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youtube.com/SoftwareUniversity" title="Software University Videos @ YouTube">
            <a:hlinkClick r:id="rId6" tooltip="Software University YouTube Video Channel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6544" y="4589658"/>
            <a:ext cx="1837868" cy="675261"/>
          </a:xfrm>
          <a:prstGeom prst="rect">
            <a:avLst/>
          </a:prstGeom>
          <a:ln w="25400">
            <a:solidFill>
              <a:schemeClr val="bg1">
                <a:lumMod val="50000"/>
                <a:lumOff val="50000"/>
                <a:alpha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forum.softuni.bg" title="Software University - Forum">
            <a:hlinkClick r:id="rId7" tooltip="Software University Discussion Forum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334" y="5540172"/>
            <a:ext cx="970156" cy="965726"/>
          </a:xfrm>
          <a:prstGeom prst="rect">
            <a:avLst/>
          </a:prstGeom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62304" y="3093954"/>
            <a:ext cx="2286198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4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813" y="4887457"/>
            <a:ext cx="10363200" cy="820600"/>
          </a:xfrm>
        </p:spPr>
        <p:txBody>
          <a:bodyPr/>
          <a:lstStyle/>
          <a:p>
            <a:r>
              <a:rPr lang="en-US" dirty="0" smtClean="0"/>
              <a:t>Dynamic Programming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813" y="5757966"/>
            <a:ext cx="10363200" cy="719034"/>
          </a:xfrm>
        </p:spPr>
        <p:txBody>
          <a:bodyPr/>
          <a:lstStyle/>
          <a:p>
            <a:r>
              <a:rPr lang="en-US" dirty="0" smtClean="0"/>
              <a:t>Concepts</a:t>
            </a:r>
            <a:endParaRPr lang="en-US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2" y="2093689"/>
            <a:ext cx="2980734" cy="2236170"/>
          </a:xfrm>
          <a:prstGeom prst="roundRect">
            <a:avLst>
              <a:gd name="adj" fmla="val 137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448" y="2137489"/>
            <a:ext cx="2557764" cy="2192370"/>
          </a:xfrm>
          <a:prstGeom prst="roundRect">
            <a:avLst>
              <a:gd name="adj" fmla="val 12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-836" b="1"/>
          <a:stretch/>
        </p:blipFill>
        <p:spPr>
          <a:xfrm>
            <a:off x="4243200" y="1752600"/>
            <a:ext cx="4127783" cy="2577259"/>
          </a:xfrm>
          <a:prstGeom prst="roundRect">
            <a:avLst>
              <a:gd name="adj" fmla="val 137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320325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dynamic programming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works?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Solve problems by breaking them into smaller problems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Store partial solutions of the smaller problems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Combine smaller problem to solve the bigger problem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Steps to design a DP algorithm: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an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optimal substructure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(problem solved by sub-problems)</a:t>
            </a:r>
            <a:endParaRPr lang="en-US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Recursively define the value of an optimal solution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Compute the value bottom-up or top-down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 an optimal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 (if needed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bg-B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Programming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051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6525" y="6524625"/>
            <a:ext cx="428625" cy="196850"/>
          </a:xfrm>
        </p:spPr>
        <p:txBody>
          <a:bodyPr/>
          <a:lstStyle/>
          <a:p>
            <a:fld id="{58452FF4-89E3-4D1B-9927-2DBDC00E58D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sub-problems</a:t>
            </a:r>
          </a:p>
          <a:p>
            <a:pPr lvl="1"/>
            <a:r>
              <a:rPr lang="en-US" dirty="0" smtClean="0"/>
              <a:t>Break the original problem to smaller sub-problems</a:t>
            </a:r>
          </a:p>
          <a:p>
            <a:pPr lvl="2"/>
            <a:r>
              <a:rPr lang="en-US" dirty="0" smtClean="0"/>
              <a:t>That have the same structure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Optimal substructure </a:t>
            </a:r>
            <a:r>
              <a:rPr lang="en-US" dirty="0" smtClean="0"/>
              <a:t>of the problems </a:t>
            </a:r>
          </a:p>
          <a:p>
            <a:pPr lvl="1"/>
            <a:r>
              <a:rPr lang="en-US" dirty="0" smtClean="0"/>
              <a:t>The optimal solution to the problem contains within optimal solutions to its sub-problems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Overlapping sub-problems </a:t>
            </a:r>
          </a:p>
          <a:p>
            <a:pPr lvl="1"/>
            <a:r>
              <a:rPr lang="en-US" dirty="0" smtClean="0"/>
              <a:t>Solution to the same sub-problem could be needed multiple times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DP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102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ftUni 16x9">
  <a:themeElements>
    <a:clrScheme name="SoftUni Color The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F6C781"/>
      </a:hlink>
      <a:folHlink>
        <a:srgbClr val="F2AC44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Software-University-Foundation</Template>
  <TotalTime>0</TotalTime>
  <Words>4542</Words>
  <Application>Microsoft Office PowerPoint</Application>
  <PresentationFormat>Custom</PresentationFormat>
  <Paragraphs>1139</Paragraphs>
  <Slides>67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Arial</vt:lpstr>
      <vt:lpstr>Calibri</vt:lpstr>
      <vt:lpstr>Consolas</vt:lpstr>
      <vt:lpstr>Wingdings</vt:lpstr>
      <vt:lpstr>Wingdings 2</vt:lpstr>
      <vt:lpstr>SoftUni 16x9</vt:lpstr>
      <vt:lpstr>Dynamic Programming</vt:lpstr>
      <vt:lpstr>Table of Contents</vt:lpstr>
      <vt:lpstr>Divide-and-Conquer</vt:lpstr>
      <vt:lpstr>Divide-and-Conquer</vt:lpstr>
      <vt:lpstr>Divide-and-Conquer Example</vt:lpstr>
      <vt:lpstr>Divide-and-Conquer Algorithms</vt:lpstr>
      <vt:lpstr>Dynamic Programming</vt:lpstr>
      <vt:lpstr>Dynamic Programming</vt:lpstr>
      <vt:lpstr>Characteristics of DP</vt:lpstr>
      <vt:lpstr>Dynamic Programming vs. Divide-and-Conquer</vt:lpstr>
      <vt:lpstr>Example: Fibonacci Sequence</vt:lpstr>
      <vt:lpstr>Dynamic Programming: Top-Down</vt:lpstr>
      <vt:lpstr>Dynamic Programming: Bottom-Up</vt:lpstr>
      <vt:lpstr>Fibonacci Calculation</vt:lpstr>
      <vt:lpstr>Fibonacci and Divide-and-Conquer</vt:lpstr>
      <vt:lpstr>Fibonacci and DP: Top-Down (Memoization)</vt:lpstr>
      <vt:lpstr>Fibonacci and DP: Bottom-Up</vt:lpstr>
      <vt:lpstr>Compare Fibonacci Solutions</vt:lpstr>
      <vt:lpstr>Longest Increasing Subsequence (LIS)</vt:lpstr>
      <vt:lpstr>Longest Increasing Subsequence (LIS)</vt:lpstr>
      <vt:lpstr>LIS – Solution with Dynamic Programming</vt:lpstr>
      <vt:lpstr>LIS: Bottom-Up Calculation</vt:lpstr>
      <vt:lpstr>Calculating LIS – Source Code</vt:lpstr>
      <vt:lpstr>LIS – Restoring the Sequence</vt:lpstr>
      <vt:lpstr>Calculating LIS with Previous – Source Code</vt:lpstr>
      <vt:lpstr>Restoring LIS Elements – Source Code</vt:lpstr>
      <vt:lpstr>Longest Increasing Subsequence (LIS)</vt:lpstr>
      <vt:lpstr>"Move Down / Right Sum" Problem</vt:lpstr>
      <vt:lpstr>"Move Down / Right Sum" Problem</vt:lpstr>
      <vt:lpstr>Move Down / Right: Calculation Process</vt:lpstr>
      <vt:lpstr>"Move Down / Right Sum" – Solution</vt:lpstr>
      <vt:lpstr>The "Subset Sum" Problem</vt:lpstr>
      <vt:lpstr>Subset Sum Problem and Its Variations</vt:lpstr>
      <vt:lpstr>Subset Sum Problem (No Repeats)</vt:lpstr>
      <vt:lpstr>Subset Sum Problem (No Repeats)</vt:lpstr>
      <vt:lpstr>Subset Sum: How to Recover the Subset?</vt:lpstr>
      <vt:lpstr>Subset Sum (No Repeats + Subset Recovery)</vt:lpstr>
      <vt:lpstr>Subset Sum (No Repeats): Subset Recovery</vt:lpstr>
      <vt:lpstr>Subset Sum (with No Repeats)</vt:lpstr>
      <vt:lpstr>Subset Sum Problem (With Repeats)</vt:lpstr>
      <vt:lpstr>Subset Sum (With Repeats)</vt:lpstr>
      <vt:lpstr>Subset Sum (With Repeats): Recovery</vt:lpstr>
      <vt:lpstr>Subset Sum (With Repeats)</vt:lpstr>
      <vt:lpstr>Subset Sums (No Repeat, Recursive)</vt:lpstr>
      <vt:lpstr>Subset Sum (With Matrix)</vt:lpstr>
      <vt:lpstr>Longest Common Subsequence (LCS)</vt:lpstr>
      <vt:lpstr>Longest Common Subsequence (LCS)</vt:lpstr>
      <vt:lpstr>LCS – Recursive Approach</vt:lpstr>
      <vt:lpstr>LCS – Recursive Formula</vt:lpstr>
      <vt:lpstr>Calculating the LCS Table</vt:lpstr>
      <vt:lpstr>Reconstructing the LCS Sequence</vt:lpstr>
      <vt:lpstr>Longest Common Subsequence (LCS)</vt:lpstr>
      <vt:lpstr>The "Knapsack" Problem</vt:lpstr>
      <vt:lpstr>The "Knapsack" Problem</vt:lpstr>
      <vt:lpstr>The "Knapsack" Problem – Example</vt:lpstr>
      <vt:lpstr>The "Knapsack" Problem – Variants</vt:lpstr>
      <vt:lpstr>Knapsack – Dynamic Programming Solution</vt:lpstr>
      <vt:lpstr>Knapsack – Iterative Implementation</vt:lpstr>
      <vt:lpstr>Knapsack – Iterative Implementation (2)</vt:lpstr>
      <vt:lpstr>Knapsack – Iterative Implementation (3)</vt:lpstr>
      <vt:lpstr>The "Knapsack" Problem</vt:lpstr>
      <vt:lpstr>Dynamic Programming Applications</vt:lpstr>
      <vt:lpstr>Famous Dynamic Programming Algorithms</vt:lpstr>
      <vt:lpstr>Summary</vt:lpstr>
      <vt:lpstr>Dynamic Programming</vt:lpstr>
      <vt:lpstr>License</vt:lpstr>
      <vt:lpstr>Free Trainings @ Software University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Programming</dc:title>
  <dc:subject>Software Development Course</dc:subject>
  <dc:creator/>
  <cp:keywords>algorithms, graphs, dynamic programming, combinatorics, recursion, sorting, searching, greedy, SoftUni, Software University, programming, software development, software engineering, course</cp:keywords>
  <dc:description>Software University Foundation - http://softuni.org</dc:description>
  <cp:lastModifiedBy/>
  <cp:revision>1</cp:revision>
  <dcterms:created xsi:type="dcterms:W3CDTF">2014-01-02T17:00:34Z</dcterms:created>
  <dcterms:modified xsi:type="dcterms:W3CDTF">2016-04-18T11:52:00Z</dcterms:modified>
  <cp:category>Algorithms, Programming, SoftUni, Software University, Programming, Software Development, Software Engineering, Course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TC027879909991</vt:lpwstr>
  </property>
</Properties>
</file>